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diagrams/data1.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1.xml" ContentType="application/vnd.openxmlformats-officedocument.drawingml.diagram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sldIdLst>
    <p:sldId id="257" r:id="rId2"/>
    <p:sldId id="418" r:id="rId3"/>
    <p:sldId id="413" r:id="rId4"/>
    <p:sldId id="414" r:id="rId5"/>
    <p:sldId id="415" r:id="rId6"/>
    <p:sldId id="417" r:id="rId7"/>
    <p:sldId id="419" r:id="rId8"/>
    <p:sldId id="420" r:id="rId9"/>
    <p:sldId id="421" r:id="rId10"/>
    <p:sldId id="422" r:id="rId11"/>
    <p:sldId id="423" r:id="rId12"/>
    <p:sldId id="439" r:id="rId13"/>
    <p:sldId id="424" r:id="rId14"/>
    <p:sldId id="425" r:id="rId15"/>
    <p:sldId id="426" r:id="rId16"/>
    <p:sldId id="429" r:id="rId17"/>
    <p:sldId id="428" r:id="rId18"/>
    <p:sldId id="430" r:id="rId19"/>
    <p:sldId id="431" r:id="rId20"/>
    <p:sldId id="427" r:id="rId21"/>
    <p:sldId id="432" r:id="rId22"/>
    <p:sldId id="433" r:id="rId23"/>
    <p:sldId id="434" r:id="rId24"/>
    <p:sldId id="435" r:id="rId25"/>
    <p:sldId id="436" r:id="rId26"/>
    <p:sldId id="437" r:id="rId27"/>
    <p:sldId id="438" r:id="rId28"/>
    <p:sldId id="40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CF70"/>
    <a:srgbClr val="A8CC6C"/>
    <a:srgbClr val="0A787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321C01-4E9A-727B-3400-5C73D8A257AA}" v="486" dt="2026-05-22T02:57:31.504"/>
    <p1510:client id="{570060FB-6585-CED9-C9B8-813BDD66360E}" v="41" dt="2026-05-21T22:56:07.409"/>
    <p1510:client id="{5D4B6200-3031-E0BD-A83D-52CB3917BC34}" v="6" dt="2026-05-22T01:17:59.930"/>
    <p1510:client id="{B6E49769-BAA5-45AF-89A2-D62A6AB2EBB1}" v="4" dt="2026-05-21T14:25:32.623"/>
    <p1510:client id="{BDAEA76A-4C66-F9E9-A906-8F065C36FADC}" v="13" dt="2026-05-22T01:59:15.041"/>
    <p1510:client id="{C3360F71-1230-53E1-03B6-A6CB224BA6F7}" v="123" dt="2026-05-21T11:30:44.806"/>
    <p1510:client id="{C4C9C1F2-CF0E-69E8-F04A-FBB60A0AA48F}" v="1232" dt="2026-05-21T14:07:12.323"/>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2" y="8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38"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37"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https://austinhealth-my.sharepoint.com/personal/lauzlm_austin_org_au/Documents/Attachments/Catheters%20Lau%20&amp;%20Talwar%20VGMTP%20July%202025_BarStacke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stacked"/>
        <c:varyColors val="0"/>
        <c:ser>
          <c:idx val="0"/>
          <c:order val="0"/>
          <c:tx>
            <c:strRef>
              <c:f>Sheet1!$B$1</c:f>
              <c:strCache>
                <c:ptCount val="1"/>
                <c:pt idx="0">
                  <c:v>202 Patients with longterm IDC in community (US)</c:v>
                </c:pt>
              </c:strCache>
            </c:strRef>
          </c:tx>
          <c:spPr>
            <a:solidFill>
              <a:srgbClr val="A02B93"/>
            </a:solidFill>
            <a:ln w="25400">
              <a:noFill/>
            </a:ln>
            <a:effectLst/>
          </c:spPr>
          <c:invertIfNegative val="0"/>
          <c:cat>
            <c:strRef>
              <c:f>Sheet1!$A$2:$A$6</c:f>
              <c:strCache>
                <c:ptCount val="5"/>
                <c:pt idx="0">
                  <c:v>Pain</c:v>
                </c:pt>
                <c:pt idx="1">
                  <c:v>Dislodgement</c:v>
                </c:pt>
                <c:pt idx="2">
                  <c:v>UTI</c:v>
                </c:pt>
                <c:pt idx="3">
                  <c:v>Leakage</c:v>
                </c:pt>
                <c:pt idx="4">
                  <c:v>Blockage</c:v>
                </c:pt>
              </c:strCache>
            </c:strRef>
          </c:cat>
          <c:val>
            <c:numRef>
              <c:f>Sheet1!$B$2:$B$6</c:f>
              <c:numCache>
                <c:formatCode>0%</c:formatCode>
                <c:ptCount val="5"/>
                <c:pt idx="0">
                  <c:v>0.23</c:v>
                </c:pt>
                <c:pt idx="1">
                  <c:v>0.12</c:v>
                </c:pt>
                <c:pt idx="2">
                  <c:v>0.31</c:v>
                </c:pt>
                <c:pt idx="3">
                  <c:v>0.43</c:v>
                </c:pt>
                <c:pt idx="4">
                  <c:v>0.24</c:v>
                </c:pt>
              </c:numCache>
            </c:numRef>
          </c:val>
          <c:extLst>
            <c:ext xmlns:c16="http://schemas.microsoft.com/office/drawing/2014/chart" uri="{C3380CC4-5D6E-409C-BE32-E72D297353CC}">
              <c16:uniqueId val="{00000000-9F0D-450B-8BF9-746233784404}"/>
            </c:ext>
          </c:extLst>
        </c:ser>
        <c:dLbls>
          <c:showLegendKey val="0"/>
          <c:showVal val="0"/>
          <c:showCatName val="0"/>
          <c:showSerName val="0"/>
          <c:showPercent val="0"/>
          <c:showBubbleSize val="0"/>
        </c:dLbls>
        <c:gapWidth val="150"/>
        <c:overlap val="100"/>
        <c:axId val="167325792"/>
        <c:axId val="167330112"/>
      </c:barChart>
      <c:catAx>
        <c:axId val="16732579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330112"/>
        <c:crosses val="autoZero"/>
        <c:auto val="1"/>
        <c:lblAlgn val="ctr"/>
        <c:lblOffset val="100"/>
        <c:noMultiLvlLbl val="0"/>
      </c:catAx>
      <c:valAx>
        <c:axId val="167330112"/>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73257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319FB7-5CFB-49D0-98F8-093746C2A065}" type="doc">
      <dgm:prSet loTypeId="urn:microsoft.com/office/officeart/2005/8/layout/vList2" loCatId="list" qsTypeId="urn:microsoft.com/office/officeart/2005/8/quickstyle/simple1" qsCatId="simple" csTypeId="urn:microsoft.com/office/officeart/2005/8/colors/accent6_4" csCatId="accent6"/>
      <dgm:spPr/>
      <dgm:t>
        <a:bodyPr/>
        <a:lstStyle/>
        <a:p>
          <a:endParaRPr lang="en-US"/>
        </a:p>
      </dgm:t>
    </dgm:pt>
    <dgm:pt modelId="{E5106776-B6F4-4F36-943B-53B86AEE267A}">
      <dgm:prSet phldr="0"/>
      <dgm:spPr/>
      <dgm:t>
        <a:bodyPr/>
        <a:lstStyle/>
        <a:p>
          <a:pPr algn="l" rtl="0">
            <a:lnSpc>
              <a:spcPct val="90000"/>
            </a:lnSpc>
          </a:pPr>
          <a:r>
            <a:rPr lang="en-AU" sz="3900" dirty="0">
              <a:solidFill>
                <a:srgbClr val="FFFFFF"/>
              </a:solidFill>
              <a:latin typeface="Calibri" panose="020F0502020204030204"/>
              <a:ea typeface="+mn-ea"/>
              <a:cs typeface="+mn-cs"/>
            </a:rPr>
            <a:t>Change when there is infection or obstruction</a:t>
          </a:r>
        </a:p>
      </dgm:t>
    </dgm:pt>
    <dgm:pt modelId="{FC9BC30D-0E82-4F99-9BCB-2EDA9F70FEEF}" type="parTrans" cxnId="{3E37D05C-25D4-493E-8411-7A47A55B4757}">
      <dgm:prSet/>
      <dgm:spPr/>
      <dgm:t>
        <a:bodyPr/>
        <a:lstStyle/>
        <a:p>
          <a:endParaRPr lang="en-US"/>
        </a:p>
      </dgm:t>
    </dgm:pt>
    <dgm:pt modelId="{6AD51EA6-5779-40DC-9794-BD317C5F7CF3}" type="sibTrans" cxnId="{3E37D05C-25D4-493E-8411-7A47A55B4757}">
      <dgm:prSet/>
      <dgm:spPr/>
      <dgm:t>
        <a:bodyPr/>
        <a:lstStyle/>
        <a:p>
          <a:endParaRPr lang="en-US"/>
        </a:p>
      </dgm:t>
    </dgm:pt>
    <dgm:pt modelId="{E3B65BD8-3153-4A3C-A167-281246D6ED2D}">
      <dgm:prSet/>
      <dgm:spPr/>
      <dgm:t>
        <a:bodyPr/>
        <a:lstStyle/>
        <a:p>
          <a:pPr algn="l" rtl="0">
            <a:lnSpc>
              <a:spcPct val="90000"/>
            </a:lnSpc>
          </a:pPr>
          <a:r>
            <a:rPr lang="en-AU" sz="3900" dirty="0">
              <a:solidFill>
                <a:srgbClr val="FFFFFF"/>
              </a:solidFill>
              <a:latin typeface="Calibri Light" panose="020F0302020204030204"/>
              <a:ea typeface="+mn-ea"/>
              <a:cs typeface="+mn-cs"/>
            </a:rPr>
            <a:t>Adjust schedule</a:t>
          </a:r>
          <a:r>
            <a:rPr lang="en-AU" sz="3900" dirty="0">
              <a:solidFill>
                <a:srgbClr val="FFFFFF"/>
              </a:solidFill>
              <a:latin typeface="Calibri" panose="020F0502020204030204"/>
              <a:ea typeface="+mn-ea"/>
              <a:cs typeface="+mn-cs"/>
            </a:rPr>
            <a:t> in </a:t>
          </a:r>
          <a:r>
            <a:rPr lang="en-AU" sz="3900">
              <a:solidFill>
                <a:srgbClr val="FFFFFF"/>
              </a:solidFill>
              <a:latin typeface="Calibri" panose="020F0502020204030204"/>
              <a:ea typeface="+mn-ea"/>
              <a:cs typeface="+mn-cs"/>
            </a:rPr>
            <a:t>anticipations of obstruction</a:t>
          </a:r>
          <a:endParaRPr lang="en-US" sz="3900">
            <a:solidFill>
              <a:srgbClr val="FFFFFF"/>
            </a:solidFill>
            <a:latin typeface="Calibri" panose="020F0502020204030204"/>
            <a:ea typeface="+mn-ea"/>
            <a:cs typeface="+mn-cs"/>
          </a:endParaRPr>
        </a:p>
      </dgm:t>
    </dgm:pt>
    <dgm:pt modelId="{2BFC91BB-66AE-4D13-B5C2-23400DC5393D}" type="parTrans" cxnId="{64566C5C-48D6-4AF0-851D-4C85366685A0}">
      <dgm:prSet/>
      <dgm:spPr/>
      <dgm:t>
        <a:bodyPr/>
        <a:lstStyle/>
        <a:p>
          <a:endParaRPr lang="en-US"/>
        </a:p>
      </dgm:t>
    </dgm:pt>
    <dgm:pt modelId="{2F1B2E9E-7D60-43BE-9AE2-5985DEE46A4A}" type="sibTrans" cxnId="{64566C5C-48D6-4AF0-851D-4C85366685A0}">
      <dgm:prSet/>
      <dgm:spPr/>
      <dgm:t>
        <a:bodyPr/>
        <a:lstStyle/>
        <a:p>
          <a:endParaRPr lang="en-US"/>
        </a:p>
      </dgm:t>
    </dgm:pt>
    <dgm:pt modelId="{9FB00659-CC2B-48A8-A93D-5D8AE1EB3C76}">
      <dgm:prSet/>
      <dgm:spPr/>
      <dgm:t>
        <a:bodyPr/>
        <a:lstStyle/>
        <a:p>
          <a:pPr algn="l" rtl="0">
            <a:lnSpc>
              <a:spcPct val="90000"/>
            </a:lnSpc>
          </a:pPr>
          <a:r>
            <a:rPr lang="en-AU" sz="3900">
              <a:solidFill>
                <a:srgbClr val="FFFFFF"/>
              </a:solidFill>
              <a:latin typeface="Calibri" panose="020F0502020204030204"/>
              <a:ea typeface="+mn-ea"/>
              <a:cs typeface="+mn-cs"/>
            </a:rPr>
            <a:t>Recurrent blockages may require </a:t>
          </a:r>
          <a:r>
            <a:rPr lang="en-AU" sz="3900">
              <a:solidFill>
                <a:srgbClr val="FFFFFF"/>
              </a:solidFill>
              <a:latin typeface="Calibri Light" panose="020F0302020204030204"/>
              <a:ea typeface="+mn-ea"/>
              <a:cs typeface="+mn-cs"/>
            </a:rPr>
            <a:t>medical workup</a:t>
          </a:r>
          <a:endParaRPr lang="en-US" sz="3900">
            <a:solidFill>
              <a:srgbClr val="FFFFFF"/>
            </a:solidFill>
            <a:latin typeface="Calibri" panose="020F0502020204030204"/>
            <a:ea typeface="+mn-ea"/>
            <a:cs typeface="+mn-cs"/>
          </a:endParaRPr>
        </a:p>
      </dgm:t>
    </dgm:pt>
    <dgm:pt modelId="{488C3736-0F3A-4500-85CA-008B13B3A94F}" type="parTrans" cxnId="{1678C333-2B5A-4025-8B42-75BD8CEC638F}">
      <dgm:prSet/>
      <dgm:spPr/>
      <dgm:t>
        <a:bodyPr/>
        <a:lstStyle/>
        <a:p>
          <a:endParaRPr lang="en-US"/>
        </a:p>
      </dgm:t>
    </dgm:pt>
    <dgm:pt modelId="{6EDB3EE3-DB52-4B8F-89F9-2C3B70607791}" type="sibTrans" cxnId="{1678C333-2B5A-4025-8B42-75BD8CEC638F}">
      <dgm:prSet/>
      <dgm:spPr/>
      <dgm:t>
        <a:bodyPr/>
        <a:lstStyle/>
        <a:p>
          <a:endParaRPr lang="en-US"/>
        </a:p>
      </dgm:t>
    </dgm:pt>
    <dgm:pt modelId="{04775A64-7425-4CA2-A106-A9932F9ECD53}" type="pres">
      <dgm:prSet presAssocID="{E5319FB7-5CFB-49D0-98F8-093746C2A065}" presName="linear" presStyleCnt="0">
        <dgm:presLayoutVars>
          <dgm:animLvl val="lvl"/>
          <dgm:resizeHandles val="exact"/>
        </dgm:presLayoutVars>
      </dgm:prSet>
      <dgm:spPr/>
    </dgm:pt>
    <dgm:pt modelId="{098C8D5A-5417-4D4D-BC42-337458187253}" type="pres">
      <dgm:prSet presAssocID="{E5106776-B6F4-4F36-943B-53B86AEE267A}" presName="parentText" presStyleLbl="node1" presStyleIdx="0" presStyleCnt="3">
        <dgm:presLayoutVars>
          <dgm:chMax val="0"/>
          <dgm:bulletEnabled val="1"/>
        </dgm:presLayoutVars>
      </dgm:prSet>
      <dgm:spPr/>
    </dgm:pt>
    <dgm:pt modelId="{56BDF672-90C0-4D6C-B47A-911C3CEB6EA5}" type="pres">
      <dgm:prSet presAssocID="{6AD51EA6-5779-40DC-9794-BD317C5F7CF3}" presName="spacer" presStyleCnt="0"/>
      <dgm:spPr/>
    </dgm:pt>
    <dgm:pt modelId="{804E7456-FFF5-442C-9301-F53F51361F4E}" type="pres">
      <dgm:prSet presAssocID="{E3B65BD8-3153-4A3C-A167-281246D6ED2D}" presName="parentText" presStyleLbl="node1" presStyleIdx="1" presStyleCnt="3">
        <dgm:presLayoutVars>
          <dgm:chMax val="0"/>
          <dgm:bulletEnabled val="1"/>
        </dgm:presLayoutVars>
      </dgm:prSet>
      <dgm:spPr/>
    </dgm:pt>
    <dgm:pt modelId="{B8357066-13B1-43EA-AD35-9785DABB690A}" type="pres">
      <dgm:prSet presAssocID="{2F1B2E9E-7D60-43BE-9AE2-5985DEE46A4A}" presName="spacer" presStyleCnt="0"/>
      <dgm:spPr/>
    </dgm:pt>
    <dgm:pt modelId="{E0CEFEB0-0F11-4647-97B6-3697B37685DC}" type="pres">
      <dgm:prSet presAssocID="{9FB00659-CC2B-48A8-A93D-5D8AE1EB3C76}" presName="parentText" presStyleLbl="node1" presStyleIdx="2" presStyleCnt="3">
        <dgm:presLayoutVars>
          <dgm:chMax val="0"/>
          <dgm:bulletEnabled val="1"/>
        </dgm:presLayoutVars>
      </dgm:prSet>
      <dgm:spPr/>
    </dgm:pt>
  </dgm:ptLst>
  <dgm:cxnLst>
    <dgm:cxn modelId="{A717BC28-F44D-4420-8EEA-71F1EDB9F30C}" type="presOf" srcId="{9FB00659-CC2B-48A8-A93D-5D8AE1EB3C76}" destId="{E0CEFEB0-0F11-4647-97B6-3697B37685DC}" srcOrd="0" destOrd="0" presId="urn:microsoft.com/office/officeart/2005/8/layout/vList2"/>
    <dgm:cxn modelId="{1678C333-2B5A-4025-8B42-75BD8CEC638F}" srcId="{E5319FB7-5CFB-49D0-98F8-093746C2A065}" destId="{9FB00659-CC2B-48A8-A93D-5D8AE1EB3C76}" srcOrd="2" destOrd="0" parTransId="{488C3736-0F3A-4500-85CA-008B13B3A94F}" sibTransId="{6EDB3EE3-DB52-4B8F-89F9-2C3B70607791}"/>
    <dgm:cxn modelId="{64566C5C-48D6-4AF0-851D-4C85366685A0}" srcId="{E5319FB7-5CFB-49D0-98F8-093746C2A065}" destId="{E3B65BD8-3153-4A3C-A167-281246D6ED2D}" srcOrd="1" destOrd="0" parTransId="{2BFC91BB-66AE-4D13-B5C2-23400DC5393D}" sibTransId="{2F1B2E9E-7D60-43BE-9AE2-5985DEE46A4A}"/>
    <dgm:cxn modelId="{3E37D05C-25D4-493E-8411-7A47A55B4757}" srcId="{E5319FB7-5CFB-49D0-98F8-093746C2A065}" destId="{E5106776-B6F4-4F36-943B-53B86AEE267A}" srcOrd="0" destOrd="0" parTransId="{FC9BC30D-0E82-4F99-9BCB-2EDA9F70FEEF}" sibTransId="{6AD51EA6-5779-40DC-9794-BD317C5F7CF3}"/>
    <dgm:cxn modelId="{B5921263-194B-4A2E-B34A-5E0BD1C293C3}" type="presOf" srcId="{E5106776-B6F4-4F36-943B-53B86AEE267A}" destId="{098C8D5A-5417-4D4D-BC42-337458187253}" srcOrd="0" destOrd="0" presId="urn:microsoft.com/office/officeart/2005/8/layout/vList2"/>
    <dgm:cxn modelId="{0008169B-7DD5-47E6-8889-E4E25A8B3C44}" type="presOf" srcId="{E5319FB7-5CFB-49D0-98F8-093746C2A065}" destId="{04775A64-7425-4CA2-A106-A9932F9ECD53}" srcOrd="0" destOrd="0" presId="urn:microsoft.com/office/officeart/2005/8/layout/vList2"/>
    <dgm:cxn modelId="{2DA753E9-57BD-4BD9-96A8-6C66E24DB21A}" type="presOf" srcId="{E3B65BD8-3153-4A3C-A167-281246D6ED2D}" destId="{804E7456-FFF5-442C-9301-F53F51361F4E}" srcOrd="0" destOrd="0" presId="urn:microsoft.com/office/officeart/2005/8/layout/vList2"/>
    <dgm:cxn modelId="{5888CC2F-E228-4B7C-A522-D019219EE745}" type="presParOf" srcId="{04775A64-7425-4CA2-A106-A9932F9ECD53}" destId="{098C8D5A-5417-4D4D-BC42-337458187253}" srcOrd="0" destOrd="0" presId="urn:microsoft.com/office/officeart/2005/8/layout/vList2"/>
    <dgm:cxn modelId="{450AC878-693E-4F41-8EA9-3D038F2DD1B0}" type="presParOf" srcId="{04775A64-7425-4CA2-A106-A9932F9ECD53}" destId="{56BDF672-90C0-4D6C-B47A-911C3CEB6EA5}" srcOrd="1" destOrd="0" presId="urn:microsoft.com/office/officeart/2005/8/layout/vList2"/>
    <dgm:cxn modelId="{CA0D0BFB-85B2-4A32-987A-59385287C8B2}" type="presParOf" srcId="{04775A64-7425-4CA2-A106-A9932F9ECD53}" destId="{804E7456-FFF5-442C-9301-F53F51361F4E}" srcOrd="2" destOrd="0" presId="urn:microsoft.com/office/officeart/2005/8/layout/vList2"/>
    <dgm:cxn modelId="{8D13023A-66AD-405E-81B1-D5AF225D2D8C}" type="presParOf" srcId="{04775A64-7425-4CA2-A106-A9932F9ECD53}" destId="{B8357066-13B1-43EA-AD35-9785DABB690A}" srcOrd="3" destOrd="0" presId="urn:microsoft.com/office/officeart/2005/8/layout/vList2"/>
    <dgm:cxn modelId="{90132A8A-A0E4-4B0E-8BD6-FBE41F5AE276}" type="presParOf" srcId="{04775A64-7425-4CA2-A106-A9932F9ECD53}" destId="{E0CEFEB0-0F11-4647-97B6-3697B37685DC}"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8C8D5A-5417-4D4D-BC42-337458187253}">
      <dsp:nvSpPr>
        <dsp:cNvPr id="0" name=""/>
        <dsp:cNvSpPr/>
      </dsp:nvSpPr>
      <dsp:spPr>
        <a:xfrm>
          <a:off x="0" y="722932"/>
          <a:ext cx="10512000" cy="935415"/>
        </a:xfrm>
        <a:prstGeom prst="roundRect">
          <a:avLst/>
        </a:prstGeom>
        <a:solidFill>
          <a:schemeClr val="accent6">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AU" sz="3900" kern="1200" dirty="0">
              <a:solidFill>
                <a:srgbClr val="FFFFFF"/>
              </a:solidFill>
              <a:latin typeface="Calibri" panose="020F0502020204030204"/>
              <a:ea typeface="+mn-ea"/>
              <a:cs typeface="+mn-cs"/>
            </a:rPr>
            <a:t>Change when there is infection or obstruction</a:t>
          </a:r>
        </a:p>
      </dsp:txBody>
      <dsp:txXfrm>
        <a:off x="45663" y="768595"/>
        <a:ext cx="10420674" cy="844089"/>
      </dsp:txXfrm>
    </dsp:sp>
    <dsp:sp modelId="{804E7456-FFF5-442C-9301-F53F51361F4E}">
      <dsp:nvSpPr>
        <dsp:cNvPr id="0" name=""/>
        <dsp:cNvSpPr/>
      </dsp:nvSpPr>
      <dsp:spPr>
        <a:xfrm>
          <a:off x="0" y="1770667"/>
          <a:ext cx="10512000" cy="935415"/>
        </a:xfrm>
        <a:prstGeom prst="roundRect">
          <a:avLst/>
        </a:prstGeom>
        <a:solidFill>
          <a:schemeClr val="accent6">
            <a:shade val="50000"/>
            <a:hueOff val="245616"/>
            <a:satOff val="-10737"/>
            <a:lumOff val="29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AU" sz="3900" kern="1200" dirty="0">
              <a:solidFill>
                <a:srgbClr val="FFFFFF"/>
              </a:solidFill>
              <a:latin typeface="Calibri Light" panose="020F0302020204030204"/>
              <a:ea typeface="+mn-ea"/>
              <a:cs typeface="+mn-cs"/>
            </a:rPr>
            <a:t>Adjust schedule</a:t>
          </a:r>
          <a:r>
            <a:rPr lang="en-AU" sz="3900" kern="1200" dirty="0">
              <a:solidFill>
                <a:srgbClr val="FFFFFF"/>
              </a:solidFill>
              <a:latin typeface="Calibri" panose="020F0502020204030204"/>
              <a:ea typeface="+mn-ea"/>
              <a:cs typeface="+mn-cs"/>
            </a:rPr>
            <a:t> in </a:t>
          </a:r>
          <a:r>
            <a:rPr lang="en-AU" sz="3900" kern="1200">
              <a:solidFill>
                <a:srgbClr val="FFFFFF"/>
              </a:solidFill>
              <a:latin typeface="Calibri" panose="020F0502020204030204"/>
              <a:ea typeface="+mn-ea"/>
              <a:cs typeface="+mn-cs"/>
            </a:rPr>
            <a:t>anticipations of obstruction</a:t>
          </a:r>
          <a:endParaRPr lang="en-US" sz="3900" kern="1200">
            <a:solidFill>
              <a:srgbClr val="FFFFFF"/>
            </a:solidFill>
            <a:latin typeface="Calibri" panose="020F0502020204030204"/>
            <a:ea typeface="+mn-ea"/>
            <a:cs typeface="+mn-cs"/>
          </a:endParaRPr>
        </a:p>
      </dsp:txBody>
      <dsp:txXfrm>
        <a:off x="45663" y="1816330"/>
        <a:ext cx="10420674" cy="844089"/>
      </dsp:txXfrm>
    </dsp:sp>
    <dsp:sp modelId="{E0CEFEB0-0F11-4647-97B6-3697B37685DC}">
      <dsp:nvSpPr>
        <dsp:cNvPr id="0" name=""/>
        <dsp:cNvSpPr/>
      </dsp:nvSpPr>
      <dsp:spPr>
        <a:xfrm>
          <a:off x="0" y="2818402"/>
          <a:ext cx="10512000" cy="935415"/>
        </a:xfrm>
        <a:prstGeom prst="roundRect">
          <a:avLst/>
        </a:prstGeom>
        <a:solidFill>
          <a:schemeClr val="accent6">
            <a:shade val="50000"/>
            <a:hueOff val="245616"/>
            <a:satOff val="-10737"/>
            <a:lumOff val="29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590" tIns="148590" rIns="148590" bIns="148590" numCol="1" spcCol="1270" anchor="ctr" anchorCtr="0">
          <a:noAutofit/>
        </a:bodyPr>
        <a:lstStyle/>
        <a:p>
          <a:pPr marL="0" lvl="0" indent="0" algn="l" defTabSz="1733550" rtl="0">
            <a:lnSpc>
              <a:spcPct val="90000"/>
            </a:lnSpc>
            <a:spcBef>
              <a:spcPct val="0"/>
            </a:spcBef>
            <a:spcAft>
              <a:spcPct val="35000"/>
            </a:spcAft>
            <a:buNone/>
          </a:pPr>
          <a:r>
            <a:rPr lang="en-AU" sz="3900" kern="1200">
              <a:solidFill>
                <a:srgbClr val="FFFFFF"/>
              </a:solidFill>
              <a:latin typeface="Calibri" panose="020F0502020204030204"/>
              <a:ea typeface="+mn-ea"/>
              <a:cs typeface="+mn-cs"/>
            </a:rPr>
            <a:t>Recurrent blockages may require </a:t>
          </a:r>
          <a:r>
            <a:rPr lang="en-AU" sz="3900" kern="1200">
              <a:solidFill>
                <a:srgbClr val="FFFFFF"/>
              </a:solidFill>
              <a:latin typeface="Calibri Light" panose="020F0302020204030204"/>
              <a:ea typeface="+mn-ea"/>
              <a:cs typeface="+mn-cs"/>
            </a:rPr>
            <a:t>medical workup</a:t>
          </a:r>
          <a:endParaRPr lang="en-US" sz="3900" kern="1200">
            <a:solidFill>
              <a:srgbClr val="FFFFFF"/>
            </a:solidFill>
            <a:latin typeface="Calibri" panose="020F0502020204030204"/>
            <a:ea typeface="+mn-ea"/>
            <a:cs typeface="+mn-cs"/>
          </a:endParaRPr>
        </a:p>
      </dsp:txBody>
      <dsp:txXfrm>
        <a:off x="45663" y="2864065"/>
        <a:ext cx="10420674" cy="84408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014F0C-16EE-4052-A324-9514C83D6DAA}" type="datetimeFigureOut">
              <a:rPr lang="en-AU" smtClean="0"/>
              <a:t>21/05/2026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100D3-DD4F-4713-BFF3-393C71C4861B}" type="slidenum">
              <a:rPr lang="en-AU" smtClean="0"/>
              <a:t>‹#›</a:t>
            </a:fld>
            <a:endParaRPr lang="en-AU"/>
          </a:p>
        </p:txBody>
      </p:sp>
    </p:spTree>
    <p:extLst>
      <p:ext uri="{BB962C8B-B14F-4D97-AF65-F5344CB8AC3E}">
        <p14:creationId xmlns:p14="http://schemas.microsoft.com/office/powerpoint/2010/main" val="15053793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US"/>
              <a:t>LIZA:  Why this matters:</a:t>
            </a:r>
          </a:p>
          <a:p>
            <a:pPr marL="171450" indent="-171450">
              <a:lnSpc>
                <a:spcPct val="90000"/>
              </a:lnSpc>
              <a:spcBef>
                <a:spcPts val="1000"/>
              </a:spcBef>
              <a:buFont typeface="Arial"/>
              <a:buChar char="•"/>
            </a:pPr>
            <a:r>
              <a:rPr lang="en-US"/>
              <a:t> High prevalence of IDC use in aged care</a:t>
            </a:r>
          </a:p>
          <a:p>
            <a:pPr marL="171450" indent="-171450">
              <a:lnSpc>
                <a:spcPct val="90000"/>
              </a:lnSpc>
              <a:spcBef>
                <a:spcPts val="1000"/>
              </a:spcBef>
              <a:buFont typeface="Arial"/>
              <a:buChar char="•"/>
            </a:pPr>
            <a:r>
              <a:rPr lang="en-US"/>
              <a:t> Catheter-associated UTI (CAUTI) = one of the most common healthcare-associated infections</a:t>
            </a:r>
            <a:endParaRPr lang="en-AU"/>
          </a:p>
        </p:txBody>
      </p:sp>
      <p:sp>
        <p:nvSpPr>
          <p:cNvPr id="4" name="Slide Number Placeholder 3"/>
          <p:cNvSpPr>
            <a:spLocks noGrp="1"/>
          </p:cNvSpPr>
          <p:nvPr>
            <p:ph type="sldNum" sz="quarter" idx="5"/>
          </p:nvPr>
        </p:nvSpPr>
        <p:spPr/>
        <p:txBody>
          <a:bodyPr/>
          <a:lstStyle/>
          <a:p>
            <a:fld id="{369FA4FB-2AA3-407E-8686-6F37683E69F3}" type="slidenum">
              <a:rPr lang="en-AU" smtClean="0"/>
              <a:t>4</a:t>
            </a:fld>
            <a:endParaRPr lang="en-AU"/>
          </a:p>
        </p:txBody>
      </p:sp>
    </p:spTree>
    <p:extLst>
      <p:ext uri="{BB962C8B-B14F-4D97-AF65-F5344CB8AC3E}">
        <p14:creationId xmlns:p14="http://schemas.microsoft.com/office/powerpoint/2010/main" val="226070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Liza</a:t>
            </a:r>
          </a:p>
        </p:txBody>
      </p:sp>
      <p:sp>
        <p:nvSpPr>
          <p:cNvPr id="4" name="Slide Number Placeholder 3"/>
          <p:cNvSpPr>
            <a:spLocks noGrp="1"/>
          </p:cNvSpPr>
          <p:nvPr>
            <p:ph type="sldNum" sz="quarter" idx="5"/>
          </p:nvPr>
        </p:nvSpPr>
        <p:spPr/>
        <p:txBody>
          <a:bodyPr/>
          <a:lstStyle/>
          <a:p>
            <a:fld id="{4B7100D3-DD4F-4713-BFF3-393C71C4861B}" type="slidenum">
              <a:rPr lang="en-AU" smtClean="0"/>
              <a:t>29</a:t>
            </a:fld>
            <a:endParaRPr lang="en-AU"/>
          </a:p>
        </p:txBody>
      </p:sp>
    </p:spTree>
    <p:extLst>
      <p:ext uri="{BB962C8B-B14F-4D97-AF65-F5344CB8AC3E}">
        <p14:creationId xmlns:p14="http://schemas.microsoft.com/office/powerpoint/2010/main" val="41736163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AB591B-D7B2-4ACF-93F2-8795FDA58C93}" type="datetimeFigureOut">
              <a:rPr lang="en-AU" smtClean="0"/>
              <a:t>21/05/2026</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467A89E2-AC52-4835-B768-3761E9094329}" type="slidenum">
              <a:rPr lang="en-AU" smtClean="0"/>
              <a:t>‹#›</a:t>
            </a:fld>
            <a:endParaRPr lang="en-AU"/>
          </a:p>
        </p:txBody>
      </p:sp>
    </p:spTree>
    <p:extLst>
      <p:ext uri="{BB962C8B-B14F-4D97-AF65-F5344CB8AC3E}">
        <p14:creationId xmlns:p14="http://schemas.microsoft.com/office/powerpoint/2010/main" val="3868164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AB591B-D7B2-4ACF-93F2-8795FDA58C93}" type="datetimeFigureOut">
              <a:rPr lang="en-AU" smtClean="0"/>
              <a:t>21/05/2026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67A89E2-AC52-4835-B768-3761E9094329}" type="slidenum">
              <a:rPr lang="en-AU" smtClean="0"/>
              <a:t>‹#›</a:t>
            </a:fld>
            <a:endParaRPr lang="en-AU"/>
          </a:p>
        </p:txBody>
      </p:sp>
    </p:spTree>
    <p:extLst>
      <p:ext uri="{BB962C8B-B14F-4D97-AF65-F5344CB8AC3E}">
        <p14:creationId xmlns:p14="http://schemas.microsoft.com/office/powerpoint/2010/main" val="27433154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5AB591B-D7B2-4ACF-93F2-8795FDA58C93}" type="datetimeFigureOut">
              <a:rPr lang="en-AU" smtClean="0"/>
              <a:t>21/05/2026</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467A89E2-AC52-4835-B768-3761E9094329}" type="slidenum">
              <a:rPr lang="en-AU" smtClean="0"/>
              <a:t>‹#›</a:t>
            </a:fld>
            <a:endParaRPr lang="en-AU"/>
          </a:p>
        </p:txBody>
      </p:sp>
    </p:spTree>
    <p:extLst>
      <p:ext uri="{BB962C8B-B14F-4D97-AF65-F5344CB8AC3E}">
        <p14:creationId xmlns:p14="http://schemas.microsoft.com/office/powerpoint/2010/main" val="2787795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Image slid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17743C6-9600-4D10-B826-DA8F956BF9F0}"/>
              </a:ext>
            </a:extLst>
          </p:cNvPr>
          <p:cNvSpPr>
            <a:spLocks noGrp="1"/>
          </p:cNvSpPr>
          <p:nvPr>
            <p:ph type="pic" sz="quarter" idx="16" hasCustomPrompt="1"/>
          </p:nvPr>
        </p:nvSpPr>
        <p:spPr>
          <a:xfrm>
            <a:off x="7623066" y="-9162"/>
            <a:ext cx="4568936" cy="6867161"/>
          </a:xfrm>
          <a:custGeom>
            <a:avLst/>
            <a:gdLst>
              <a:gd name="connsiteX0" fmla="*/ 1837779 w 4412657"/>
              <a:gd name="connsiteY0" fmla="*/ 0 h 6858001"/>
              <a:gd name="connsiteX1" fmla="*/ 4412657 w 4412657"/>
              <a:gd name="connsiteY1" fmla="*/ 0 h 6858001"/>
              <a:gd name="connsiteX2" fmla="*/ 4412657 w 4412657"/>
              <a:gd name="connsiteY2" fmla="*/ 6858001 h 6858001"/>
              <a:gd name="connsiteX3" fmla="*/ 1870474 w 4412657"/>
              <a:gd name="connsiteY3" fmla="*/ 6858001 h 6858001"/>
              <a:gd name="connsiteX4" fmla="*/ 1014101 w 4412657"/>
              <a:gd name="connsiteY4" fmla="*/ 5238875 h 6858001"/>
              <a:gd name="connsiteX5" fmla="*/ 1015029 w 4412657"/>
              <a:gd name="connsiteY5" fmla="*/ 5238316 h 6858001"/>
              <a:gd name="connsiteX6" fmla="*/ 250052 w 4412657"/>
              <a:gd name="connsiteY6" fmla="*/ 3792428 h 6858001"/>
              <a:gd name="connsiteX7" fmla="*/ 7259 w 4412657"/>
              <a:gd name="connsiteY7" fmla="*/ 2449925 h 6858001"/>
              <a:gd name="connsiteX8" fmla="*/ 467211 w 4412657"/>
              <a:gd name="connsiteY8" fmla="*/ 1218070 h 6858001"/>
              <a:gd name="connsiteX9" fmla="*/ 1778892 w 4412657"/>
              <a:gd name="connsiteY9" fmla="*/ 34089 h 6858001"/>
              <a:gd name="connsiteX10" fmla="*/ 1837779 w 4412657"/>
              <a:gd name="connsiteY10" fmla="*/ 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12657" h="6858001">
                <a:moveTo>
                  <a:pt x="1837779" y="0"/>
                </a:moveTo>
                <a:cubicBezTo>
                  <a:pt x="1837779" y="0"/>
                  <a:pt x="1837779" y="0"/>
                  <a:pt x="4412657" y="0"/>
                </a:cubicBezTo>
                <a:lnTo>
                  <a:pt x="4412657" y="6858001"/>
                </a:lnTo>
                <a:cubicBezTo>
                  <a:pt x="4412657" y="6858001"/>
                  <a:pt x="4412657" y="6858001"/>
                  <a:pt x="1870474" y="6858001"/>
                </a:cubicBezTo>
                <a:cubicBezTo>
                  <a:pt x="1870474" y="6858001"/>
                  <a:pt x="1870474" y="6858001"/>
                  <a:pt x="1014101" y="5238875"/>
                </a:cubicBezTo>
                <a:cubicBezTo>
                  <a:pt x="1014101" y="5238875"/>
                  <a:pt x="1014101" y="5238875"/>
                  <a:pt x="1015029" y="5238316"/>
                </a:cubicBezTo>
                <a:cubicBezTo>
                  <a:pt x="694958" y="4727729"/>
                  <a:pt x="438975" y="4245083"/>
                  <a:pt x="250052" y="3792428"/>
                </a:cubicBezTo>
                <a:cubicBezTo>
                  <a:pt x="55000" y="3324872"/>
                  <a:pt x="-25993" y="2876873"/>
                  <a:pt x="7259" y="2449925"/>
                </a:cubicBezTo>
                <a:cubicBezTo>
                  <a:pt x="40325" y="2022604"/>
                  <a:pt x="193952" y="1612234"/>
                  <a:pt x="467211" y="1218070"/>
                </a:cubicBezTo>
                <a:cubicBezTo>
                  <a:pt x="741027" y="823720"/>
                  <a:pt x="1178130" y="416703"/>
                  <a:pt x="1778892" y="34089"/>
                </a:cubicBezTo>
                <a:cubicBezTo>
                  <a:pt x="1778892" y="34089"/>
                  <a:pt x="1778892" y="34089"/>
                  <a:pt x="1837779" y="0"/>
                </a:cubicBezTo>
                <a:close/>
              </a:path>
            </a:pathLst>
          </a:custGeom>
          <a:solidFill>
            <a:schemeClr val="bg1">
              <a:lumMod val="50000"/>
            </a:schemeClr>
          </a:solidFill>
        </p:spPr>
        <p:txBody>
          <a:bodyPr wrap="square" lIns="360000" tIns="360000" rIns="360000" bIns="360000">
            <a:noAutofit/>
          </a:bodyPr>
          <a:lstStyle>
            <a:lvl1pPr algn="r">
              <a:defRPr>
                <a:solidFill>
                  <a:schemeClr val="bg1"/>
                </a:solidFill>
              </a:defRPr>
            </a:lvl1pPr>
          </a:lstStyle>
          <a:p>
            <a:r>
              <a:rPr lang="en-GB"/>
              <a:t>Click central icon to add image</a:t>
            </a:r>
          </a:p>
        </p:txBody>
      </p:sp>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63603" y="1266826"/>
            <a:ext cx="5088000" cy="4476750"/>
          </a:xfrm>
        </p:spPr>
        <p:txBody>
          <a:bodyPr/>
          <a:lstStyle>
            <a:lvl1pPr>
              <a:defRPr/>
            </a:lvl1pPr>
            <a:lvl5pPr>
              <a:defRPr/>
            </a:lvl5pPr>
          </a:lstStyle>
          <a:p>
            <a:pPr lvl="0"/>
            <a:r>
              <a:rPr lang="en-GB"/>
              <a:t>Click to add text, or click on one of the central icons to add a table, chart, SmartArt, image or media. There are four type styles available as List levels. Press the ‘Increase / 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 </a:t>
            </a:r>
          </a:p>
          <a:p>
            <a:pPr lvl="6"/>
            <a:r>
              <a:rPr lang="en-US"/>
              <a:t>Seventh Level</a:t>
            </a:r>
          </a:p>
          <a:p>
            <a:pPr lvl="7"/>
            <a:r>
              <a:rPr lang="en-US"/>
              <a:t>Eighth level</a:t>
            </a:r>
          </a:p>
          <a:p>
            <a:pPr lvl="8"/>
            <a:r>
              <a:rPr lang="en-US"/>
              <a:t>Ninth level</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AEA0E0-5CC6-4BD0-905C-A0021E419432}" type="slidenum">
              <a:rPr lang="en-GB" smtClean="0"/>
              <a:t>‹#›</a:t>
            </a:fld>
            <a:endParaRPr lang="en-GB"/>
          </a:p>
        </p:txBody>
      </p:sp>
      <p:sp>
        <p:nvSpPr>
          <p:cNvPr id="11" name="Title 10">
            <a:extLst>
              <a:ext uri="{FF2B5EF4-FFF2-40B4-BE49-F238E27FC236}">
                <a16:creationId xmlns:a16="http://schemas.microsoft.com/office/drawing/2014/main" id="{A60C1958-C898-4525-864C-BE178BE16BFE}"/>
              </a:ext>
            </a:extLst>
          </p:cNvPr>
          <p:cNvSpPr>
            <a:spLocks noGrp="1"/>
          </p:cNvSpPr>
          <p:nvPr>
            <p:ph type="title" hasCustomPrompt="1"/>
          </p:nvPr>
        </p:nvSpPr>
        <p:spPr>
          <a:xfrm>
            <a:off x="863604" y="430218"/>
            <a:ext cx="5883541" cy="706435"/>
          </a:xfrm>
        </p:spPr>
        <p:txBody>
          <a:bodyPr/>
          <a:lstStyle>
            <a:lvl1pPr>
              <a:defRPr/>
            </a:lvl1pPr>
          </a:lstStyle>
          <a:p>
            <a:r>
              <a:rPr lang="en-US"/>
              <a:t>Image Slide</a:t>
            </a:r>
            <a:endParaRPr lang="en-GB"/>
          </a:p>
        </p:txBody>
      </p:sp>
      <p:pic>
        <p:nvPicPr>
          <p:cNvPr id="8" name="Picture 7">
            <a:extLst>
              <a:ext uri="{FF2B5EF4-FFF2-40B4-BE49-F238E27FC236}">
                <a16:creationId xmlns:a16="http://schemas.microsoft.com/office/drawing/2014/main" id="{6EF89E8E-31D6-3D42-B149-A9FDB5D3A5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0775142" y="5717994"/>
            <a:ext cx="1229526" cy="1229526"/>
          </a:xfrm>
          <a:prstGeom prst="rect">
            <a:avLst/>
          </a:prstGeom>
        </p:spPr>
      </p:pic>
    </p:spTree>
    <p:extLst>
      <p:ext uri="{BB962C8B-B14F-4D97-AF65-F5344CB8AC3E}">
        <p14:creationId xmlns:p14="http://schemas.microsoft.com/office/powerpoint/2010/main" val="16083574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Large Tex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63603" y="1266826"/>
            <a:ext cx="10512000" cy="4476750"/>
          </a:xfrm>
        </p:spPr>
        <p:txBody>
          <a:bodyPr tIns="0"/>
          <a:lstStyle>
            <a:lvl1pPr marL="0" indent="0">
              <a:lnSpc>
                <a:spcPct val="105000"/>
              </a:lnSpc>
              <a:spcBef>
                <a:spcPts val="3000"/>
              </a:spcBef>
              <a:buFont typeface="Arial" panose="020B0604020202020204" pitchFamily="34" charset="0"/>
              <a:buNone/>
              <a:defRPr sz="2500">
                <a:solidFill>
                  <a:schemeClr val="tx1"/>
                </a:solidFill>
              </a:defRPr>
            </a:lvl1pPr>
            <a:lvl2pPr marL="252000" indent="-252000">
              <a:lnSpc>
                <a:spcPct val="105000"/>
              </a:lnSpc>
              <a:spcBef>
                <a:spcPts val="1200"/>
              </a:spcBef>
              <a:buFont typeface="Wingdings" panose="05000000000000000000" pitchFamily="2" charset="2"/>
              <a:buChar char="§"/>
              <a:defRPr sz="2500" b="0">
                <a:solidFill>
                  <a:schemeClr val="tx1"/>
                </a:solidFill>
              </a:defRPr>
            </a:lvl2pPr>
            <a:lvl3pPr marL="504000" indent="-252000">
              <a:lnSpc>
                <a:spcPct val="105000"/>
              </a:lnSpc>
              <a:spcBef>
                <a:spcPts val="1200"/>
              </a:spcBef>
              <a:buFont typeface="Arial" panose="020B0604020202020204" pitchFamily="34" charset="0"/>
              <a:buChar char="‒"/>
              <a:defRPr sz="2500">
                <a:solidFill>
                  <a:schemeClr val="tx1"/>
                </a:solidFill>
              </a:defRPr>
            </a:lvl3pPr>
            <a:lvl4pPr marL="756000" indent="-252000">
              <a:lnSpc>
                <a:spcPct val="105000"/>
              </a:lnSpc>
              <a:spcBef>
                <a:spcPts val="1200"/>
              </a:spcBef>
              <a:buFont typeface="Karla" pitchFamily="2" charset="0"/>
              <a:buChar char="&gt;"/>
              <a:defRPr sz="2500" b="0">
                <a:solidFill>
                  <a:schemeClr val="tx1"/>
                </a:solidFill>
              </a:defRPr>
            </a:lvl4pPr>
            <a:lvl5pPr>
              <a:lnSpc>
                <a:spcPct val="105000"/>
              </a:lnSpc>
              <a:spcBef>
                <a:spcPts val="1200"/>
              </a:spcBef>
              <a:defRPr sz="2500" b="1">
                <a:solidFill>
                  <a:schemeClr val="tx1"/>
                </a:solidFill>
              </a:defRPr>
            </a:lvl5pPr>
            <a:lvl6pPr>
              <a:lnSpc>
                <a:spcPct val="105000"/>
              </a:lnSpc>
              <a:spcBef>
                <a:spcPts val="1200"/>
              </a:spcBef>
              <a:defRPr sz="2500">
                <a:solidFill>
                  <a:schemeClr val="tx1"/>
                </a:solidFill>
              </a:defRPr>
            </a:lvl6pPr>
            <a:lvl7pPr>
              <a:lnSpc>
                <a:spcPct val="105000"/>
              </a:lnSpc>
              <a:spcBef>
                <a:spcPts val="1200"/>
              </a:spcBef>
              <a:defRPr sz="2500">
                <a:solidFill>
                  <a:schemeClr val="tx1"/>
                </a:solidFill>
              </a:defRPr>
            </a:lvl7pPr>
            <a:lvl8pPr>
              <a:lnSpc>
                <a:spcPct val="105000"/>
              </a:lnSpc>
              <a:spcBef>
                <a:spcPts val="1200"/>
              </a:spcBef>
              <a:defRPr sz="2500">
                <a:solidFill>
                  <a:schemeClr val="tx1"/>
                </a:solidFill>
              </a:defRPr>
            </a:lvl8pPr>
            <a:lvl9pPr>
              <a:lnSpc>
                <a:spcPct val="105000"/>
              </a:lnSpc>
              <a:spcBef>
                <a:spcPts val="1200"/>
              </a:spcBef>
              <a:defRPr sz="2500">
                <a:solidFill>
                  <a:schemeClr val="tx1"/>
                </a:solidFill>
              </a:defRPr>
            </a:lvl9pPr>
          </a:lstStyle>
          <a:p>
            <a:pPr lvl="0"/>
            <a:r>
              <a:rPr lang="en-US"/>
              <a:t>Click to add text, press the ‘Increase / Decrease’ button to change from body text to bullets.</a:t>
            </a:r>
          </a:p>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 </a:t>
            </a:r>
          </a:p>
          <a:p>
            <a:pPr lvl="6"/>
            <a:r>
              <a:rPr lang="en-US"/>
              <a:t>Seventh Level</a:t>
            </a:r>
          </a:p>
          <a:p>
            <a:pPr lvl="7"/>
            <a:r>
              <a:rPr lang="en-US"/>
              <a:t>Eighth level</a:t>
            </a:r>
          </a:p>
          <a:p>
            <a:pPr lvl="8"/>
            <a:r>
              <a:rPr lang="en-US"/>
              <a:t>Ninth level</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AEA0E0-5CC6-4BD0-905C-A0021E419432}" type="slidenum">
              <a:rPr lang="en-GB" smtClean="0"/>
              <a:t>‹#›</a:t>
            </a:fld>
            <a:endParaRPr lang="en-GB"/>
          </a:p>
        </p:txBody>
      </p:sp>
      <p:sp>
        <p:nvSpPr>
          <p:cNvPr id="7" name="Title 6">
            <a:extLst>
              <a:ext uri="{FF2B5EF4-FFF2-40B4-BE49-F238E27FC236}">
                <a16:creationId xmlns:a16="http://schemas.microsoft.com/office/drawing/2014/main" id="{317BAF7E-AD31-4199-90C2-26A009C96A69}"/>
              </a:ext>
            </a:extLst>
          </p:cNvPr>
          <p:cNvSpPr>
            <a:spLocks noGrp="1"/>
          </p:cNvSpPr>
          <p:nvPr>
            <p:ph type="title" hasCustomPrompt="1"/>
          </p:nvPr>
        </p:nvSpPr>
        <p:spPr>
          <a:xfrm>
            <a:off x="863603" y="430218"/>
            <a:ext cx="10512000" cy="706435"/>
          </a:xfrm>
        </p:spPr>
        <p:txBody>
          <a:bodyPr/>
          <a:lstStyle>
            <a:lvl1pPr>
              <a:defRPr/>
            </a:lvl1pPr>
          </a:lstStyle>
          <a:p>
            <a:r>
              <a:rPr lang="en-US"/>
              <a:t>Large text slide</a:t>
            </a:r>
            <a:endParaRPr lang="en-GB"/>
          </a:p>
        </p:txBody>
      </p:sp>
    </p:spTree>
    <p:extLst>
      <p:ext uri="{BB962C8B-B14F-4D97-AF65-F5344CB8AC3E}">
        <p14:creationId xmlns:p14="http://schemas.microsoft.com/office/powerpoint/2010/main" val="14712984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le Slide B">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DD289408-FEA8-4FEB-BA0F-4A94353A0B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Text Placeholder 12">
            <a:extLst>
              <a:ext uri="{FF2B5EF4-FFF2-40B4-BE49-F238E27FC236}">
                <a16:creationId xmlns:a16="http://schemas.microsoft.com/office/drawing/2014/main" id="{D2176DF1-8F51-48D5-BAB7-377AC40E40A5}"/>
              </a:ext>
            </a:extLst>
          </p:cNvPr>
          <p:cNvSpPr>
            <a:spLocks noGrp="1"/>
          </p:cNvSpPr>
          <p:nvPr>
            <p:ph type="body" sz="quarter" idx="10" hasCustomPrompt="1"/>
          </p:nvPr>
        </p:nvSpPr>
        <p:spPr>
          <a:xfrm>
            <a:off x="831427" y="5656808"/>
            <a:ext cx="7956975" cy="1196797"/>
          </a:xfrm>
          <a:noFill/>
        </p:spPr>
        <p:txBody>
          <a:bodyPr/>
          <a:lstStyle>
            <a:lvl1pPr algn="l">
              <a:lnSpc>
                <a:spcPct val="100000"/>
              </a:lnSpc>
              <a:spcBef>
                <a:spcPts val="0"/>
              </a:spcBef>
              <a:defRPr sz="2200">
                <a:solidFill>
                  <a:schemeClr val="bg1"/>
                </a:solidFill>
              </a:defRPr>
            </a:lvl1pPr>
            <a:lvl2pPr algn="l">
              <a:lnSpc>
                <a:spcPct val="100000"/>
              </a:lnSpc>
              <a:spcBef>
                <a:spcPts val="0"/>
              </a:spcBef>
              <a:defRPr sz="2200" b="0">
                <a:solidFill>
                  <a:schemeClr val="bg1"/>
                </a:solidFill>
              </a:defRPr>
            </a:lvl2pPr>
            <a:lvl3pPr marL="0" indent="0" algn="l">
              <a:lnSpc>
                <a:spcPct val="100000"/>
              </a:lnSpc>
              <a:spcBef>
                <a:spcPts val="0"/>
              </a:spcBef>
              <a:buNone/>
              <a:defRPr sz="2200">
                <a:solidFill>
                  <a:schemeClr val="bg1"/>
                </a:solidFill>
              </a:defRPr>
            </a:lvl3pPr>
            <a:lvl4pPr marL="0" indent="0" algn="l">
              <a:lnSpc>
                <a:spcPct val="100000"/>
              </a:lnSpc>
              <a:spcBef>
                <a:spcPts val="0"/>
              </a:spcBef>
              <a:buNone/>
              <a:defRPr sz="2200">
                <a:solidFill>
                  <a:schemeClr val="bg1"/>
                </a:solidFill>
              </a:defRPr>
            </a:lvl4pPr>
            <a:lvl5pPr algn="l">
              <a:lnSpc>
                <a:spcPct val="100000"/>
              </a:lnSpc>
              <a:spcBef>
                <a:spcPts val="0"/>
              </a:spcBef>
              <a:defRPr sz="2200">
                <a:solidFill>
                  <a:schemeClr val="bg1"/>
                </a:solidFill>
              </a:defRPr>
            </a:lvl5pPr>
            <a:lvl6pPr algn="l">
              <a:lnSpc>
                <a:spcPct val="100000"/>
              </a:lnSpc>
              <a:spcBef>
                <a:spcPts val="0"/>
              </a:spcBef>
              <a:defRPr sz="2200">
                <a:solidFill>
                  <a:schemeClr val="bg1"/>
                </a:solidFill>
              </a:defRPr>
            </a:lvl6pPr>
            <a:lvl7pPr algn="l">
              <a:lnSpc>
                <a:spcPct val="100000"/>
              </a:lnSpc>
              <a:spcBef>
                <a:spcPts val="0"/>
              </a:spcBef>
              <a:defRPr sz="2200">
                <a:solidFill>
                  <a:schemeClr val="bg1"/>
                </a:solidFill>
              </a:defRPr>
            </a:lvl7pPr>
            <a:lvl8pPr algn="l">
              <a:lnSpc>
                <a:spcPct val="100000"/>
              </a:lnSpc>
              <a:spcBef>
                <a:spcPts val="0"/>
              </a:spcBef>
              <a:defRPr sz="2200">
                <a:solidFill>
                  <a:schemeClr val="bg1"/>
                </a:solidFill>
              </a:defRPr>
            </a:lvl8pPr>
            <a:lvl9pPr algn="l">
              <a:lnSpc>
                <a:spcPct val="100000"/>
              </a:lnSpc>
              <a:spcBef>
                <a:spcPts val="0"/>
              </a:spcBef>
              <a:defRPr sz="2200">
                <a:solidFill>
                  <a:schemeClr val="bg1"/>
                </a:solidFill>
              </a:defRPr>
            </a:lvl9pPr>
          </a:lstStyle>
          <a:p>
            <a:pPr lvl="0"/>
            <a:r>
              <a:rPr lang="en-US"/>
              <a:t>Click to add Subtitle and date</a:t>
            </a:r>
          </a:p>
          <a:p>
            <a:pPr lvl="1"/>
            <a:r>
              <a:rPr lang="en-US"/>
              <a:t>Second level</a:t>
            </a:r>
          </a:p>
          <a:p>
            <a:pPr lvl="2"/>
            <a:r>
              <a:rPr lang="en-US"/>
              <a:t>Third level</a:t>
            </a:r>
          </a:p>
          <a:p>
            <a:pPr lvl="3"/>
            <a:r>
              <a:rPr lang="en-US"/>
              <a:t>Fourth level</a:t>
            </a:r>
          </a:p>
          <a:p>
            <a:pPr lvl="4"/>
            <a:r>
              <a:rPr lang="en-US"/>
              <a:t>Fifth level</a:t>
            </a:r>
          </a:p>
          <a:p>
            <a:pPr lvl="5"/>
            <a:r>
              <a:rPr lang="en-US"/>
              <a:t>6</a:t>
            </a:r>
          </a:p>
          <a:p>
            <a:pPr lvl="6"/>
            <a:r>
              <a:rPr lang="en-US"/>
              <a:t>7</a:t>
            </a:r>
          </a:p>
          <a:p>
            <a:pPr lvl="7"/>
            <a:r>
              <a:rPr lang="en-US"/>
              <a:t>8</a:t>
            </a:r>
          </a:p>
          <a:p>
            <a:pPr lvl="8"/>
            <a:r>
              <a:rPr lang="en-US"/>
              <a:t>9</a:t>
            </a:r>
            <a:endParaRPr lang="en-GB"/>
          </a:p>
        </p:txBody>
      </p:sp>
      <p:sp>
        <p:nvSpPr>
          <p:cNvPr id="10" name="Title 9">
            <a:extLst>
              <a:ext uri="{FF2B5EF4-FFF2-40B4-BE49-F238E27FC236}">
                <a16:creationId xmlns:a16="http://schemas.microsoft.com/office/drawing/2014/main" id="{E9E908AB-1D53-493A-B4FD-D29BE54D4B14}"/>
              </a:ext>
            </a:extLst>
          </p:cNvPr>
          <p:cNvSpPr>
            <a:spLocks noGrp="1"/>
          </p:cNvSpPr>
          <p:nvPr>
            <p:ph type="title" hasCustomPrompt="1"/>
          </p:nvPr>
        </p:nvSpPr>
        <p:spPr>
          <a:xfrm>
            <a:off x="797560" y="2522511"/>
            <a:ext cx="7990840" cy="2749550"/>
          </a:xfrm>
        </p:spPr>
        <p:txBody>
          <a:bodyPr anchor="b" anchorCtr="0"/>
          <a:lstStyle>
            <a:lvl1pPr algn="l">
              <a:lnSpc>
                <a:spcPct val="85000"/>
              </a:lnSpc>
              <a:defRPr sz="6200" spc="-20" baseline="0">
                <a:solidFill>
                  <a:schemeClr val="bg1"/>
                </a:solidFill>
              </a:defRPr>
            </a:lvl1pPr>
          </a:lstStyle>
          <a:p>
            <a:r>
              <a:rPr lang="en-US"/>
              <a:t>Click to add Presentation Title</a:t>
            </a:r>
            <a:endParaRPr lang="en-GB"/>
          </a:p>
        </p:txBody>
      </p:sp>
      <p:pic>
        <p:nvPicPr>
          <p:cNvPr id="6" name="Picture 5">
            <a:extLst>
              <a:ext uri="{FF2B5EF4-FFF2-40B4-BE49-F238E27FC236}">
                <a16:creationId xmlns:a16="http://schemas.microsoft.com/office/drawing/2014/main" id="{8F8B447A-9BB0-284E-AD1E-81D740F51E72}"/>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9452408" y="5309055"/>
            <a:ext cx="2588062" cy="1429390"/>
          </a:xfrm>
          <a:prstGeom prst="rect">
            <a:avLst/>
          </a:prstGeom>
        </p:spPr>
      </p:pic>
    </p:spTree>
    <p:extLst>
      <p:ext uri="{BB962C8B-B14F-4D97-AF65-F5344CB8AC3E}">
        <p14:creationId xmlns:p14="http://schemas.microsoft.com/office/powerpoint/2010/main" val="960553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863603" y="1266826"/>
            <a:ext cx="10512000" cy="4476750"/>
          </a:xfrm>
        </p:spPr>
        <p:txBody>
          <a:bodyPr/>
          <a:lstStyle>
            <a:lvl1pPr>
              <a:defRPr/>
            </a:lvl1pPr>
            <a:lvl5pPr>
              <a:defRPr/>
            </a:lvl5pPr>
          </a:lstStyle>
          <a:p>
            <a:pPr lvl="0"/>
            <a:r>
              <a:rPr lang="en-GB"/>
              <a:t>Click to add text, or click on one of the central icons to add a table, chart, SmartArt, image or media. There are four type styles available as List levels. Press the ‘Increase / 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 </a:t>
            </a:r>
          </a:p>
          <a:p>
            <a:pPr lvl="6"/>
            <a:r>
              <a:rPr lang="en-US"/>
              <a:t>Seventh Level</a:t>
            </a:r>
          </a:p>
          <a:p>
            <a:pPr lvl="7"/>
            <a:r>
              <a:rPr lang="en-US"/>
              <a:t>Eighth level</a:t>
            </a:r>
          </a:p>
          <a:p>
            <a:pPr lvl="8"/>
            <a:r>
              <a:rPr lang="en-US"/>
              <a:t>Ninth level</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AEA0E0-5CC6-4BD0-905C-A0021E419432}" type="slidenum">
              <a:rPr lang="en-GB" smtClean="0"/>
              <a:t>‹#›</a:t>
            </a:fld>
            <a:endParaRPr lang="en-GB"/>
          </a:p>
        </p:txBody>
      </p:sp>
      <p:sp>
        <p:nvSpPr>
          <p:cNvPr id="7" name="Title 6">
            <a:extLst>
              <a:ext uri="{FF2B5EF4-FFF2-40B4-BE49-F238E27FC236}">
                <a16:creationId xmlns:a16="http://schemas.microsoft.com/office/drawing/2014/main" id="{317BAF7E-AD31-4199-90C2-26A009C96A69}"/>
              </a:ext>
            </a:extLst>
          </p:cNvPr>
          <p:cNvSpPr>
            <a:spLocks noGrp="1"/>
          </p:cNvSpPr>
          <p:nvPr>
            <p:ph type="title" hasCustomPrompt="1"/>
          </p:nvPr>
        </p:nvSpPr>
        <p:spPr>
          <a:xfrm>
            <a:off x="863603" y="430218"/>
            <a:ext cx="10512000" cy="706435"/>
          </a:xfrm>
        </p:spPr>
        <p:txBody>
          <a:bodyPr/>
          <a:lstStyle>
            <a:lvl1pPr>
              <a:defRPr/>
            </a:lvl1pPr>
          </a:lstStyle>
          <a:p>
            <a:r>
              <a:rPr lang="en-US"/>
              <a:t>Title and content slide</a:t>
            </a:r>
            <a:endParaRPr lang="en-GB"/>
          </a:p>
        </p:txBody>
      </p:sp>
    </p:spTree>
    <p:extLst>
      <p:ext uri="{BB962C8B-B14F-4D97-AF65-F5344CB8AC3E}">
        <p14:creationId xmlns:p14="http://schemas.microsoft.com/office/powerpoint/2010/main" val="1802795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F852B564-FAA4-4CAD-99F8-EF4333D83E67}"/>
              </a:ext>
            </a:extLst>
          </p:cNvPr>
          <p:cNvSpPr>
            <a:spLocks noGrp="1"/>
          </p:cNvSpPr>
          <p:nvPr>
            <p:ph sz="quarter" idx="14" hasCustomPrompt="1"/>
          </p:nvPr>
        </p:nvSpPr>
        <p:spPr>
          <a:xfrm>
            <a:off x="6287137" y="1266826"/>
            <a:ext cx="5088467" cy="4476750"/>
          </a:xfrm>
        </p:spPr>
        <p:txBody>
          <a:bodyPr/>
          <a:lstStyle>
            <a:lvl1pPr>
              <a:defRPr/>
            </a:lvl1pPr>
            <a:lvl5pPr>
              <a:defRPr/>
            </a:lvl5pPr>
          </a:lstStyle>
          <a:p>
            <a:pPr lvl="0"/>
            <a:r>
              <a:rPr lang="en-GB"/>
              <a:t>Click to add text, or click on one of the central icons to add a table, chart, SmartArt, image or media. There are four type styles available as List levels. Press the ‘Increase / 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 </a:t>
            </a:r>
          </a:p>
          <a:p>
            <a:pPr lvl="6"/>
            <a:r>
              <a:rPr lang="en-US"/>
              <a:t>Seventh Level</a:t>
            </a:r>
          </a:p>
          <a:p>
            <a:pPr lvl="7"/>
            <a:r>
              <a:rPr lang="en-US"/>
              <a:t>Eighth level</a:t>
            </a:r>
          </a:p>
          <a:p>
            <a:pPr lvl="8"/>
            <a:r>
              <a:rPr lang="en-US"/>
              <a:t>Ninth level</a:t>
            </a:r>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F5AEA0E0-5CC6-4BD0-905C-A0021E419432}" type="slidenum">
              <a:rPr lang="en-GB" smtClean="0"/>
              <a:t>‹#›</a:t>
            </a:fld>
            <a:endParaRPr lang="en-GB"/>
          </a:p>
        </p:txBody>
      </p:sp>
      <p:sp>
        <p:nvSpPr>
          <p:cNvPr id="10" name="Content Placeholder 8">
            <a:extLst>
              <a:ext uri="{FF2B5EF4-FFF2-40B4-BE49-F238E27FC236}">
                <a16:creationId xmlns:a16="http://schemas.microsoft.com/office/drawing/2014/main" id="{6080DC83-D71F-4FED-98FE-9FC73916B419}"/>
              </a:ext>
            </a:extLst>
          </p:cNvPr>
          <p:cNvSpPr>
            <a:spLocks noGrp="1"/>
          </p:cNvSpPr>
          <p:nvPr>
            <p:ph sz="quarter" idx="15" hasCustomPrompt="1"/>
          </p:nvPr>
        </p:nvSpPr>
        <p:spPr>
          <a:xfrm>
            <a:off x="863603" y="1266826"/>
            <a:ext cx="5088000" cy="4476750"/>
          </a:xfrm>
        </p:spPr>
        <p:txBody>
          <a:bodyPr/>
          <a:lstStyle>
            <a:lvl1pPr>
              <a:defRPr/>
            </a:lvl1pPr>
            <a:lvl5pPr>
              <a:defRPr/>
            </a:lvl5pPr>
          </a:lstStyle>
          <a:p>
            <a:pPr lvl="0"/>
            <a:r>
              <a:rPr lang="en-GB"/>
              <a:t>Click to add text, or click on one of the central icons to add a table, chart, SmartArt, image or media. There are four type styles available as List levels. Press the ‘Increase / Decrease’ button under the Home table to move though the styles.</a:t>
            </a:r>
            <a:endParaRPr lang="en-US"/>
          </a:p>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 </a:t>
            </a:r>
          </a:p>
          <a:p>
            <a:pPr lvl="6"/>
            <a:r>
              <a:rPr lang="en-US"/>
              <a:t>Seventh Level</a:t>
            </a:r>
          </a:p>
          <a:p>
            <a:pPr lvl="7"/>
            <a:r>
              <a:rPr lang="en-US"/>
              <a:t>Eighth level</a:t>
            </a:r>
          </a:p>
          <a:p>
            <a:pPr lvl="8"/>
            <a:r>
              <a:rPr lang="en-US"/>
              <a:t>Ninth level</a:t>
            </a:r>
          </a:p>
        </p:txBody>
      </p:sp>
      <p:sp>
        <p:nvSpPr>
          <p:cNvPr id="8" name="Title 7">
            <a:extLst>
              <a:ext uri="{FF2B5EF4-FFF2-40B4-BE49-F238E27FC236}">
                <a16:creationId xmlns:a16="http://schemas.microsoft.com/office/drawing/2014/main" id="{751043D7-EF5E-43DC-9F4C-23F794C705C8}"/>
              </a:ext>
            </a:extLst>
          </p:cNvPr>
          <p:cNvSpPr>
            <a:spLocks noGrp="1"/>
          </p:cNvSpPr>
          <p:nvPr>
            <p:ph type="title" hasCustomPrompt="1"/>
          </p:nvPr>
        </p:nvSpPr>
        <p:spPr>
          <a:xfrm>
            <a:off x="863603" y="430218"/>
            <a:ext cx="10512000" cy="706435"/>
          </a:xfrm>
        </p:spPr>
        <p:txBody>
          <a:bodyPr/>
          <a:lstStyle>
            <a:lvl1pPr>
              <a:defRPr/>
            </a:lvl1pPr>
          </a:lstStyle>
          <a:p>
            <a:r>
              <a:rPr lang="en-US"/>
              <a:t>Two Content Slide</a:t>
            </a:r>
            <a:endParaRPr lang="en-GB"/>
          </a:p>
        </p:txBody>
      </p:sp>
    </p:spTree>
    <p:extLst>
      <p:ext uri="{BB962C8B-B14F-4D97-AF65-F5344CB8AC3E}">
        <p14:creationId xmlns:p14="http://schemas.microsoft.com/office/powerpoint/2010/main" val="32795575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5AB591B-D7B2-4ACF-93F2-8795FDA58C93}" type="datetimeFigureOut">
              <a:rPr lang="en-AU" smtClean="0"/>
              <a:t>21/05/2026</a:t>
            </a:fld>
            <a:endParaRPr lang="en-AU"/>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7A89E2-AC52-4835-B768-3761E9094329}" type="slidenum">
              <a:rPr lang="en-AU" smtClean="0"/>
              <a:t>‹#›</a:t>
            </a:fld>
            <a:endParaRPr lang="en-AU"/>
          </a:p>
        </p:txBody>
      </p:sp>
    </p:spTree>
    <p:extLst>
      <p:ext uri="{BB962C8B-B14F-4D97-AF65-F5344CB8AC3E}">
        <p14:creationId xmlns:p14="http://schemas.microsoft.com/office/powerpoint/2010/main" val="293088322"/>
      </p:ext>
    </p:extLst>
  </p:cSld>
  <p:clrMap bg1="lt1" tx1="dk1" bg2="lt2" tx2="dk2" accent1="accent1" accent2="accent2" accent3="accent3" accent4="accent4" accent5="accent5" accent6="accent6" hlink="hlink" folHlink="folHlink"/>
  <p:sldLayoutIdLst>
    <p:sldLayoutId id="2147483676" r:id="rId1"/>
    <p:sldLayoutId id="2147483674" r:id="rId2"/>
    <p:sldLayoutId id="2147483673" r:id="rId3"/>
    <p:sldLayoutId id="2147483677" r:id="rId4"/>
    <p:sldLayoutId id="2147483678" r:id="rId5"/>
    <p:sldLayoutId id="2147483679" r:id="rId6"/>
    <p:sldLayoutId id="2147483680" r:id="rId7"/>
    <p:sldLayoutId id="2147483681" r:id="rId8"/>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84FBED99-6FC1-4BB5-8A6B-F44752C39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D10C423-C66B-464F-A223-AD7DA2E006EA}"/>
              </a:ext>
            </a:extLst>
          </p:cNvPr>
          <p:cNvSpPr>
            <a:spLocks noGrp="1"/>
          </p:cNvSpPr>
          <p:nvPr>
            <p:ph type="ctrTitle"/>
          </p:nvPr>
        </p:nvSpPr>
        <p:spPr>
          <a:xfrm>
            <a:off x="6831475" y="1124712"/>
            <a:ext cx="5076507" cy="3200400"/>
          </a:xfrm>
        </p:spPr>
        <p:txBody>
          <a:bodyPr>
            <a:normAutofit fontScale="90000"/>
          </a:bodyPr>
          <a:lstStyle/>
          <a:p>
            <a:pPr algn="l"/>
            <a:r>
              <a:rPr lang="en-US" sz="4800" i="1"/>
              <a:t>Haiku of Aged Care:</a:t>
            </a:r>
            <a:br>
              <a:rPr lang="en-US" sz="4800"/>
            </a:br>
            <a:r>
              <a:rPr lang="en-US" sz="4800"/>
              <a:t>IDC </a:t>
            </a:r>
            <a:br>
              <a:rPr lang="en-US" sz="4800"/>
            </a:br>
            <a:r>
              <a:rPr lang="en-US" sz="4800"/>
              <a:t>Management </a:t>
            </a:r>
            <a:br>
              <a:rPr lang="en-US" sz="4800"/>
            </a:br>
            <a:r>
              <a:rPr lang="en-US" sz="4800"/>
              <a:t>IPC </a:t>
            </a:r>
            <a:br>
              <a:rPr lang="en-US" sz="4800"/>
            </a:br>
            <a:r>
              <a:rPr lang="en-US" sz="4800"/>
              <a:t>Perspectives</a:t>
            </a:r>
            <a:endParaRPr lang="en-AU" sz="4800"/>
          </a:p>
        </p:txBody>
      </p:sp>
      <p:sp>
        <p:nvSpPr>
          <p:cNvPr id="3" name="Subtitle 2">
            <a:extLst>
              <a:ext uri="{FF2B5EF4-FFF2-40B4-BE49-F238E27FC236}">
                <a16:creationId xmlns:a16="http://schemas.microsoft.com/office/drawing/2014/main" id="{795FE7AE-D15E-4397-96F6-0987A6440455}"/>
              </a:ext>
            </a:extLst>
          </p:cNvPr>
          <p:cNvSpPr>
            <a:spLocks noGrp="1"/>
          </p:cNvSpPr>
          <p:nvPr>
            <p:ph type="subTitle" idx="1"/>
          </p:nvPr>
        </p:nvSpPr>
        <p:spPr>
          <a:xfrm>
            <a:off x="7512870" y="4873752"/>
            <a:ext cx="4023360" cy="1207008"/>
          </a:xfrm>
        </p:spPr>
        <p:txBody>
          <a:bodyPr>
            <a:normAutofit/>
          </a:bodyPr>
          <a:lstStyle/>
          <a:p>
            <a:pPr algn="l"/>
            <a:r>
              <a:rPr lang="en-AU" b="1"/>
              <a:t>Emma Dowler, </a:t>
            </a:r>
            <a:r>
              <a:rPr lang="en-AU" b="1" err="1"/>
              <a:t>NPc</a:t>
            </a:r>
            <a:endParaRPr lang="en-AU" b="1"/>
          </a:p>
          <a:p>
            <a:pPr algn="l"/>
            <a:r>
              <a:rPr lang="en-AU" b="1"/>
              <a:t>Dr Liza Lau, Uro-Geriatrician</a:t>
            </a:r>
          </a:p>
        </p:txBody>
      </p:sp>
      <p:pic>
        <p:nvPicPr>
          <p:cNvPr id="11" name="Picture 10" descr="A picture containing shape&#10;&#10;Description automatically generated">
            <a:extLst>
              <a:ext uri="{FF2B5EF4-FFF2-40B4-BE49-F238E27FC236}">
                <a16:creationId xmlns:a16="http://schemas.microsoft.com/office/drawing/2014/main" id="{7EF02376-EB71-4366-86AF-659577259F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2923" y="1279787"/>
            <a:ext cx="5986876" cy="1631423"/>
          </a:xfrm>
          <a:prstGeom prst="rect">
            <a:avLst/>
          </a:prstGeom>
        </p:spPr>
      </p:pic>
      <p:sp>
        <p:nvSpPr>
          <p:cNvPr id="18" name="Rectangle 17">
            <a:extLst>
              <a:ext uri="{FF2B5EF4-FFF2-40B4-BE49-F238E27FC236}">
                <a16:creationId xmlns:a16="http://schemas.microsoft.com/office/drawing/2014/main" id="{8EA2E5B2-7E46-41D7-993E-1472B65ED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797303"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484E1283-CBB6-B26A-B1E6-038C7459AA4C}"/>
              </a:ext>
            </a:extLst>
          </p:cNvPr>
          <p:cNvPicPr>
            <a:picLocks noChangeAspect="1"/>
          </p:cNvPicPr>
          <p:nvPr/>
        </p:nvPicPr>
        <p:blipFill>
          <a:blip r:embed="rId3"/>
          <a:stretch>
            <a:fillRect/>
          </a:stretch>
        </p:blipFill>
        <p:spPr>
          <a:xfrm>
            <a:off x="605059" y="3823852"/>
            <a:ext cx="2811848" cy="2340864"/>
          </a:xfrm>
          <a:prstGeom prst="rect">
            <a:avLst/>
          </a:prstGeom>
        </p:spPr>
      </p:pic>
      <p:pic>
        <p:nvPicPr>
          <p:cNvPr id="8" name="Picture 7">
            <a:extLst>
              <a:ext uri="{FF2B5EF4-FFF2-40B4-BE49-F238E27FC236}">
                <a16:creationId xmlns:a16="http://schemas.microsoft.com/office/drawing/2014/main" id="{341B9DF8-BD53-27A7-403A-998AB83DB731}"/>
              </a:ext>
            </a:extLst>
          </p:cNvPr>
          <p:cNvPicPr>
            <a:picLocks noChangeAspect="1"/>
          </p:cNvPicPr>
          <p:nvPr/>
        </p:nvPicPr>
        <p:blipFill>
          <a:blip r:embed="rId4"/>
          <a:stretch>
            <a:fillRect/>
          </a:stretch>
        </p:blipFill>
        <p:spPr>
          <a:xfrm>
            <a:off x="3696835" y="3823852"/>
            <a:ext cx="2854712" cy="2340864"/>
          </a:xfrm>
          <a:prstGeom prst="rect">
            <a:avLst/>
          </a:prstGeom>
        </p:spPr>
      </p:pic>
      <p:sp>
        <p:nvSpPr>
          <p:cNvPr id="20" name="Rectangle 19">
            <a:extLst>
              <a:ext uri="{FF2B5EF4-FFF2-40B4-BE49-F238E27FC236}">
                <a16:creationId xmlns:a16="http://schemas.microsoft.com/office/drawing/2014/main" id="{789E161B-D345-4E9F-985D-649330815F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18411"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9288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C44D11-670C-4897-BA34-E37072C8BA0B}"/>
              </a:ext>
            </a:extLst>
          </p:cNvPr>
          <p:cNvSpPr>
            <a:spLocks noGrp="1"/>
          </p:cNvSpPr>
          <p:nvPr>
            <p:ph idx="1"/>
          </p:nvPr>
        </p:nvSpPr>
        <p:spPr>
          <a:xfrm>
            <a:off x="258904" y="1448350"/>
            <a:ext cx="11645074" cy="4105389"/>
          </a:xfrm>
          <a:ln>
            <a:noFill/>
          </a:ln>
        </p:spPr>
        <p:txBody>
          <a:bodyPr>
            <a:normAutofit/>
          </a:bodyPr>
          <a:lstStyle/>
          <a:p>
            <a:pPr marL="457200" lvl="1" indent="0">
              <a:buNone/>
            </a:pPr>
            <a:r>
              <a:rPr lang="en-US" b="0" i="0">
                <a:solidFill>
                  <a:srgbClr val="000000"/>
                </a:solidFill>
                <a:effectLst/>
              </a:rPr>
              <a:t>ACIPC acknowledges Aboriginal and Torres Strait Island people as the traditional owners of country throughout Australia and ngā iwi Māori as the people of the land of Aotearoa and respects their continuing connection to culture, land, waterways, community, and family.</a:t>
            </a:r>
            <a:endParaRPr lang="en-AU"/>
          </a:p>
        </p:txBody>
      </p:sp>
      <p:pic>
        <p:nvPicPr>
          <p:cNvPr id="4" name="Picture 3" descr="A picture containing shape&#10;&#10;Description automatically generated">
            <a:extLst>
              <a:ext uri="{FF2B5EF4-FFF2-40B4-BE49-F238E27FC236}">
                <a16:creationId xmlns:a16="http://schemas.microsoft.com/office/drawing/2014/main" id="{F65C9D1D-36C5-4D8A-AA64-241FB3D6E5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15644" y="250031"/>
            <a:ext cx="3163347" cy="862012"/>
          </a:xfrm>
          <a:prstGeom prst="rect">
            <a:avLst/>
          </a:prstGeom>
        </p:spPr>
      </p:pic>
      <p:cxnSp>
        <p:nvCxnSpPr>
          <p:cNvPr id="6" name="Straight Connector 5">
            <a:extLst>
              <a:ext uri="{FF2B5EF4-FFF2-40B4-BE49-F238E27FC236}">
                <a16:creationId xmlns:a16="http://schemas.microsoft.com/office/drawing/2014/main" id="{33CF0070-4191-4C59-9923-E795749DDBA1}"/>
              </a:ext>
            </a:extLst>
          </p:cNvPr>
          <p:cNvCxnSpPr>
            <a:cxnSpLocks/>
          </p:cNvCxnSpPr>
          <p:nvPr/>
        </p:nvCxnSpPr>
        <p:spPr>
          <a:xfrm>
            <a:off x="0" y="1217984"/>
            <a:ext cx="12192000" cy="0"/>
          </a:xfrm>
          <a:prstGeom prst="line">
            <a:avLst/>
          </a:prstGeom>
          <a:ln>
            <a:solidFill>
              <a:srgbClr val="92D050"/>
            </a:solidFill>
          </a:ln>
        </p:spPr>
        <p:style>
          <a:lnRef idx="1">
            <a:schemeClr val="accent1"/>
          </a:lnRef>
          <a:fillRef idx="0">
            <a:schemeClr val="accent1"/>
          </a:fillRef>
          <a:effectRef idx="0">
            <a:schemeClr val="accent1"/>
          </a:effectRef>
          <a:fontRef idx="minor">
            <a:schemeClr val="tx1"/>
          </a:fontRef>
        </p:style>
      </p:cxnSp>
      <p:pic>
        <p:nvPicPr>
          <p:cNvPr id="8" name="Picture 7" descr="Background pattern&#10;&#10;Description automatically generated">
            <a:extLst>
              <a:ext uri="{FF2B5EF4-FFF2-40B4-BE49-F238E27FC236}">
                <a16:creationId xmlns:a16="http://schemas.microsoft.com/office/drawing/2014/main" id="{54D93533-332A-44A4-AE8C-8064BAD4D0F4}"/>
              </a:ext>
            </a:extLst>
          </p:cNvPr>
          <p:cNvPicPr>
            <a:picLocks noChangeAspect="1"/>
          </p:cNvPicPr>
          <p:nvPr/>
        </p:nvPicPr>
        <p:blipFill rotWithShape="1">
          <a:blip r:embed="rId3">
            <a:extLst>
              <a:ext uri="{28A0092B-C50C-407E-A947-70E740481C1C}">
                <a14:useLocalDpi xmlns:a14="http://schemas.microsoft.com/office/drawing/2010/main" val="0"/>
              </a:ext>
            </a:extLst>
          </a:blip>
          <a:srcRect l="-1" t="22461" r="-556" b="72226"/>
          <a:stretch/>
        </p:blipFill>
        <p:spPr>
          <a:xfrm>
            <a:off x="0" y="5995988"/>
            <a:ext cx="12306300" cy="862011"/>
          </a:xfrm>
          <a:prstGeom prst="rect">
            <a:avLst/>
          </a:prstGeom>
        </p:spPr>
      </p:pic>
    </p:spTree>
    <p:extLst>
      <p:ext uri="{BB962C8B-B14F-4D97-AF65-F5344CB8AC3E}">
        <p14:creationId xmlns:p14="http://schemas.microsoft.com/office/powerpoint/2010/main" val="29419988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6602F952-F4C4-45A3-83BB-3180D6A0A388}"/>
              </a:ext>
            </a:extLst>
          </p:cNvPr>
          <p:cNvSpPr>
            <a:spLocks noGrp="1"/>
          </p:cNvSpPr>
          <p:nvPr>
            <p:ph sz="quarter" idx="14"/>
          </p:nvPr>
        </p:nvSpPr>
        <p:spPr>
          <a:xfrm>
            <a:off x="863603" y="1280681"/>
            <a:ext cx="5706998" cy="5809436"/>
          </a:xfrm>
        </p:spPr>
        <p:txBody>
          <a:bodyPr vert="horz" lIns="91440" tIns="45720" rIns="91440" bIns="45720" rtlCol="0" anchor="t">
            <a:normAutofit/>
          </a:bodyPr>
          <a:lstStyle/>
          <a:p>
            <a:r>
              <a:rPr lang="en-US"/>
              <a:t>    Identify appropriate use of IDC</a:t>
            </a:r>
            <a:endParaRPr lang="en-US">
              <a:ea typeface="Calibri"/>
              <a:cs typeface="Calibri"/>
            </a:endParaRPr>
          </a:p>
          <a:p>
            <a:r>
              <a:rPr lang="en-US"/>
              <a:t>    Apply IPC principles to everyday catheter care</a:t>
            </a:r>
          </a:p>
          <a:p>
            <a:r>
              <a:rPr lang="en-US"/>
              <a:t>    Improve troubleshooting and decision-making in residential home care</a:t>
            </a:r>
            <a:br>
              <a:rPr lang="en-US" sz="3200"/>
            </a:br>
            <a:endParaRPr lang="en-GB" sz="3200" b="1"/>
          </a:p>
          <a:p>
            <a:endParaRPr lang="en-GB" sz="2000"/>
          </a:p>
          <a:p>
            <a:endParaRPr lang="en-GB" sz="2000"/>
          </a:p>
        </p:txBody>
      </p:sp>
      <p:sp>
        <p:nvSpPr>
          <p:cNvPr id="8" name="Title 7">
            <a:extLst>
              <a:ext uri="{FF2B5EF4-FFF2-40B4-BE49-F238E27FC236}">
                <a16:creationId xmlns:a16="http://schemas.microsoft.com/office/drawing/2014/main" id="{2B3610AD-8A57-4D1D-A058-06D3301A7E99}"/>
              </a:ext>
            </a:extLst>
          </p:cNvPr>
          <p:cNvSpPr>
            <a:spLocks noGrp="1"/>
          </p:cNvSpPr>
          <p:nvPr>
            <p:ph type="title"/>
          </p:nvPr>
        </p:nvSpPr>
        <p:spPr/>
        <p:txBody>
          <a:bodyPr/>
          <a:lstStyle/>
          <a:p>
            <a:r>
              <a:rPr lang="en-GB">
                <a:latin typeface="Calibri"/>
                <a:ea typeface="Calibri"/>
                <a:cs typeface="Calibri"/>
              </a:rPr>
              <a:t>Learning Objectives</a:t>
            </a:r>
          </a:p>
        </p:txBody>
      </p:sp>
      <p:sp>
        <p:nvSpPr>
          <p:cNvPr id="10" name="Text Placeholder 9">
            <a:extLst>
              <a:ext uri="{FF2B5EF4-FFF2-40B4-BE49-F238E27FC236}">
                <a16:creationId xmlns:a16="http://schemas.microsoft.com/office/drawing/2014/main" id="{68F84E0A-BAFD-483E-9F55-A807288A2C17}"/>
              </a:ext>
            </a:extLst>
          </p:cNvPr>
          <p:cNvSpPr>
            <a:spLocks noGrp="1"/>
          </p:cNvSpPr>
          <p:nvPr>
            <p:ph type="body" sz="quarter" idx="4294967295"/>
          </p:nvPr>
        </p:nvSpPr>
        <p:spPr>
          <a:xfrm>
            <a:off x="11404600" y="6037263"/>
            <a:ext cx="787400" cy="525462"/>
          </a:xfrm>
        </p:spPr>
        <p:txBody>
          <a:bodyPr/>
          <a:lstStyle/>
          <a:p>
            <a:r>
              <a:rPr lang="en-GB"/>
              <a:t>  </a:t>
            </a:r>
          </a:p>
        </p:txBody>
      </p:sp>
      <p:pic>
        <p:nvPicPr>
          <p:cNvPr id="2" name="Picture 1">
            <a:extLst>
              <a:ext uri="{FF2B5EF4-FFF2-40B4-BE49-F238E27FC236}">
                <a16:creationId xmlns:a16="http://schemas.microsoft.com/office/drawing/2014/main" id="{917BA83D-392B-13F3-E5CD-DDF25A2B28DE}"/>
              </a:ext>
            </a:extLst>
          </p:cNvPr>
          <p:cNvPicPr>
            <a:picLocks noChangeAspect="1"/>
          </p:cNvPicPr>
          <p:nvPr/>
        </p:nvPicPr>
        <p:blipFill>
          <a:blip r:embed="rId3"/>
          <a:srcRect l="18144" t="9889" r="20451" b="9948"/>
          <a:stretch>
            <a:fillRect/>
          </a:stretch>
        </p:blipFill>
        <p:spPr>
          <a:xfrm>
            <a:off x="6755285" y="430696"/>
            <a:ext cx="4173595" cy="5397792"/>
          </a:xfrm>
          <a:prstGeom prst="rect">
            <a:avLst/>
          </a:prstGeom>
        </p:spPr>
      </p:pic>
      <p:pic>
        <p:nvPicPr>
          <p:cNvPr id="3" name="Picture 2">
            <a:extLst>
              <a:ext uri="{FF2B5EF4-FFF2-40B4-BE49-F238E27FC236}">
                <a16:creationId xmlns:a16="http://schemas.microsoft.com/office/drawing/2014/main" id="{EF21E431-E127-7CDE-12DE-D5E4C46C6A55}"/>
              </a:ext>
            </a:extLst>
          </p:cNvPr>
          <p:cNvPicPr>
            <a:picLocks noChangeAspect="1"/>
          </p:cNvPicPr>
          <p:nvPr/>
        </p:nvPicPr>
        <p:blipFill>
          <a:blip r:embed="rId4"/>
          <a:stretch>
            <a:fillRect/>
          </a:stretch>
        </p:blipFill>
        <p:spPr>
          <a:xfrm>
            <a:off x="0" y="6031737"/>
            <a:ext cx="12279923" cy="822140"/>
          </a:xfrm>
          <a:prstGeom prst="rect">
            <a:avLst/>
          </a:prstGeom>
        </p:spPr>
      </p:pic>
    </p:spTree>
    <p:extLst>
      <p:ext uri="{BB962C8B-B14F-4D97-AF65-F5344CB8AC3E}">
        <p14:creationId xmlns:p14="http://schemas.microsoft.com/office/powerpoint/2010/main" val="3040780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A66AF-4E57-F0B8-76C5-35263248BE2A}"/>
              </a:ext>
            </a:extLst>
          </p:cNvPr>
          <p:cNvSpPr>
            <a:spLocks noGrp="1"/>
          </p:cNvSpPr>
          <p:nvPr>
            <p:ph type="title"/>
          </p:nvPr>
        </p:nvSpPr>
        <p:spPr>
          <a:xfrm>
            <a:off x="418124" y="-113567"/>
            <a:ext cx="10935676" cy="1823793"/>
          </a:xfrm>
        </p:spPr>
        <p:txBody>
          <a:bodyPr/>
          <a:lstStyle/>
          <a:p>
            <a:pPr algn="ctr"/>
            <a:r>
              <a:rPr lang="en-US" dirty="0">
                <a:latin typeface="Calibri"/>
                <a:ea typeface="Calibri"/>
                <a:cs typeface="Calibri"/>
              </a:rPr>
              <a:t>When is an IDC appropriate?</a:t>
            </a:r>
            <a:endParaRPr lang="en-US"/>
          </a:p>
        </p:txBody>
      </p:sp>
      <p:pic>
        <p:nvPicPr>
          <p:cNvPr id="4" name="Content Placeholder 3">
            <a:extLst>
              <a:ext uri="{FF2B5EF4-FFF2-40B4-BE49-F238E27FC236}">
                <a16:creationId xmlns:a16="http://schemas.microsoft.com/office/drawing/2014/main" id="{F6C38A80-0254-A4A7-E695-35FDBEC2E45A}"/>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graphicFrame>
        <p:nvGraphicFramePr>
          <p:cNvPr id="7" name="Table 6">
            <a:extLst>
              <a:ext uri="{FF2B5EF4-FFF2-40B4-BE49-F238E27FC236}">
                <a16:creationId xmlns:a16="http://schemas.microsoft.com/office/drawing/2014/main" id="{790648D3-A0A2-1D4D-E180-63B8D153FD6C}"/>
              </a:ext>
            </a:extLst>
          </p:cNvPr>
          <p:cNvGraphicFramePr>
            <a:graphicFrameLocks noGrp="1"/>
          </p:cNvGraphicFramePr>
          <p:nvPr>
            <p:extLst>
              <p:ext uri="{D42A27DB-BD31-4B8C-83A1-F6EECF244321}">
                <p14:modId xmlns:p14="http://schemas.microsoft.com/office/powerpoint/2010/main" val="4195230712"/>
              </p:ext>
            </p:extLst>
          </p:nvPr>
        </p:nvGraphicFramePr>
        <p:xfrm>
          <a:off x="644769" y="1152769"/>
          <a:ext cx="8946359" cy="4821050"/>
        </p:xfrm>
        <a:graphic>
          <a:graphicData uri="http://schemas.openxmlformats.org/drawingml/2006/table">
            <a:tbl>
              <a:tblPr firstRow="1" bandRow="1">
                <a:tableStyleId>{5940675A-B579-460E-94D1-54222C63F5DA}</a:tableStyleId>
              </a:tblPr>
              <a:tblGrid>
                <a:gridCol w="5216225">
                  <a:extLst>
                    <a:ext uri="{9D8B030D-6E8A-4147-A177-3AD203B41FA5}">
                      <a16:colId xmlns:a16="http://schemas.microsoft.com/office/drawing/2014/main" val="1570248260"/>
                    </a:ext>
                  </a:extLst>
                </a:gridCol>
                <a:gridCol w="3730134">
                  <a:extLst>
                    <a:ext uri="{9D8B030D-6E8A-4147-A177-3AD203B41FA5}">
                      <a16:colId xmlns:a16="http://schemas.microsoft.com/office/drawing/2014/main" val="3176444408"/>
                    </a:ext>
                  </a:extLst>
                </a:gridCol>
              </a:tblGrid>
              <a:tr h="614302">
                <a:tc>
                  <a:txBody>
                    <a:bodyPr/>
                    <a:lstStyle/>
                    <a:p>
                      <a:pPr algn="ctr"/>
                      <a:r>
                        <a:rPr lang="en-AU" sz="2400" b="1"/>
                        <a:t>Indications</a:t>
                      </a:r>
                      <a:endParaRPr lang="en-US" sz="2400" b="1"/>
                    </a:p>
                  </a:txBody>
                  <a:tcPr marL="139191" marR="139191" marT="69596" marB="69596">
                    <a:solidFill>
                      <a:srgbClr val="0A787C"/>
                    </a:solidFill>
                  </a:tcPr>
                </a:tc>
                <a:tc>
                  <a:txBody>
                    <a:bodyPr/>
                    <a:lstStyle/>
                    <a:p>
                      <a:pPr algn="ctr"/>
                      <a:r>
                        <a:rPr lang="en-AU" sz="2400" b="1"/>
                        <a:t>Alternatives </a:t>
                      </a:r>
                      <a:endParaRPr lang="en-US" sz="2400" b="1"/>
                    </a:p>
                  </a:txBody>
                  <a:tcPr marL="139191" marR="139191" marT="69596" marB="69596">
                    <a:solidFill>
                      <a:srgbClr val="0A787C"/>
                    </a:solidFill>
                  </a:tcPr>
                </a:tc>
                <a:extLst>
                  <a:ext uri="{0D108BD9-81ED-4DB2-BD59-A6C34878D82A}">
                    <a16:rowId xmlns:a16="http://schemas.microsoft.com/office/drawing/2014/main" val="1079771836"/>
                  </a:ext>
                </a:extLst>
              </a:tr>
              <a:tr h="3925781">
                <a:tc>
                  <a:txBody>
                    <a:bodyPr/>
                    <a:lstStyle/>
                    <a:p>
                      <a:pPr marL="342900" indent="-342900">
                        <a:lnSpc>
                          <a:spcPct val="150000"/>
                        </a:lnSpc>
                        <a:buClr>
                          <a:schemeClr val="accent1"/>
                        </a:buClr>
                        <a:buFont typeface="Arial" panose="020B0604020202020204" pitchFamily="34" charset="0"/>
                        <a:buChar char="•"/>
                      </a:pPr>
                      <a:r>
                        <a:rPr lang="en-AU" sz="2000" dirty="0"/>
                        <a:t> Acute or chronic urinary retention, hypotonic/atonic or </a:t>
                      </a:r>
                      <a:r>
                        <a:rPr lang="en-AU" sz="2000" dirty="0" err="1"/>
                        <a:t>acontractile</a:t>
                      </a:r>
                      <a:r>
                        <a:rPr lang="en-AU" sz="2000" dirty="0"/>
                        <a:t> bladder</a:t>
                      </a:r>
                    </a:p>
                    <a:p>
                      <a:pPr marL="342900" indent="-342900">
                        <a:lnSpc>
                          <a:spcPct val="150000"/>
                        </a:lnSpc>
                        <a:buClr>
                          <a:schemeClr val="accent1"/>
                        </a:buClr>
                        <a:buFont typeface="Arial" panose="020B0604020202020204" pitchFamily="34" charset="0"/>
                        <a:buChar char="•"/>
                      </a:pPr>
                      <a:r>
                        <a:rPr lang="en-AU" sz="2000"/>
                        <a:t> Measuring and monitoring urine output</a:t>
                      </a:r>
                    </a:p>
                    <a:p>
                      <a:pPr marL="342900" indent="-342900">
                        <a:lnSpc>
                          <a:spcPct val="150000"/>
                        </a:lnSpc>
                        <a:buClr>
                          <a:schemeClr val="accent1"/>
                        </a:buClr>
                        <a:buFont typeface="Arial" panose="020B0604020202020204" pitchFamily="34" charset="0"/>
                        <a:buChar char="•"/>
                      </a:pPr>
                      <a:r>
                        <a:rPr lang="en-AU" sz="2000"/>
                        <a:t> Pre- and post- surgery</a:t>
                      </a:r>
                    </a:p>
                    <a:p>
                      <a:pPr marL="342900" indent="-342900">
                        <a:lnSpc>
                          <a:spcPct val="150000"/>
                        </a:lnSpc>
                        <a:buClr>
                          <a:schemeClr val="accent1"/>
                        </a:buClr>
                        <a:buFont typeface="Arial" panose="020B0604020202020204" pitchFamily="34" charset="0"/>
                        <a:buChar char="•"/>
                      </a:pPr>
                      <a:r>
                        <a:rPr lang="en-AU" sz="2000"/>
                        <a:t> Bladder outlet obstruction</a:t>
                      </a:r>
                    </a:p>
                    <a:p>
                      <a:pPr marL="342900" indent="-342900">
                        <a:lnSpc>
                          <a:spcPct val="150000"/>
                        </a:lnSpc>
                        <a:buClr>
                          <a:schemeClr val="accent1"/>
                        </a:buClr>
                        <a:buFont typeface="Arial" panose="020B0604020202020204" pitchFamily="34" charset="0"/>
                        <a:buChar char="•"/>
                      </a:pPr>
                      <a:r>
                        <a:rPr lang="en-AU" sz="2000" dirty="0"/>
                        <a:t> Management of incontinence (</a:t>
                      </a:r>
                      <a:r>
                        <a:rPr lang="en-AU" sz="2000" dirty="0" err="1"/>
                        <a:t>e.g</a:t>
                      </a:r>
                      <a:r>
                        <a:rPr lang="en-AU" sz="2000" dirty="0"/>
                        <a:t> in the presence of open sacral wounds or with some palliative care patients)</a:t>
                      </a:r>
                      <a:endParaRPr lang="en-AU" sz="2000" b="1" dirty="0"/>
                    </a:p>
                    <a:p>
                      <a:pPr marL="342900" indent="-342900">
                        <a:lnSpc>
                          <a:spcPct val="150000"/>
                        </a:lnSpc>
                        <a:buClr>
                          <a:schemeClr val="accent1"/>
                        </a:buClr>
                        <a:buFont typeface="Arial"/>
                        <a:buChar char="•"/>
                      </a:pPr>
                      <a:endParaRPr lang="en-US" sz="2000"/>
                    </a:p>
                  </a:txBody>
                  <a:tcPr marL="139191" marR="139191" marT="69596" marB="69596"/>
                </a:tc>
                <a:tc>
                  <a:txBody>
                    <a:bodyPr/>
                    <a:lstStyle/>
                    <a:p>
                      <a:pPr marL="342900" indent="-342900">
                        <a:lnSpc>
                          <a:spcPct val="150000"/>
                        </a:lnSpc>
                        <a:buClr>
                          <a:schemeClr val="accent1"/>
                        </a:buClr>
                        <a:buFont typeface="Arial" panose="020B0604020202020204" pitchFamily="34" charset="0"/>
                        <a:buChar char="•"/>
                      </a:pPr>
                      <a:r>
                        <a:rPr lang="en-US" sz="2000"/>
                        <a:t> Toileting regimes</a:t>
                      </a:r>
                    </a:p>
                    <a:p>
                      <a:pPr marL="342900" indent="-342900">
                        <a:lnSpc>
                          <a:spcPct val="150000"/>
                        </a:lnSpc>
                        <a:buClr>
                          <a:schemeClr val="accent1"/>
                        </a:buClr>
                        <a:buFont typeface="Arial" panose="020B0604020202020204" pitchFamily="34" charset="0"/>
                        <a:buChar char="•"/>
                      </a:pPr>
                      <a:r>
                        <a:rPr lang="en-US" sz="2000"/>
                        <a:t> Condom drainage</a:t>
                      </a:r>
                    </a:p>
                    <a:p>
                      <a:pPr marL="342900" lvl="0" indent="-342900">
                        <a:lnSpc>
                          <a:spcPct val="150000"/>
                        </a:lnSpc>
                        <a:buClr>
                          <a:srgbClr val="4472C4"/>
                        </a:buClr>
                        <a:buFont typeface="Arial" panose="020B0604020202020204" pitchFamily="34" charset="0"/>
                        <a:buChar char="•"/>
                      </a:pPr>
                      <a:r>
                        <a:rPr lang="en-US" sz="2000"/>
                        <a:t>Pure-wick</a:t>
                      </a:r>
                      <a:endParaRPr lang="en-US" sz="2000" dirty="0"/>
                    </a:p>
                    <a:p>
                      <a:pPr marL="342900" indent="-342900">
                        <a:lnSpc>
                          <a:spcPct val="150000"/>
                        </a:lnSpc>
                        <a:buClr>
                          <a:schemeClr val="accent1"/>
                        </a:buClr>
                        <a:buFont typeface="Arial" panose="020B0604020202020204" pitchFamily="34" charset="0"/>
                        <a:buChar char="•"/>
                      </a:pPr>
                      <a:r>
                        <a:rPr lang="en-US" sz="2000"/>
                        <a:t> Continence pads</a:t>
                      </a:r>
                    </a:p>
                    <a:p>
                      <a:pPr marL="342900" indent="-342900">
                        <a:lnSpc>
                          <a:spcPct val="150000"/>
                        </a:lnSpc>
                        <a:buClr>
                          <a:schemeClr val="accent1"/>
                        </a:buClr>
                        <a:buFont typeface="Arial" panose="020B0604020202020204" pitchFamily="34" charset="0"/>
                        <a:buChar char="•"/>
                      </a:pPr>
                      <a:r>
                        <a:rPr lang="en-US" sz="2000" dirty="0"/>
                        <a:t> Intermittent self </a:t>
                      </a:r>
                      <a:r>
                        <a:rPr lang="en-US" sz="2000" dirty="0" err="1"/>
                        <a:t>catheterisation</a:t>
                      </a:r>
                      <a:endParaRPr lang="en-US" sz="2000"/>
                    </a:p>
                    <a:p>
                      <a:pPr marL="342900" indent="-342900">
                        <a:lnSpc>
                          <a:spcPct val="150000"/>
                        </a:lnSpc>
                        <a:buClr>
                          <a:schemeClr val="accent1"/>
                        </a:buClr>
                        <a:buFont typeface="Arial" panose="020B0604020202020204" pitchFamily="34" charset="0"/>
                        <a:buChar char="•"/>
                      </a:pPr>
                      <a:r>
                        <a:rPr lang="en-US" sz="2000" dirty="0"/>
                        <a:t> Suprapubic </a:t>
                      </a:r>
                      <a:r>
                        <a:rPr lang="en-US" sz="2000" dirty="0" err="1"/>
                        <a:t>catheterisation</a:t>
                      </a:r>
                      <a:r>
                        <a:rPr lang="en-US" sz="2000" dirty="0"/>
                        <a:t> </a:t>
                      </a:r>
                    </a:p>
                    <a:p>
                      <a:pPr marL="342900" indent="-342900">
                        <a:lnSpc>
                          <a:spcPct val="150000"/>
                        </a:lnSpc>
                        <a:buClr>
                          <a:schemeClr val="accent1"/>
                        </a:buClr>
                        <a:buFont typeface="Arial"/>
                        <a:buChar char="•"/>
                      </a:pPr>
                      <a:endParaRPr lang="en-US" sz="2000"/>
                    </a:p>
                  </a:txBody>
                  <a:tcPr marL="139191" marR="139191" marT="69596" marB="69596"/>
                </a:tc>
                <a:extLst>
                  <a:ext uri="{0D108BD9-81ED-4DB2-BD59-A6C34878D82A}">
                    <a16:rowId xmlns:a16="http://schemas.microsoft.com/office/drawing/2014/main" val="3927010424"/>
                  </a:ext>
                </a:extLst>
              </a:tr>
            </a:tbl>
          </a:graphicData>
        </a:graphic>
      </p:graphicFrame>
    </p:spTree>
    <p:extLst>
      <p:ext uri="{BB962C8B-B14F-4D97-AF65-F5344CB8AC3E}">
        <p14:creationId xmlns:p14="http://schemas.microsoft.com/office/powerpoint/2010/main" val="3040265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95266-014A-F911-A52E-B18C939264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142513-7E0E-C5BD-6830-8BC5EC65E252}"/>
              </a:ext>
            </a:extLst>
          </p:cNvPr>
          <p:cNvSpPr>
            <a:spLocks noGrp="1"/>
          </p:cNvSpPr>
          <p:nvPr>
            <p:ph type="title"/>
          </p:nvPr>
        </p:nvSpPr>
        <p:spPr>
          <a:xfrm>
            <a:off x="418124" y="-113567"/>
            <a:ext cx="10935676" cy="1823793"/>
          </a:xfrm>
        </p:spPr>
        <p:txBody>
          <a:bodyPr/>
          <a:lstStyle/>
          <a:p>
            <a:pPr algn="ctr"/>
            <a:r>
              <a:rPr lang="en-AU">
                <a:latin typeface="Calibri"/>
                <a:ea typeface="Calibri"/>
                <a:cs typeface="Calibri"/>
              </a:rPr>
              <a:t>HOUDINI: Every catheter has a reason</a:t>
            </a:r>
            <a:endParaRPr lang="en-US">
              <a:latin typeface="Calibri"/>
              <a:ea typeface="Calibri"/>
              <a:cs typeface="Calibri"/>
            </a:endParaRPr>
          </a:p>
        </p:txBody>
      </p:sp>
      <p:pic>
        <p:nvPicPr>
          <p:cNvPr id="4" name="Content Placeholder 3">
            <a:extLst>
              <a:ext uri="{FF2B5EF4-FFF2-40B4-BE49-F238E27FC236}">
                <a16:creationId xmlns:a16="http://schemas.microsoft.com/office/drawing/2014/main" id="{A9BC070E-07F1-26AF-6A0D-DE1D59D635EA}"/>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pic>
        <p:nvPicPr>
          <p:cNvPr id="5" name="Picture 4" descr="Figure 2 from A nurse‐driven process for timely removal of urinary  catheters | Semantic Scholar">
            <a:extLst>
              <a:ext uri="{FF2B5EF4-FFF2-40B4-BE49-F238E27FC236}">
                <a16:creationId xmlns:a16="http://schemas.microsoft.com/office/drawing/2014/main" id="{6A7A2FE4-650A-7798-7244-A64FB1B0103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4543" y="1126884"/>
            <a:ext cx="6678989" cy="4871052"/>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1">
            <a:extLst>
              <a:ext uri="{FF2B5EF4-FFF2-40B4-BE49-F238E27FC236}">
                <a16:creationId xmlns:a16="http://schemas.microsoft.com/office/drawing/2014/main" id="{E20D3672-AD08-1645-F4A8-F6294CB2AC5F}"/>
              </a:ext>
            </a:extLst>
          </p:cNvPr>
          <p:cNvSpPr txBox="1">
            <a:spLocks/>
          </p:cNvSpPr>
          <p:nvPr/>
        </p:nvSpPr>
        <p:spPr>
          <a:xfrm>
            <a:off x="7918127" y="2955206"/>
            <a:ext cx="3027678" cy="366211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a:t>Adams D, Bucior H, Day G, Rimmer J-A. HOUDINI: make that urinary catheter disappear – nurse-led protocol. Journal of Infection Prevention. 2012;13(2):44-46. doi:10.1177/1757177412436818</a:t>
            </a:r>
            <a:endParaRPr lang="en-US"/>
          </a:p>
          <a:p>
            <a:endParaRPr lang="en-US" sz="3200"/>
          </a:p>
        </p:txBody>
      </p:sp>
    </p:spTree>
    <p:extLst>
      <p:ext uri="{BB962C8B-B14F-4D97-AF65-F5344CB8AC3E}">
        <p14:creationId xmlns:p14="http://schemas.microsoft.com/office/powerpoint/2010/main" val="13493777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CE683-F4FE-51D0-3EF3-AD26B7ED5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4E3B73-9EEB-ECAA-27EA-CDC58355BB5F}"/>
              </a:ext>
            </a:extLst>
          </p:cNvPr>
          <p:cNvSpPr>
            <a:spLocks noGrp="1"/>
          </p:cNvSpPr>
          <p:nvPr>
            <p:ph type="title"/>
          </p:nvPr>
        </p:nvSpPr>
        <p:spPr>
          <a:xfrm>
            <a:off x="418124" y="-113567"/>
            <a:ext cx="10935676" cy="1823793"/>
          </a:xfrm>
        </p:spPr>
        <p:txBody>
          <a:bodyPr/>
          <a:lstStyle/>
          <a:p>
            <a:pPr algn="ctr"/>
            <a:br>
              <a:rPr lang="en-US" dirty="0">
                <a:latin typeface="Calibri"/>
                <a:ea typeface="Calibri"/>
                <a:cs typeface="Calibri"/>
              </a:rPr>
            </a:br>
            <a:r>
              <a:rPr lang="en-US">
                <a:latin typeface="Calibri"/>
                <a:ea typeface="Calibri"/>
                <a:cs typeface="Calibri"/>
              </a:rPr>
              <a:t>Catheter associated issues</a:t>
            </a:r>
            <a:endParaRPr lang="en-US"/>
          </a:p>
          <a:p>
            <a:endParaRPr lang="en-US" dirty="0">
              <a:latin typeface="Calibri"/>
              <a:ea typeface="Calibri"/>
              <a:cs typeface="Calibri"/>
            </a:endParaRPr>
          </a:p>
          <a:p>
            <a:endParaRPr lang="en-AU" dirty="0">
              <a:latin typeface="Calibri"/>
              <a:ea typeface="Calibri"/>
              <a:cs typeface="Calibri"/>
            </a:endParaRPr>
          </a:p>
        </p:txBody>
      </p:sp>
      <p:pic>
        <p:nvPicPr>
          <p:cNvPr id="4" name="Content Placeholder 3">
            <a:extLst>
              <a:ext uri="{FF2B5EF4-FFF2-40B4-BE49-F238E27FC236}">
                <a16:creationId xmlns:a16="http://schemas.microsoft.com/office/drawing/2014/main" id="{00F86FC6-412F-63DE-9C89-19A97877B330}"/>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8" name="Content Placeholder 1">
            <a:extLst>
              <a:ext uri="{FF2B5EF4-FFF2-40B4-BE49-F238E27FC236}">
                <a16:creationId xmlns:a16="http://schemas.microsoft.com/office/drawing/2014/main" id="{E294B813-7DE4-BA1D-9949-CA1FB9D56ED1}"/>
              </a:ext>
            </a:extLst>
          </p:cNvPr>
          <p:cNvSpPr txBox="1">
            <a:spLocks/>
          </p:cNvSpPr>
          <p:nvPr/>
        </p:nvSpPr>
        <p:spPr>
          <a:xfrm>
            <a:off x="9241044" y="3526706"/>
            <a:ext cx="2953594" cy="251911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600" b="1"/>
              <a:t>Adams D, Bucior H, Day G, Rimmer J-A. HOUDINI: make that urinary catheter disappear – nurse-led protocol. Journal of Infection Prevention. 2012;13(2):44-46. doi:10.1177/1757177412436818</a:t>
            </a:r>
            <a:endParaRPr lang="en-US" sz="1600"/>
          </a:p>
          <a:p>
            <a:endParaRPr lang="en-US" sz="3200"/>
          </a:p>
        </p:txBody>
      </p:sp>
      <p:graphicFrame>
        <p:nvGraphicFramePr>
          <p:cNvPr id="6" name="Chart 5">
            <a:extLst>
              <a:ext uri="{FF2B5EF4-FFF2-40B4-BE49-F238E27FC236}">
                <a16:creationId xmlns:a16="http://schemas.microsoft.com/office/drawing/2014/main" id="{6FB5732E-1DC8-6ED2-066E-D74E9D1BD3C4}"/>
              </a:ext>
            </a:extLst>
          </p:cNvPr>
          <p:cNvGraphicFramePr/>
          <p:nvPr>
            <p:extLst>
              <p:ext uri="{D42A27DB-BD31-4B8C-83A1-F6EECF244321}">
                <p14:modId xmlns:p14="http://schemas.microsoft.com/office/powerpoint/2010/main" val="2889171111"/>
              </p:ext>
            </p:extLst>
          </p:nvPr>
        </p:nvGraphicFramePr>
        <p:xfrm>
          <a:off x="165109" y="1017891"/>
          <a:ext cx="8324489" cy="44628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223482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C8B80-AE8F-0234-7410-DDDD9E1DF6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BF9722-A84A-AC93-02B2-3C9BA4761190}"/>
              </a:ext>
            </a:extLst>
          </p:cNvPr>
          <p:cNvSpPr>
            <a:spLocks noGrp="1"/>
          </p:cNvSpPr>
          <p:nvPr>
            <p:ph type="title"/>
          </p:nvPr>
        </p:nvSpPr>
        <p:spPr>
          <a:xfrm>
            <a:off x="418124" y="-113567"/>
            <a:ext cx="10935676" cy="1823793"/>
          </a:xfrm>
        </p:spPr>
        <p:txBody>
          <a:bodyPr/>
          <a:lstStyle/>
          <a:p>
            <a:pPr algn="ctr"/>
            <a:r>
              <a:rPr lang="en-AU">
                <a:latin typeface="Calibri"/>
                <a:ea typeface="Calibri"/>
                <a:cs typeface="Calibri"/>
              </a:rPr>
              <a:t>CAUTI risk 3 - 7% per day</a:t>
            </a:r>
            <a:endParaRPr lang="en-US">
              <a:latin typeface="Calibri"/>
              <a:ea typeface="Calibri"/>
              <a:cs typeface="Calibri"/>
            </a:endParaRPr>
          </a:p>
        </p:txBody>
      </p:sp>
      <p:pic>
        <p:nvPicPr>
          <p:cNvPr id="4" name="Content Placeholder 3">
            <a:extLst>
              <a:ext uri="{FF2B5EF4-FFF2-40B4-BE49-F238E27FC236}">
                <a16:creationId xmlns:a16="http://schemas.microsoft.com/office/drawing/2014/main" id="{088AD2BD-C88D-1ACC-7E64-0F43B214413A}"/>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pic>
        <p:nvPicPr>
          <p:cNvPr id="5" name="Content Placeholder 3">
            <a:extLst>
              <a:ext uri="{FF2B5EF4-FFF2-40B4-BE49-F238E27FC236}">
                <a16:creationId xmlns:a16="http://schemas.microsoft.com/office/drawing/2014/main" id="{DDD4303D-4761-311B-7388-65DCEF723D0C}"/>
              </a:ext>
            </a:extLst>
          </p:cNvPr>
          <p:cNvPicPr>
            <a:picLocks noChangeAspect="1"/>
          </p:cNvPicPr>
          <p:nvPr/>
        </p:nvPicPr>
        <p:blipFill>
          <a:blip r:embed="rId3"/>
          <a:stretch>
            <a:fillRect/>
          </a:stretch>
        </p:blipFill>
        <p:spPr>
          <a:xfrm>
            <a:off x="418729" y="993165"/>
            <a:ext cx="5847583" cy="5021008"/>
          </a:xfrm>
          <a:prstGeom prst="rect">
            <a:avLst/>
          </a:prstGeom>
        </p:spPr>
      </p:pic>
      <p:sp>
        <p:nvSpPr>
          <p:cNvPr id="9" name="TextBox 8">
            <a:extLst>
              <a:ext uri="{FF2B5EF4-FFF2-40B4-BE49-F238E27FC236}">
                <a16:creationId xmlns:a16="http://schemas.microsoft.com/office/drawing/2014/main" id="{2E73BCC0-907F-87DE-12DF-9381E39E9A4F}"/>
              </a:ext>
            </a:extLst>
          </p:cNvPr>
          <p:cNvSpPr txBox="1"/>
          <p:nvPr/>
        </p:nvSpPr>
        <p:spPr>
          <a:xfrm>
            <a:off x="6871716" y="4451342"/>
            <a:ext cx="6483096" cy="707886"/>
          </a:xfrm>
          <a:prstGeom prst="rect">
            <a:avLst/>
          </a:prstGeom>
          <a:noFill/>
        </p:spPr>
        <p:txBody>
          <a:bodyPr wrap="square">
            <a:spAutoFit/>
          </a:bodyPr>
          <a:lstStyle/>
          <a:p>
            <a:r>
              <a:rPr lang="en-US" sz="4000"/>
              <a:t>30% of CAUTIs</a:t>
            </a:r>
            <a:endParaRPr lang="en-AU" sz="4000"/>
          </a:p>
        </p:txBody>
      </p:sp>
      <p:sp>
        <p:nvSpPr>
          <p:cNvPr id="10" name="TextBox 6">
            <a:extLst>
              <a:ext uri="{FF2B5EF4-FFF2-40B4-BE49-F238E27FC236}">
                <a16:creationId xmlns:a16="http://schemas.microsoft.com/office/drawing/2014/main" id="{1F3ACFCF-A6D2-5574-B800-73A7C4D1E6A5}"/>
              </a:ext>
            </a:extLst>
          </p:cNvPr>
          <p:cNvSpPr txBox="1"/>
          <p:nvPr/>
        </p:nvSpPr>
        <p:spPr>
          <a:xfrm>
            <a:off x="6959639" y="1959953"/>
            <a:ext cx="6099048" cy="707886"/>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000"/>
              <a:t>70% of CAUTIs</a:t>
            </a:r>
            <a:endParaRPr lang="en-AU" sz="4000"/>
          </a:p>
        </p:txBody>
      </p:sp>
    </p:spTree>
    <p:extLst>
      <p:ext uri="{BB962C8B-B14F-4D97-AF65-F5344CB8AC3E}">
        <p14:creationId xmlns:p14="http://schemas.microsoft.com/office/powerpoint/2010/main" val="107795521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D8FE31-338B-3932-8C18-5B508EA10D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818B25-FD2D-E30E-00BD-7FF6FD685941}"/>
              </a:ext>
            </a:extLst>
          </p:cNvPr>
          <p:cNvSpPr>
            <a:spLocks noGrp="1"/>
          </p:cNvSpPr>
          <p:nvPr>
            <p:ph type="title"/>
          </p:nvPr>
        </p:nvSpPr>
        <p:spPr>
          <a:xfrm>
            <a:off x="418124" y="-113567"/>
            <a:ext cx="10935676" cy="1823793"/>
          </a:xfrm>
        </p:spPr>
        <p:txBody>
          <a:bodyPr/>
          <a:lstStyle/>
          <a:p>
            <a:r>
              <a:rPr lang="en-AU" dirty="0" err="1">
                <a:latin typeface="Calibri"/>
                <a:ea typeface="Calibri"/>
                <a:cs typeface="Calibri"/>
              </a:rPr>
              <a:t>Bacteruria</a:t>
            </a:r>
            <a:r>
              <a:rPr lang="en-AU" dirty="0">
                <a:latin typeface="Calibri"/>
                <a:ea typeface="Calibri"/>
                <a:cs typeface="Calibri"/>
              </a:rPr>
              <a:t> </a:t>
            </a:r>
          </a:p>
        </p:txBody>
      </p:sp>
      <p:pic>
        <p:nvPicPr>
          <p:cNvPr id="4" name="Content Placeholder 3">
            <a:extLst>
              <a:ext uri="{FF2B5EF4-FFF2-40B4-BE49-F238E27FC236}">
                <a16:creationId xmlns:a16="http://schemas.microsoft.com/office/drawing/2014/main" id="{6CB9434A-7856-B211-2A9C-8431EBCA0B98}"/>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pic>
        <p:nvPicPr>
          <p:cNvPr id="6" name="Picture 2" descr="A collage of bacteria&#10;&#10;AI-generated content may be incorrect.">
            <a:extLst>
              <a:ext uri="{FF2B5EF4-FFF2-40B4-BE49-F238E27FC236}">
                <a16:creationId xmlns:a16="http://schemas.microsoft.com/office/drawing/2014/main" id="{B47D2925-0EC5-4369-83BD-43017DBBB6B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948943" y="341923"/>
            <a:ext cx="4839480" cy="5547635"/>
          </a:xfrm>
          <a:prstGeom prst="rect">
            <a:avLst/>
          </a:prstGeom>
          <a:solidFill>
            <a:srgbClr val="FFFFFF"/>
          </a:solidFill>
        </p:spPr>
      </p:pic>
    </p:spTree>
    <p:extLst>
      <p:ext uri="{BB962C8B-B14F-4D97-AF65-F5344CB8AC3E}">
        <p14:creationId xmlns:p14="http://schemas.microsoft.com/office/powerpoint/2010/main" val="2401906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966F2-3938-B868-D44F-D552261253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4640AA-B103-D7AE-8068-B76246FF1AF0}"/>
              </a:ext>
            </a:extLst>
          </p:cNvPr>
          <p:cNvSpPr>
            <a:spLocks noGrp="1"/>
          </p:cNvSpPr>
          <p:nvPr>
            <p:ph type="title"/>
          </p:nvPr>
        </p:nvSpPr>
        <p:spPr>
          <a:xfrm>
            <a:off x="418124" y="-113567"/>
            <a:ext cx="10935676" cy="1823793"/>
          </a:xfrm>
        </p:spPr>
        <p:txBody>
          <a:bodyPr/>
          <a:lstStyle/>
          <a:p>
            <a:pPr algn="ctr"/>
            <a:r>
              <a:rPr lang="en-AU" b="1">
                <a:latin typeface="Calibri"/>
                <a:ea typeface="Calibri"/>
                <a:cs typeface="Calibri"/>
              </a:rPr>
              <a:t>Golden Rules </a:t>
            </a:r>
            <a:endParaRPr lang="en-US" b="1"/>
          </a:p>
        </p:txBody>
      </p:sp>
      <p:pic>
        <p:nvPicPr>
          <p:cNvPr id="4" name="Content Placeholder 3">
            <a:extLst>
              <a:ext uri="{FF2B5EF4-FFF2-40B4-BE49-F238E27FC236}">
                <a16:creationId xmlns:a16="http://schemas.microsoft.com/office/drawing/2014/main" id="{0AB62D86-967E-2F39-5EF5-6E8478D532BA}"/>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6" name="Content Placeholder 1">
            <a:extLst>
              <a:ext uri="{FF2B5EF4-FFF2-40B4-BE49-F238E27FC236}">
                <a16:creationId xmlns:a16="http://schemas.microsoft.com/office/drawing/2014/main" id="{FB6BCAFF-1F5A-8CC9-F13D-453220831B8B}"/>
              </a:ext>
            </a:extLst>
          </p:cNvPr>
          <p:cNvSpPr txBox="1">
            <a:spLocks/>
          </p:cNvSpPr>
          <p:nvPr/>
        </p:nvSpPr>
        <p:spPr>
          <a:xfrm>
            <a:off x="835465" y="1573591"/>
            <a:ext cx="4243589" cy="332066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a:r>
              <a:rPr lang="en-US" sz="3600" b="1" dirty="0">
                <a:solidFill>
                  <a:srgbClr val="B1CF70"/>
                </a:solidFill>
              </a:rPr>
              <a:t>Hand Hygiene</a:t>
            </a:r>
            <a:endParaRPr lang="en-US" sz="3600" b="1">
              <a:solidFill>
                <a:srgbClr val="B1CF70"/>
              </a:solidFill>
              <a:ea typeface="Calibri"/>
              <a:cs typeface="Calibri"/>
            </a:endParaRPr>
          </a:p>
          <a:p>
            <a:pPr marL="342900"/>
            <a:r>
              <a:rPr lang="en-US" sz="3600" b="1" dirty="0">
                <a:solidFill>
                  <a:srgbClr val="B1CF70"/>
                </a:solidFill>
              </a:rPr>
              <a:t>Aseptic Technique</a:t>
            </a:r>
            <a:endParaRPr lang="en-US" sz="3600" b="1">
              <a:solidFill>
                <a:srgbClr val="B1CF70"/>
              </a:solidFill>
              <a:ea typeface="Calibri"/>
              <a:cs typeface="Calibri"/>
            </a:endParaRPr>
          </a:p>
          <a:p>
            <a:pPr marL="342900"/>
            <a:r>
              <a:rPr lang="en-US" sz="3600" b="1" dirty="0">
                <a:solidFill>
                  <a:srgbClr val="B1CF70"/>
                </a:solidFill>
              </a:rPr>
              <a:t>Closed System</a:t>
            </a:r>
            <a:endParaRPr lang="en-US" sz="3600" b="1">
              <a:solidFill>
                <a:srgbClr val="B1CF70"/>
              </a:solidFill>
              <a:ea typeface="Calibri"/>
              <a:cs typeface="Calibri"/>
            </a:endParaRPr>
          </a:p>
          <a:p>
            <a:pPr marL="342900"/>
            <a:r>
              <a:rPr lang="en-US" sz="3600" b="1" dirty="0">
                <a:solidFill>
                  <a:srgbClr val="B1CF70"/>
                </a:solidFill>
              </a:rPr>
              <a:t>Bag below bladder</a:t>
            </a:r>
            <a:endParaRPr lang="en-US" sz="3600" b="1">
              <a:solidFill>
                <a:srgbClr val="B1CF70"/>
              </a:solidFill>
              <a:ea typeface="Calibri"/>
              <a:cs typeface="Calibri"/>
            </a:endParaRPr>
          </a:p>
          <a:p>
            <a:pPr marL="342900"/>
            <a:r>
              <a:rPr lang="en-US" sz="3600" b="1" dirty="0">
                <a:solidFill>
                  <a:srgbClr val="B1CF70"/>
                </a:solidFill>
              </a:rPr>
              <a:t>Unobstructed flow</a:t>
            </a:r>
            <a:endParaRPr lang="en-US" sz="3600" b="1" dirty="0">
              <a:solidFill>
                <a:srgbClr val="B1CF70"/>
              </a:solidFill>
              <a:ea typeface="Calibri"/>
              <a:cs typeface="Calibri"/>
            </a:endParaRPr>
          </a:p>
        </p:txBody>
      </p:sp>
      <p:pic>
        <p:nvPicPr>
          <p:cNvPr id="8" name="Picture 7" descr="A person standing on a beach looking at a body of water&#10;&#10;AI-generated content may be incorrect.">
            <a:extLst>
              <a:ext uri="{FF2B5EF4-FFF2-40B4-BE49-F238E27FC236}">
                <a16:creationId xmlns:a16="http://schemas.microsoft.com/office/drawing/2014/main" id="{91D394EF-40E1-9118-8BB9-17D7DE5BFFD0}"/>
              </a:ext>
            </a:extLst>
          </p:cNvPr>
          <p:cNvPicPr>
            <a:picLocks noChangeAspect="1"/>
          </p:cNvPicPr>
          <p:nvPr/>
        </p:nvPicPr>
        <p:blipFill>
          <a:blip r:embed="rId3"/>
          <a:srcRect t="302"/>
          <a:stretch>
            <a:fillRect/>
          </a:stretch>
        </p:blipFill>
        <p:spPr>
          <a:xfrm>
            <a:off x="7544785" y="1492260"/>
            <a:ext cx="4645692" cy="46354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7417120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A96CC-3067-2CBB-811C-E9E29658E9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3E7A8D-0B25-1E0E-11B1-C00C80859431}"/>
              </a:ext>
            </a:extLst>
          </p:cNvPr>
          <p:cNvSpPr>
            <a:spLocks noGrp="1"/>
          </p:cNvSpPr>
          <p:nvPr>
            <p:ph type="title"/>
          </p:nvPr>
        </p:nvSpPr>
        <p:spPr>
          <a:xfrm>
            <a:off x="418124" y="-113567"/>
            <a:ext cx="10935676" cy="1823793"/>
          </a:xfrm>
        </p:spPr>
        <p:txBody>
          <a:bodyPr/>
          <a:lstStyle/>
          <a:p>
            <a:pPr algn="ctr"/>
            <a:r>
              <a:rPr lang="en-AU">
                <a:latin typeface="Calibri"/>
                <a:ea typeface="Calibri"/>
                <a:cs typeface="Calibri"/>
              </a:rPr>
              <a:t>Catheter Insertion Checklist</a:t>
            </a:r>
            <a:endParaRPr lang="en-US">
              <a:latin typeface="Calibri"/>
              <a:ea typeface="Calibri"/>
              <a:cs typeface="Calibri"/>
            </a:endParaRPr>
          </a:p>
        </p:txBody>
      </p:sp>
      <p:pic>
        <p:nvPicPr>
          <p:cNvPr id="4" name="Content Placeholder 3">
            <a:extLst>
              <a:ext uri="{FF2B5EF4-FFF2-40B4-BE49-F238E27FC236}">
                <a16:creationId xmlns:a16="http://schemas.microsoft.com/office/drawing/2014/main" id="{C1B1BE02-81CA-60AE-739C-A8F7F4A269F2}"/>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6" name="Content Placeholder 2">
            <a:extLst>
              <a:ext uri="{FF2B5EF4-FFF2-40B4-BE49-F238E27FC236}">
                <a16:creationId xmlns:a16="http://schemas.microsoft.com/office/drawing/2014/main" id="{4CEBF7FE-E714-5A43-0C0D-A434B3A2AB4D}"/>
              </a:ext>
            </a:extLst>
          </p:cNvPr>
          <p:cNvSpPr txBox="1">
            <a:spLocks/>
          </p:cNvSpPr>
          <p:nvPr/>
        </p:nvSpPr>
        <p:spPr>
          <a:xfrm>
            <a:off x="863605" y="1589708"/>
            <a:ext cx="10511367" cy="4476750"/>
          </a:xfrm>
          <a:prstGeom prst="rect">
            <a:avLst/>
          </a:prstGeom>
        </p:spPr>
        <p:txBody>
          <a:bodyPr vert="horz" lIns="91440" tIns="45720" rIns="91440" bIns="45720" numCol="2" rtlCol="0"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50000"/>
              </a:lnSpc>
            </a:pPr>
            <a:r>
              <a:rPr lang="en-US" sz="2000"/>
              <a:t> Catheter pack</a:t>
            </a:r>
            <a:endParaRPr lang="en-US" sz="2000">
              <a:ea typeface="Calibri"/>
              <a:cs typeface="Calibri"/>
            </a:endParaRPr>
          </a:p>
          <a:p>
            <a:pPr marL="285750" indent="-285750">
              <a:lnSpc>
                <a:spcPct val="150000"/>
              </a:lnSpc>
            </a:pPr>
            <a:r>
              <a:rPr lang="en-US" sz="2000"/>
              <a:t> Cleansing: one sachet 0.9% sodium chloride </a:t>
            </a:r>
            <a:endParaRPr lang="en-US" sz="2000">
              <a:ea typeface="Calibri"/>
              <a:cs typeface="Calibri"/>
            </a:endParaRPr>
          </a:p>
          <a:p>
            <a:pPr marL="285750" indent="-285750">
              <a:lnSpc>
                <a:spcPct val="150000"/>
              </a:lnSpc>
            </a:pPr>
            <a:r>
              <a:rPr lang="en-US" sz="2000"/>
              <a:t> Lubricant: 2% Lidocaine gel in a syringe applicator</a:t>
            </a:r>
            <a:endParaRPr lang="en-US" sz="2000">
              <a:ea typeface="Calibri"/>
              <a:cs typeface="Calibri"/>
            </a:endParaRPr>
          </a:p>
          <a:p>
            <a:pPr marL="285750" indent="-285750">
              <a:lnSpc>
                <a:spcPct val="150000"/>
              </a:lnSpc>
            </a:pPr>
            <a:r>
              <a:rPr lang="en-US" sz="2000"/>
              <a:t>Water: Sterile water ampoule 10mL</a:t>
            </a:r>
            <a:endParaRPr lang="en-US" sz="2000">
              <a:ea typeface="Calibri"/>
              <a:cs typeface="Calibri"/>
            </a:endParaRPr>
          </a:p>
          <a:p>
            <a:pPr marL="285750" indent="-285750">
              <a:lnSpc>
                <a:spcPct val="150000"/>
              </a:lnSpc>
            </a:pPr>
            <a:r>
              <a:rPr lang="en-US" sz="2000"/>
              <a:t> Syringe 10mL</a:t>
            </a:r>
            <a:endParaRPr lang="en-US" sz="2000">
              <a:ea typeface="Calibri"/>
              <a:cs typeface="Calibri"/>
            </a:endParaRPr>
          </a:p>
          <a:p>
            <a:pPr marL="285750" indent="-285750">
              <a:lnSpc>
                <a:spcPct val="150000"/>
              </a:lnSpc>
            </a:pPr>
            <a:r>
              <a:rPr lang="en-US" sz="2000"/>
              <a:t> Sterile drainage: leg bag / catheter valve.</a:t>
            </a:r>
            <a:endParaRPr lang="en-US" sz="2000">
              <a:ea typeface="Calibri"/>
              <a:cs typeface="Calibri"/>
            </a:endParaRPr>
          </a:p>
          <a:p>
            <a:pPr marL="285750" indent="-285750">
              <a:lnSpc>
                <a:spcPct val="150000"/>
              </a:lnSpc>
            </a:pPr>
            <a:r>
              <a:rPr lang="en-US" sz="2000"/>
              <a:t>Pad / towel for bed protection.</a:t>
            </a:r>
            <a:endParaRPr lang="en-US" sz="2000">
              <a:ea typeface="Calibri"/>
              <a:cs typeface="Calibri"/>
            </a:endParaRPr>
          </a:p>
          <a:p>
            <a:pPr marL="285750" indent="-285750">
              <a:lnSpc>
                <a:spcPct val="150000"/>
              </a:lnSpc>
            </a:pPr>
            <a:r>
              <a:rPr lang="en-US" sz="2000"/>
              <a:t> Specimen jar if CSU required.</a:t>
            </a:r>
            <a:endParaRPr lang="en-US" sz="2000">
              <a:ea typeface="Calibri"/>
              <a:cs typeface="Calibri"/>
            </a:endParaRPr>
          </a:p>
          <a:p>
            <a:pPr marL="285750" indent="-285750">
              <a:lnSpc>
                <a:spcPct val="150000"/>
              </a:lnSpc>
            </a:pPr>
            <a:r>
              <a:rPr lang="en-US" sz="2000"/>
              <a:t> Sterile gloves (double gloving is optional)</a:t>
            </a:r>
            <a:endParaRPr lang="en-US" sz="2000">
              <a:ea typeface="Calibri"/>
              <a:cs typeface="Calibri"/>
            </a:endParaRPr>
          </a:p>
          <a:p>
            <a:pPr marL="285750" indent="-285750">
              <a:lnSpc>
                <a:spcPct val="150000"/>
              </a:lnSpc>
            </a:pPr>
            <a:r>
              <a:rPr lang="en-US" sz="2000"/>
              <a:t> Plastic gown</a:t>
            </a:r>
            <a:endParaRPr lang="en-US" sz="2000">
              <a:ea typeface="Calibri"/>
              <a:cs typeface="Calibri"/>
            </a:endParaRPr>
          </a:p>
          <a:p>
            <a:pPr marL="285750" indent="-285750">
              <a:lnSpc>
                <a:spcPct val="150000"/>
              </a:lnSpc>
            </a:pPr>
            <a:r>
              <a:rPr lang="en-US" sz="2000"/>
              <a:t>Waste bin</a:t>
            </a:r>
            <a:endParaRPr lang="en-US" sz="2000">
              <a:ea typeface="Calibri"/>
              <a:cs typeface="Calibri"/>
            </a:endParaRPr>
          </a:p>
          <a:p>
            <a:pPr marL="285750" indent="-285750">
              <a:lnSpc>
                <a:spcPct val="150000"/>
              </a:lnSpc>
            </a:pPr>
            <a:r>
              <a:rPr lang="en-US" sz="2000"/>
              <a:t> 2 x catheters (keep a spare)</a:t>
            </a:r>
            <a:endParaRPr lang="en-US" sz="2000">
              <a:ea typeface="Calibri"/>
              <a:cs typeface="Calibri"/>
            </a:endParaRPr>
          </a:p>
          <a:p>
            <a:pPr marL="285750" indent="-285750">
              <a:lnSpc>
                <a:spcPct val="150000"/>
              </a:lnSpc>
            </a:pPr>
            <a:r>
              <a:rPr lang="en-US" sz="2000"/>
              <a:t> Good lighting.</a:t>
            </a:r>
            <a:endParaRPr lang="en-US" sz="2000">
              <a:ea typeface="Calibri"/>
              <a:cs typeface="Calibri"/>
            </a:endParaRPr>
          </a:p>
          <a:p>
            <a:pPr marL="285750" indent="-285750">
              <a:lnSpc>
                <a:spcPct val="150000"/>
              </a:lnSpc>
            </a:pPr>
            <a:r>
              <a:rPr lang="en-US" sz="2000"/>
              <a:t> Anchoring device, i.e.: </a:t>
            </a:r>
            <a:r>
              <a:rPr lang="en-US" sz="2000" err="1"/>
              <a:t>cathstrap</a:t>
            </a:r>
            <a:r>
              <a:rPr lang="en-US" sz="2000"/>
              <a:t>, </a:t>
            </a:r>
            <a:r>
              <a:rPr lang="en-US" sz="2000" err="1"/>
              <a:t>flexitrak</a:t>
            </a:r>
            <a:endParaRPr lang="en-US" sz="2000">
              <a:ea typeface="Calibri"/>
              <a:cs typeface="Calibri"/>
            </a:endParaRPr>
          </a:p>
          <a:p>
            <a:pPr marL="285750" indent="-285750">
              <a:lnSpc>
                <a:spcPct val="150000"/>
              </a:lnSpc>
            </a:pPr>
            <a:r>
              <a:rPr lang="en-US" sz="2000"/>
              <a:t> Hand sanitizer</a:t>
            </a:r>
            <a:endParaRPr lang="en-US" sz="2000">
              <a:ea typeface="Calibri"/>
              <a:cs typeface="Calibri"/>
            </a:endParaRPr>
          </a:p>
          <a:p>
            <a:pPr marL="285750" indent="-285750">
              <a:lnSpc>
                <a:spcPct val="150000"/>
              </a:lnSpc>
            </a:pPr>
            <a:r>
              <a:rPr lang="en-US" sz="2400"/>
              <a:t>Do NOT use N/Saline for balloon!</a:t>
            </a:r>
            <a:endParaRPr lang="en-US" sz="2400">
              <a:ea typeface="Calibri"/>
              <a:cs typeface="Calibri"/>
            </a:endParaRPr>
          </a:p>
        </p:txBody>
      </p:sp>
    </p:spTree>
    <p:extLst>
      <p:ext uri="{BB962C8B-B14F-4D97-AF65-F5344CB8AC3E}">
        <p14:creationId xmlns:p14="http://schemas.microsoft.com/office/powerpoint/2010/main" val="12176728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4AA13-72D1-D7D1-9862-8F3A7FCA67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4D2C39-3B4F-62B3-D844-71388D9160D5}"/>
              </a:ext>
            </a:extLst>
          </p:cNvPr>
          <p:cNvSpPr>
            <a:spLocks noGrp="1"/>
          </p:cNvSpPr>
          <p:nvPr>
            <p:ph type="title"/>
          </p:nvPr>
        </p:nvSpPr>
        <p:spPr>
          <a:xfrm>
            <a:off x="418124" y="-113567"/>
            <a:ext cx="10935676" cy="1823793"/>
          </a:xfrm>
        </p:spPr>
        <p:txBody>
          <a:bodyPr/>
          <a:lstStyle/>
          <a:p>
            <a:pPr algn="ctr"/>
            <a:r>
              <a:rPr lang="en-US">
                <a:latin typeface="Calibri Light"/>
                <a:ea typeface="Calibri Light"/>
                <a:cs typeface="Calibri Light"/>
              </a:rPr>
              <a:t>Catheter Material Type &amp; Dwell Time</a:t>
            </a:r>
            <a:endParaRPr lang="en-US"/>
          </a:p>
        </p:txBody>
      </p:sp>
      <p:pic>
        <p:nvPicPr>
          <p:cNvPr id="4" name="Content Placeholder 3">
            <a:extLst>
              <a:ext uri="{FF2B5EF4-FFF2-40B4-BE49-F238E27FC236}">
                <a16:creationId xmlns:a16="http://schemas.microsoft.com/office/drawing/2014/main" id="{7BF2B92B-78D0-5323-7EBE-52AC0EB82E1D}"/>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5" name="Content Placeholder 2">
            <a:extLst>
              <a:ext uri="{FF2B5EF4-FFF2-40B4-BE49-F238E27FC236}">
                <a16:creationId xmlns:a16="http://schemas.microsoft.com/office/drawing/2014/main" id="{1338273C-320F-6186-BDB7-87BE8D09B090}"/>
              </a:ext>
            </a:extLst>
          </p:cNvPr>
          <p:cNvSpPr txBox="1">
            <a:spLocks/>
          </p:cNvSpPr>
          <p:nvPr/>
        </p:nvSpPr>
        <p:spPr>
          <a:xfrm>
            <a:off x="837774" y="1719179"/>
            <a:ext cx="10511367" cy="44767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r>
              <a:rPr lang="en-US" sz="2200"/>
              <a:t>Catheter dwell time = optimal time frame for which the catheter remains patent without complications. </a:t>
            </a:r>
          </a:p>
          <a:p>
            <a:pPr marL="342900" indent="-342900"/>
            <a:r>
              <a:rPr lang="en-US" sz="2200"/>
              <a:t>For most patients this is about </a:t>
            </a:r>
            <a:r>
              <a:rPr lang="en-US" sz="2200" b="1"/>
              <a:t>6 weeks</a:t>
            </a:r>
            <a:r>
              <a:rPr lang="en-US" sz="2200"/>
              <a:t> (CONSA, 2021) </a:t>
            </a:r>
          </a:p>
          <a:p>
            <a:pPr marL="342900" indent="-342900"/>
            <a:r>
              <a:rPr lang="en-US" sz="2200"/>
              <a:t>Catheter should not be left in longer than manufacturers recommendation (CONSA, 2021)</a:t>
            </a:r>
          </a:p>
          <a:p>
            <a:endParaRPr lang="en-US" sz="2200"/>
          </a:p>
        </p:txBody>
      </p:sp>
      <p:graphicFrame>
        <p:nvGraphicFramePr>
          <p:cNvPr id="7" name="Table 6">
            <a:extLst>
              <a:ext uri="{FF2B5EF4-FFF2-40B4-BE49-F238E27FC236}">
                <a16:creationId xmlns:a16="http://schemas.microsoft.com/office/drawing/2014/main" id="{C4746527-1823-0C61-44E3-AEB4F0EEC0C8}"/>
              </a:ext>
            </a:extLst>
          </p:cNvPr>
          <p:cNvGraphicFramePr>
            <a:graphicFrameLocks noGrp="1"/>
          </p:cNvGraphicFramePr>
          <p:nvPr>
            <p:extLst>
              <p:ext uri="{D42A27DB-BD31-4B8C-83A1-F6EECF244321}">
                <p14:modId xmlns:p14="http://schemas.microsoft.com/office/powerpoint/2010/main" val="1901905179"/>
              </p:ext>
            </p:extLst>
          </p:nvPr>
        </p:nvGraphicFramePr>
        <p:xfrm>
          <a:off x="518583" y="3566583"/>
          <a:ext cx="10221992" cy="1981200"/>
        </p:xfrm>
        <a:graphic>
          <a:graphicData uri="http://schemas.openxmlformats.org/drawingml/2006/table">
            <a:tbl>
              <a:tblPr firstRow="1" bandRow="1">
                <a:tableStyleId>{5C22544A-7EE6-4342-B048-85BDC9FD1C3A}</a:tableStyleId>
              </a:tblPr>
              <a:tblGrid>
                <a:gridCol w="5110996">
                  <a:extLst>
                    <a:ext uri="{9D8B030D-6E8A-4147-A177-3AD203B41FA5}">
                      <a16:colId xmlns:a16="http://schemas.microsoft.com/office/drawing/2014/main" val="4184871302"/>
                    </a:ext>
                  </a:extLst>
                </a:gridCol>
                <a:gridCol w="5110996">
                  <a:extLst>
                    <a:ext uri="{9D8B030D-6E8A-4147-A177-3AD203B41FA5}">
                      <a16:colId xmlns:a16="http://schemas.microsoft.com/office/drawing/2014/main" val="336923222"/>
                    </a:ext>
                  </a:extLst>
                </a:gridCol>
              </a:tblGrid>
              <a:tr h="307507">
                <a:tc>
                  <a:txBody>
                    <a:bodyPr/>
                    <a:lstStyle/>
                    <a:p>
                      <a:r>
                        <a:rPr lang="en-US" sz="1600"/>
                        <a:t>CATHETER MATERIAL</a:t>
                      </a:r>
                      <a:endParaRPr lang="en-AU" sz="1600" dirty="0"/>
                    </a:p>
                  </a:txBody>
                  <a:tcPr>
                    <a:solidFill>
                      <a:srgbClr val="0A787C"/>
                    </a:solidFill>
                  </a:tcPr>
                </a:tc>
                <a:tc>
                  <a:txBody>
                    <a:bodyPr/>
                    <a:lstStyle/>
                    <a:p>
                      <a:r>
                        <a:rPr lang="en-US" sz="1600"/>
                        <a:t>DWELL TIME</a:t>
                      </a:r>
                      <a:endParaRPr lang="en-AU" sz="1600" dirty="0"/>
                    </a:p>
                  </a:txBody>
                  <a:tcPr>
                    <a:solidFill>
                      <a:srgbClr val="0A787C"/>
                    </a:solidFill>
                  </a:tcPr>
                </a:tc>
                <a:extLst>
                  <a:ext uri="{0D108BD9-81ED-4DB2-BD59-A6C34878D82A}">
                    <a16:rowId xmlns:a16="http://schemas.microsoft.com/office/drawing/2014/main" val="343577287"/>
                  </a:ext>
                </a:extLst>
              </a:tr>
              <a:tr h="1041332">
                <a:tc>
                  <a:txBody>
                    <a:bodyPr/>
                    <a:lstStyle/>
                    <a:p>
                      <a:r>
                        <a:rPr lang="en-US" sz="1600"/>
                        <a:t>100% Silicone</a:t>
                      </a:r>
                    </a:p>
                    <a:p>
                      <a:r>
                        <a:rPr lang="en-US" sz="1600"/>
                        <a:t>Latex</a:t>
                      </a:r>
                    </a:p>
                    <a:p>
                      <a:r>
                        <a:rPr lang="en-AU" sz="1600"/>
                        <a:t>Hydrogel coated latex</a:t>
                      </a:r>
                      <a:endParaRPr lang="en-AU" sz="1600" dirty="0"/>
                    </a:p>
                    <a:p>
                      <a:endParaRPr lang="en-AU" sz="1600" dirty="0"/>
                    </a:p>
                  </a:txBody>
                  <a:tcPr>
                    <a:solidFill>
                      <a:srgbClr val="A8CC6C"/>
                    </a:solidFill>
                  </a:tcPr>
                </a:tc>
                <a:tc>
                  <a:txBody>
                    <a:bodyPr/>
                    <a:lstStyle/>
                    <a:p>
                      <a:r>
                        <a:rPr lang="en-US" sz="1600"/>
                        <a:t>Long term – 6 weeks, maximum 12 weeks</a:t>
                      </a:r>
                      <a:endParaRPr lang="en-AU" sz="1600" dirty="0"/>
                    </a:p>
                  </a:txBody>
                  <a:tcPr>
                    <a:solidFill>
                      <a:srgbClr val="A8CC6C"/>
                    </a:solidFill>
                  </a:tcPr>
                </a:tc>
                <a:extLst>
                  <a:ext uri="{0D108BD9-81ED-4DB2-BD59-A6C34878D82A}">
                    <a16:rowId xmlns:a16="http://schemas.microsoft.com/office/drawing/2014/main" val="309191735"/>
                  </a:ext>
                </a:extLst>
              </a:tr>
              <a:tr h="552115">
                <a:tc>
                  <a:txBody>
                    <a:bodyPr/>
                    <a:lstStyle/>
                    <a:p>
                      <a:r>
                        <a:rPr lang="en-US" sz="1600"/>
                        <a:t>Silicone coated latex </a:t>
                      </a:r>
                    </a:p>
                    <a:p>
                      <a:r>
                        <a:rPr lang="en-US" sz="1600"/>
                        <a:t>Silicone coated elastomer </a:t>
                      </a:r>
                      <a:endParaRPr lang="en-AU" sz="1600" dirty="0"/>
                    </a:p>
                  </a:txBody>
                  <a:tcPr>
                    <a:solidFill>
                      <a:srgbClr val="A8CC6C"/>
                    </a:solidFill>
                  </a:tcPr>
                </a:tc>
                <a:tc>
                  <a:txBody>
                    <a:bodyPr/>
                    <a:lstStyle/>
                    <a:p>
                      <a:r>
                        <a:rPr lang="en-US" sz="1600"/>
                        <a:t>Short term – up to 7 days</a:t>
                      </a:r>
                      <a:endParaRPr lang="en-AU" sz="1600" dirty="0"/>
                    </a:p>
                  </a:txBody>
                  <a:tcPr>
                    <a:solidFill>
                      <a:srgbClr val="A8CC6C"/>
                    </a:solidFill>
                  </a:tcPr>
                </a:tc>
                <a:extLst>
                  <a:ext uri="{0D108BD9-81ED-4DB2-BD59-A6C34878D82A}">
                    <a16:rowId xmlns:a16="http://schemas.microsoft.com/office/drawing/2014/main" val="3768963905"/>
                  </a:ext>
                </a:extLst>
              </a:tr>
            </a:tbl>
          </a:graphicData>
        </a:graphic>
      </p:graphicFrame>
    </p:spTree>
    <p:extLst>
      <p:ext uri="{BB962C8B-B14F-4D97-AF65-F5344CB8AC3E}">
        <p14:creationId xmlns:p14="http://schemas.microsoft.com/office/powerpoint/2010/main" val="18561829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BACAE-1A36-44F8-2D2F-2D46385CC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1BFF51-8CB0-804F-DDBB-C76673869744}"/>
              </a:ext>
            </a:extLst>
          </p:cNvPr>
          <p:cNvSpPr>
            <a:spLocks noGrp="1"/>
          </p:cNvSpPr>
          <p:nvPr>
            <p:ph type="title"/>
          </p:nvPr>
        </p:nvSpPr>
        <p:spPr>
          <a:xfrm>
            <a:off x="418124" y="-113567"/>
            <a:ext cx="10935676" cy="1823793"/>
          </a:xfrm>
        </p:spPr>
        <p:txBody>
          <a:bodyPr/>
          <a:lstStyle/>
          <a:p>
            <a:pPr algn="ctr"/>
            <a:r>
              <a:rPr lang="en-AU">
                <a:latin typeface="Calibri"/>
                <a:ea typeface="Calibri"/>
                <a:cs typeface="Calibri"/>
              </a:rPr>
              <a:t>Additional Catheter Changes</a:t>
            </a:r>
            <a:endParaRPr lang="en-US">
              <a:latin typeface="Calibri"/>
              <a:ea typeface="Calibri"/>
              <a:cs typeface="Calibri"/>
            </a:endParaRPr>
          </a:p>
        </p:txBody>
      </p:sp>
      <p:pic>
        <p:nvPicPr>
          <p:cNvPr id="4" name="Content Placeholder 3">
            <a:extLst>
              <a:ext uri="{FF2B5EF4-FFF2-40B4-BE49-F238E27FC236}">
                <a16:creationId xmlns:a16="http://schemas.microsoft.com/office/drawing/2014/main" id="{A7C86640-DBA9-8D48-6C25-F7FFBF43C6AC}"/>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graphicFrame>
        <p:nvGraphicFramePr>
          <p:cNvPr id="5" name="Content Placeholder 1">
            <a:extLst>
              <a:ext uri="{FF2B5EF4-FFF2-40B4-BE49-F238E27FC236}">
                <a16:creationId xmlns:a16="http://schemas.microsoft.com/office/drawing/2014/main" id="{324F6801-9078-1297-F1DA-BF222397626B}"/>
              </a:ext>
            </a:extLst>
          </p:cNvPr>
          <p:cNvGraphicFramePr>
            <a:graphicFrameLocks/>
          </p:cNvGraphicFramePr>
          <p:nvPr/>
        </p:nvGraphicFramePr>
        <p:xfrm>
          <a:off x="834295" y="1188672"/>
          <a:ext cx="10512000" cy="4476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329178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A27DCE-57D8-3057-D29E-E3FAF50D6C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C844F93-D7C7-2499-FF12-635EFF39524A}"/>
              </a:ext>
            </a:extLst>
          </p:cNvPr>
          <p:cNvSpPr>
            <a:spLocks noGrp="1"/>
          </p:cNvSpPr>
          <p:nvPr>
            <p:ph type="title"/>
          </p:nvPr>
        </p:nvSpPr>
        <p:spPr>
          <a:xfrm>
            <a:off x="418124" y="-113567"/>
            <a:ext cx="10935676" cy="1823793"/>
          </a:xfrm>
        </p:spPr>
        <p:txBody>
          <a:bodyPr/>
          <a:lstStyle/>
          <a:p>
            <a:pPr algn="ctr"/>
            <a:r>
              <a:rPr lang="en-US">
                <a:latin typeface="Calibri"/>
                <a:ea typeface="Calibri"/>
                <a:cs typeface="Calibri"/>
              </a:rPr>
              <a:t>Catheter Size Selection</a:t>
            </a:r>
            <a:endParaRPr lang="en-AU">
              <a:latin typeface="Calibri"/>
              <a:ea typeface="Calibri"/>
              <a:cs typeface="Calibri"/>
            </a:endParaRPr>
          </a:p>
        </p:txBody>
      </p:sp>
      <p:pic>
        <p:nvPicPr>
          <p:cNvPr id="4" name="Content Placeholder 3">
            <a:extLst>
              <a:ext uri="{FF2B5EF4-FFF2-40B4-BE49-F238E27FC236}">
                <a16:creationId xmlns:a16="http://schemas.microsoft.com/office/drawing/2014/main" id="{365FC808-EAF3-3DCD-DCC1-ED091AB5E6C3}"/>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11" name="Content Placeholder 2">
            <a:extLst>
              <a:ext uri="{FF2B5EF4-FFF2-40B4-BE49-F238E27FC236}">
                <a16:creationId xmlns:a16="http://schemas.microsoft.com/office/drawing/2014/main" id="{3385DC8C-1C96-7F72-737E-DF563FA09496}"/>
              </a:ext>
            </a:extLst>
          </p:cNvPr>
          <p:cNvSpPr txBox="1">
            <a:spLocks/>
          </p:cNvSpPr>
          <p:nvPr/>
        </p:nvSpPr>
        <p:spPr>
          <a:xfrm>
            <a:off x="863602" y="1054175"/>
            <a:ext cx="10511367" cy="447675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000" b="1" i="1"/>
          </a:p>
          <a:p>
            <a:r>
              <a:rPr lang="en-US" sz="2400" b="1" i="1"/>
              <a:t>Rule of thumb:   The smallest diameter that provides adequate drainage</a:t>
            </a:r>
            <a:endParaRPr lang="en-US" sz="2400"/>
          </a:p>
        </p:txBody>
      </p:sp>
      <p:graphicFrame>
        <p:nvGraphicFramePr>
          <p:cNvPr id="13" name="Table 12">
            <a:extLst>
              <a:ext uri="{FF2B5EF4-FFF2-40B4-BE49-F238E27FC236}">
                <a16:creationId xmlns:a16="http://schemas.microsoft.com/office/drawing/2014/main" id="{20C9A3BB-54E8-6E65-F2E2-0E9FDA8B9294}"/>
              </a:ext>
            </a:extLst>
          </p:cNvPr>
          <p:cNvGraphicFramePr>
            <a:graphicFrameLocks noGrp="1"/>
          </p:cNvGraphicFramePr>
          <p:nvPr>
            <p:extLst>
              <p:ext uri="{D42A27DB-BD31-4B8C-83A1-F6EECF244321}">
                <p14:modId xmlns:p14="http://schemas.microsoft.com/office/powerpoint/2010/main" val="3702783360"/>
              </p:ext>
            </p:extLst>
          </p:nvPr>
        </p:nvGraphicFramePr>
        <p:xfrm>
          <a:off x="778301" y="1813925"/>
          <a:ext cx="10209156" cy="4282093"/>
        </p:xfrm>
        <a:graphic>
          <a:graphicData uri="http://schemas.openxmlformats.org/drawingml/2006/table">
            <a:tbl>
              <a:tblPr firstRow="1" bandRow="1">
                <a:tableStyleId>{69012ECD-51FC-41F1-AA8D-1B2483CD663E}</a:tableStyleId>
              </a:tblPr>
              <a:tblGrid>
                <a:gridCol w="2064348">
                  <a:extLst>
                    <a:ext uri="{9D8B030D-6E8A-4147-A177-3AD203B41FA5}">
                      <a16:colId xmlns:a16="http://schemas.microsoft.com/office/drawing/2014/main" val="2021166033"/>
                    </a:ext>
                  </a:extLst>
                </a:gridCol>
                <a:gridCol w="8144808">
                  <a:extLst>
                    <a:ext uri="{9D8B030D-6E8A-4147-A177-3AD203B41FA5}">
                      <a16:colId xmlns:a16="http://schemas.microsoft.com/office/drawing/2014/main" val="2742591329"/>
                    </a:ext>
                  </a:extLst>
                </a:gridCol>
              </a:tblGrid>
              <a:tr h="412201">
                <a:tc>
                  <a:txBody>
                    <a:bodyPr/>
                    <a:lstStyle/>
                    <a:p>
                      <a:r>
                        <a:rPr lang="en-US" sz="2000" b="1"/>
                        <a:t>Parameter</a:t>
                      </a:r>
                      <a:endParaRPr lang="en-AU" sz="2000" b="1"/>
                    </a:p>
                  </a:txBody>
                  <a:tcPr>
                    <a:lnL w="12700">
                      <a:solidFill>
                        <a:srgbClr val="0A787C"/>
                      </a:solidFill>
                    </a:lnL>
                    <a:lnR w="12700">
                      <a:solidFill>
                        <a:srgbClr val="0A787C"/>
                      </a:solidFill>
                    </a:lnR>
                    <a:lnT w="12700">
                      <a:solidFill>
                        <a:srgbClr val="0A787C"/>
                      </a:solidFill>
                    </a:lnT>
                    <a:lnB w="12700">
                      <a:solidFill>
                        <a:srgbClr val="0A787C"/>
                      </a:solidFill>
                    </a:lnB>
                    <a:solidFill>
                      <a:srgbClr val="0A787C"/>
                    </a:solidFill>
                  </a:tcPr>
                </a:tc>
                <a:tc>
                  <a:txBody>
                    <a:bodyPr/>
                    <a:lstStyle/>
                    <a:p>
                      <a:r>
                        <a:rPr lang="en-US" sz="2000" b="1"/>
                        <a:t>Recommendations</a:t>
                      </a:r>
                      <a:endParaRPr lang="en-AU" sz="2000" b="1"/>
                    </a:p>
                  </a:txBody>
                  <a:tcPr>
                    <a:lnL w="12700">
                      <a:solidFill>
                        <a:srgbClr val="0A787C"/>
                      </a:solidFill>
                    </a:lnL>
                    <a:lnR w="12700">
                      <a:solidFill>
                        <a:srgbClr val="0A787C"/>
                      </a:solidFill>
                    </a:lnR>
                    <a:lnT w="12700">
                      <a:solidFill>
                        <a:srgbClr val="0A787C"/>
                      </a:solidFill>
                    </a:lnT>
                    <a:lnB w="12700">
                      <a:solidFill>
                        <a:srgbClr val="0A787C"/>
                      </a:solidFill>
                    </a:lnB>
                    <a:solidFill>
                      <a:srgbClr val="0A787C"/>
                    </a:solidFill>
                  </a:tcPr>
                </a:tc>
                <a:extLst>
                  <a:ext uri="{0D108BD9-81ED-4DB2-BD59-A6C34878D82A}">
                    <a16:rowId xmlns:a16="http://schemas.microsoft.com/office/drawing/2014/main" val="1549151145"/>
                  </a:ext>
                </a:extLst>
              </a:tr>
              <a:tr h="1265032">
                <a:tc>
                  <a:txBody>
                    <a:bodyPr/>
                    <a:lstStyle/>
                    <a:p>
                      <a:r>
                        <a:rPr lang="en-US" sz="2400" b="1"/>
                        <a:t>Size</a:t>
                      </a:r>
                      <a:endParaRPr lang="en-AU" sz="2400" b="1"/>
                    </a:p>
                  </a:txBody>
                  <a:tcPr>
                    <a:lnL w="12700">
                      <a:solidFill>
                        <a:srgbClr val="0A787C"/>
                      </a:solidFill>
                    </a:lnL>
                    <a:lnR w="12700">
                      <a:solidFill>
                        <a:srgbClr val="0A787C"/>
                      </a:solidFill>
                    </a:lnR>
                    <a:lnT w="12700">
                      <a:solidFill>
                        <a:srgbClr val="0A787C"/>
                      </a:solidFill>
                    </a:lnT>
                    <a:lnB w="12700">
                      <a:solidFill>
                        <a:srgbClr val="0A787C"/>
                      </a:solidFill>
                    </a:lnB>
                  </a:tcPr>
                </a:tc>
                <a:tc>
                  <a:txBody>
                    <a:bodyPr/>
                    <a:lstStyle/>
                    <a:p>
                      <a:pPr fontAlgn="t"/>
                      <a:r>
                        <a:rPr lang="en-US" sz="2400"/>
                        <a:t>Females: 12 FG (white), 14 FG (green)</a:t>
                      </a:r>
                      <a:endParaRPr lang="en-AU" sz="2400"/>
                    </a:p>
                    <a:p>
                      <a:pPr fontAlgn="t"/>
                      <a:r>
                        <a:rPr lang="en-US" sz="2400"/>
                        <a:t>Males: 16 FG (orange), 18 FG (red)</a:t>
                      </a:r>
                    </a:p>
                    <a:p>
                      <a:pPr fontAlgn="t"/>
                      <a:r>
                        <a:rPr lang="en-US" sz="2400" dirty="0" err="1"/>
                        <a:t>Haematuria</a:t>
                      </a:r>
                      <a:r>
                        <a:rPr lang="en-US" sz="2400" dirty="0"/>
                        <a:t>: 22 FG (purple), 24FG (blue)</a:t>
                      </a:r>
                    </a:p>
                    <a:p>
                      <a:pPr fontAlgn="t"/>
                      <a:r>
                        <a:rPr lang="en-US" sz="2400"/>
                        <a:t>SPC:  16 FG and above</a:t>
                      </a:r>
                      <a:endParaRPr lang="en-AU" sz="2400"/>
                    </a:p>
                  </a:txBody>
                  <a:tcPr>
                    <a:lnL w="12700">
                      <a:solidFill>
                        <a:srgbClr val="0A787C"/>
                      </a:solidFill>
                    </a:lnL>
                    <a:lnR w="12700">
                      <a:solidFill>
                        <a:srgbClr val="0A787C"/>
                      </a:solidFill>
                    </a:lnR>
                    <a:lnT w="12700">
                      <a:solidFill>
                        <a:srgbClr val="0A787C"/>
                      </a:solidFill>
                    </a:lnT>
                    <a:lnB w="12700">
                      <a:solidFill>
                        <a:srgbClr val="0A787C"/>
                      </a:solidFill>
                    </a:lnB>
                  </a:tcPr>
                </a:tc>
                <a:extLst>
                  <a:ext uri="{0D108BD9-81ED-4DB2-BD59-A6C34878D82A}">
                    <a16:rowId xmlns:a16="http://schemas.microsoft.com/office/drawing/2014/main" val="586450292"/>
                  </a:ext>
                </a:extLst>
              </a:tr>
              <a:tr h="66805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2400" b="1"/>
                        <a:t>Length</a:t>
                      </a:r>
                    </a:p>
                    <a:p>
                      <a:endParaRPr lang="en-AU" sz="2400" b="1"/>
                    </a:p>
                  </a:txBody>
                  <a:tcPr>
                    <a:lnL w="12700">
                      <a:solidFill>
                        <a:srgbClr val="0A787C"/>
                      </a:solidFill>
                    </a:lnL>
                    <a:lnR w="12700">
                      <a:solidFill>
                        <a:srgbClr val="0A787C"/>
                      </a:solidFill>
                    </a:lnR>
                    <a:lnT w="12700">
                      <a:solidFill>
                        <a:srgbClr val="0A787C"/>
                      </a:solidFill>
                    </a:lnT>
                    <a:lnB w="12700">
                      <a:solidFill>
                        <a:srgbClr val="0A787C"/>
                      </a:solidFill>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2400"/>
                        <a:t>40-43 cm </a:t>
                      </a:r>
                    </a:p>
                    <a:p>
                      <a:pPr marL="0" marR="0" lvl="0" indent="0" algn="l" defTabSz="685800" rtl="0" eaLnBrk="1" fontAlgn="auto" latinLnBrk="0" hangingPunct="1">
                        <a:lnSpc>
                          <a:spcPct val="100000"/>
                        </a:lnSpc>
                        <a:spcBef>
                          <a:spcPts val="0"/>
                        </a:spcBef>
                        <a:spcAft>
                          <a:spcPts val="0"/>
                        </a:spcAft>
                        <a:buClrTx/>
                        <a:buSzTx/>
                        <a:buFontTx/>
                        <a:buNone/>
                        <a:tabLst/>
                        <a:defRPr/>
                      </a:pPr>
                      <a:r>
                        <a:rPr lang="en-US" sz="2400"/>
                        <a:t>(Female length 26cms if preferred)</a:t>
                      </a:r>
                      <a:endParaRPr lang="en-AU" sz="2400"/>
                    </a:p>
                  </a:txBody>
                  <a:tcPr>
                    <a:lnL w="12700">
                      <a:solidFill>
                        <a:srgbClr val="0A787C"/>
                      </a:solidFill>
                    </a:lnL>
                    <a:lnR w="12700">
                      <a:solidFill>
                        <a:srgbClr val="0A787C"/>
                      </a:solidFill>
                    </a:lnR>
                    <a:lnT w="12700">
                      <a:solidFill>
                        <a:srgbClr val="0A787C"/>
                      </a:solidFill>
                    </a:lnT>
                    <a:lnB w="12700">
                      <a:solidFill>
                        <a:srgbClr val="0A787C"/>
                      </a:solidFill>
                    </a:lnB>
                  </a:tcPr>
                </a:tc>
                <a:extLst>
                  <a:ext uri="{0D108BD9-81ED-4DB2-BD59-A6C34878D82A}">
                    <a16:rowId xmlns:a16="http://schemas.microsoft.com/office/drawing/2014/main" val="2403790614"/>
                  </a:ext>
                </a:extLst>
              </a:tr>
              <a:tr h="54012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2400" b="1"/>
                        <a:t>Balloon size</a:t>
                      </a:r>
                    </a:p>
                  </a:txBody>
                  <a:tcPr>
                    <a:lnL w="12700">
                      <a:solidFill>
                        <a:srgbClr val="0A787C"/>
                      </a:solidFill>
                    </a:lnL>
                    <a:lnR w="12700">
                      <a:solidFill>
                        <a:srgbClr val="0A787C"/>
                      </a:solidFill>
                    </a:lnR>
                    <a:lnT w="12700">
                      <a:solidFill>
                        <a:srgbClr val="0A787C"/>
                      </a:solidFill>
                    </a:lnT>
                    <a:lnB w="12700">
                      <a:solidFill>
                        <a:srgbClr val="0A787C"/>
                      </a:solidFill>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AU" sz="2400"/>
                        <a:t>10mLs – check manufacturer’s instructions</a:t>
                      </a:r>
                    </a:p>
                  </a:txBody>
                  <a:tcPr>
                    <a:lnL w="12700">
                      <a:solidFill>
                        <a:srgbClr val="0A787C"/>
                      </a:solidFill>
                    </a:lnL>
                    <a:lnR w="12700">
                      <a:solidFill>
                        <a:srgbClr val="0A787C"/>
                      </a:solidFill>
                    </a:lnR>
                    <a:lnT w="12700">
                      <a:solidFill>
                        <a:srgbClr val="0A787C"/>
                      </a:solidFill>
                    </a:lnT>
                    <a:lnB w="12700">
                      <a:solidFill>
                        <a:srgbClr val="0A787C"/>
                      </a:solidFill>
                    </a:lnB>
                  </a:tcPr>
                </a:tc>
                <a:extLst>
                  <a:ext uri="{0D108BD9-81ED-4DB2-BD59-A6C34878D82A}">
                    <a16:rowId xmlns:a16="http://schemas.microsoft.com/office/drawing/2014/main" val="1591660413"/>
                  </a:ext>
                </a:extLst>
              </a:tr>
              <a:tr h="952326">
                <a:tc>
                  <a:txBody>
                    <a:bodyPr/>
                    <a:lstStyle/>
                    <a:p>
                      <a:r>
                        <a:rPr lang="en-AU" sz="2400" b="1"/>
                        <a:t>Channels</a:t>
                      </a:r>
                    </a:p>
                    <a:p>
                      <a:endParaRPr lang="en-AU" sz="2400" b="1"/>
                    </a:p>
                  </a:txBody>
                  <a:tcPr>
                    <a:lnL w="12700">
                      <a:solidFill>
                        <a:srgbClr val="0A787C"/>
                      </a:solidFill>
                    </a:lnL>
                    <a:lnR w="12700">
                      <a:solidFill>
                        <a:srgbClr val="0A787C"/>
                      </a:solidFill>
                    </a:lnR>
                    <a:lnT w="12700">
                      <a:solidFill>
                        <a:srgbClr val="0A787C"/>
                      </a:solidFill>
                    </a:lnT>
                    <a:lnB w="12700">
                      <a:solidFill>
                        <a:srgbClr val="0A787C"/>
                      </a:solidFill>
                    </a:lnB>
                  </a:tcPr>
                </a:tc>
                <a:tc>
                  <a:txBody>
                    <a:bodyPr/>
                    <a:lstStyle/>
                    <a:p>
                      <a:pPr fontAlgn="t"/>
                      <a:r>
                        <a:rPr lang="en-AU" sz="2400"/>
                        <a:t>2 way – routine drainage</a:t>
                      </a:r>
                    </a:p>
                    <a:p>
                      <a:pPr fontAlgn="t"/>
                      <a:r>
                        <a:rPr lang="en-AU" sz="2400"/>
                        <a:t>3 way – bladder irrigation</a:t>
                      </a:r>
                    </a:p>
                  </a:txBody>
                  <a:tcPr>
                    <a:lnL w="12700">
                      <a:solidFill>
                        <a:srgbClr val="0A787C"/>
                      </a:solidFill>
                    </a:lnL>
                    <a:lnR w="12700">
                      <a:solidFill>
                        <a:srgbClr val="0A787C"/>
                      </a:solidFill>
                    </a:lnR>
                    <a:lnT w="12700">
                      <a:solidFill>
                        <a:srgbClr val="0A787C"/>
                      </a:solidFill>
                    </a:lnT>
                    <a:lnB w="12700">
                      <a:solidFill>
                        <a:srgbClr val="0A787C"/>
                      </a:solidFill>
                    </a:lnB>
                  </a:tcPr>
                </a:tc>
                <a:extLst>
                  <a:ext uri="{0D108BD9-81ED-4DB2-BD59-A6C34878D82A}">
                    <a16:rowId xmlns:a16="http://schemas.microsoft.com/office/drawing/2014/main" val="2293494256"/>
                  </a:ext>
                </a:extLst>
              </a:tr>
            </a:tbl>
          </a:graphicData>
        </a:graphic>
      </p:graphicFrame>
    </p:spTree>
    <p:extLst>
      <p:ext uri="{BB962C8B-B14F-4D97-AF65-F5344CB8AC3E}">
        <p14:creationId xmlns:p14="http://schemas.microsoft.com/office/powerpoint/2010/main" val="32626310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08622-7308-39ED-EC71-8BAF3294FB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ACE56-DF8A-96A7-5E21-9872AAFA5430}"/>
              </a:ext>
            </a:extLst>
          </p:cNvPr>
          <p:cNvSpPr>
            <a:spLocks noGrp="1"/>
          </p:cNvSpPr>
          <p:nvPr>
            <p:ph type="title"/>
          </p:nvPr>
        </p:nvSpPr>
        <p:spPr>
          <a:xfrm>
            <a:off x="418124" y="-113567"/>
            <a:ext cx="10935676" cy="1823793"/>
          </a:xfrm>
        </p:spPr>
        <p:txBody>
          <a:bodyPr/>
          <a:lstStyle/>
          <a:p>
            <a:pPr algn="ctr"/>
            <a:r>
              <a:rPr lang="en-AU">
                <a:latin typeface="Calibri"/>
                <a:ea typeface="Calibri"/>
                <a:cs typeface="Calibri"/>
              </a:rPr>
              <a:t>Sizes – how do you choose?</a:t>
            </a:r>
            <a:endParaRPr lang="en-US"/>
          </a:p>
          <a:p>
            <a:pPr algn="ctr"/>
            <a:endParaRPr lang="en-AU" dirty="0">
              <a:latin typeface="Calibri"/>
              <a:ea typeface="Calibri"/>
              <a:cs typeface="Calibri"/>
            </a:endParaRPr>
          </a:p>
        </p:txBody>
      </p:sp>
      <p:pic>
        <p:nvPicPr>
          <p:cNvPr id="4" name="Content Placeholder 3">
            <a:extLst>
              <a:ext uri="{FF2B5EF4-FFF2-40B4-BE49-F238E27FC236}">
                <a16:creationId xmlns:a16="http://schemas.microsoft.com/office/drawing/2014/main" id="{51952CF9-2552-CB5F-0F23-255A64E81FB9}"/>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pic>
        <p:nvPicPr>
          <p:cNvPr id="27" name="Picture 2" descr="Indwelling Catheter Types">
            <a:extLst>
              <a:ext uri="{FF2B5EF4-FFF2-40B4-BE49-F238E27FC236}">
                <a16:creationId xmlns:a16="http://schemas.microsoft.com/office/drawing/2014/main" id="{905F56F3-D75F-3ED5-BCDC-2D81A6AEC6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9709" y="857766"/>
            <a:ext cx="4855176" cy="5130214"/>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8">
            <a:extLst>
              <a:ext uri="{FF2B5EF4-FFF2-40B4-BE49-F238E27FC236}">
                <a16:creationId xmlns:a16="http://schemas.microsoft.com/office/drawing/2014/main" id="{16A404E9-F122-4664-E2DC-FA80250AAE1F}"/>
              </a:ext>
            </a:extLst>
          </p:cNvPr>
          <p:cNvPicPr>
            <a:picLocks noChangeAspect="1"/>
          </p:cNvPicPr>
          <p:nvPr/>
        </p:nvPicPr>
        <p:blipFill>
          <a:blip r:embed="rId4"/>
          <a:srcRect t="27637"/>
          <a:stretch>
            <a:fillRect/>
          </a:stretch>
        </p:blipFill>
        <p:spPr>
          <a:xfrm rot="5400000">
            <a:off x="5833729" y="1577991"/>
            <a:ext cx="5111877" cy="3701662"/>
          </a:xfrm>
          <a:prstGeom prst="rect">
            <a:avLst/>
          </a:prstGeom>
        </p:spPr>
      </p:pic>
    </p:spTree>
    <p:extLst>
      <p:ext uri="{BB962C8B-B14F-4D97-AF65-F5344CB8AC3E}">
        <p14:creationId xmlns:p14="http://schemas.microsoft.com/office/powerpoint/2010/main" val="560345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B8B4A-DC6C-1822-DD4C-A48D478CB4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40C20E-60EA-711C-A72E-53B4FFA2C421}"/>
              </a:ext>
            </a:extLst>
          </p:cNvPr>
          <p:cNvSpPr>
            <a:spLocks noGrp="1"/>
          </p:cNvSpPr>
          <p:nvPr>
            <p:ph type="title"/>
          </p:nvPr>
        </p:nvSpPr>
        <p:spPr>
          <a:xfrm>
            <a:off x="418124" y="-113567"/>
            <a:ext cx="10935676" cy="1823793"/>
          </a:xfrm>
        </p:spPr>
        <p:txBody>
          <a:bodyPr/>
          <a:lstStyle/>
          <a:p>
            <a:pPr algn="ctr"/>
            <a:r>
              <a:rPr lang="en-US">
                <a:latin typeface="Calibri"/>
                <a:ea typeface="Calibri"/>
                <a:cs typeface="Calibri"/>
              </a:rPr>
              <a:t>Meatal Cleansing</a:t>
            </a:r>
            <a:endParaRPr lang="en-AU">
              <a:latin typeface="Calibri"/>
              <a:ea typeface="Calibri"/>
              <a:cs typeface="Calibri"/>
            </a:endParaRPr>
          </a:p>
          <a:p>
            <a:pPr algn="ctr"/>
            <a:endParaRPr lang="en-AU" dirty="0">
              <a:latin typeface="Calibri"/>
              <a:ea typeface="Calibri"/>
              <a:cs typeface="Calibri"/>
            </a:endParaRPr>
          </a:p>
        </p:txBody>
      </p:sp>
      <p:pic>
        <p:nvPicPr>
          <p:cNvPr id="4" name="Content Placeholder 3">
            <a:extLst>
              <a:ext uri="{FF2B5EF4-FFF2-40B4-BE49-F238E27FC236}">
                <a16:creationId xmlns:a16="http://schemas.microsoft.com/office/drawing/2014/main" id="{76048DEE-7912-E214-A394-CEE6A2C53B8D}"/>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pic>
        <p:nvPicPr>
          <p:cNvPr id="13" name="Picture 12" descr="A dog playing with mud in the grass&#10;&#10;AI-generated content may be incorrect.">
            <a:extLst>
              <a:ext uri="{FF2B5EF4-FFF2-40B4-BE49-F238E27FC236}">
                <a16:creationId xmlns:a16="http://schemas.microsoft.com/office/drawing/2014/main" id="{554BE946-D5D0-5DDC-001F-4AB17EC7D773}"/>
              </a:ext>
            </a:extLst>
          </p:cNvPr>
          <p:cNvPicPr>
            <a:picLocks noChangeAspect="1"/>
          </p:cNvPicPr>
          <p:nvPr/>
        </p:nvPicPr>
        <p:blipFill>
          <a:blip r:embed="rId3"/>
          <a:stretch>
            <a:fillRect/>
          </a:stretch>
        </p:blipFill>
        <p:spPr>
          <a:xfrm>
            <a:off x="1860656" y="804333"/>
            <a:ext cx="7454687" cy="4963584"/>
          </a:xfrm>
          <a:prstGeom prst="rect">
            <a:avLst/>
          </a:prstGeom>
        </p:spPr>
      </p:pic>
    </p:spTree>
    <p:extLst>
      <p:ext uri="{BB962C8B-B14F-4D97-AF65-F5344CB8AC3E}">
        <p14:creationId xmlns:p14="http://schemas.microsoft.com/office/powerpoint/2010/main" val="214652200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0B8487-4828-ED06-1986-1337309A09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74C3C7-8B5F-5706-8ECB-59E35813779F}"/>
              </a:ext>
            </a:extLst>
          </p:cNvPr>
          <p:cNvSpPr>
            <a:spLocks noGrp="1"/>
          </p:cNvSpPr>
          <p:nvPr>
            <p:ph type="title"/>
          </p:nvPr>
        </p:nvSpPr>
        <p:spPr>
          <a:xfrm>
            <a:off x="418124" y="-113567"/>
            <a:ext cx="10935676" cy="1823793"/>
          </a:xfrm>
        </p:spPr>
        <p:txBody>
          <a:bodyPr/>
          <a:lstStyle/>
          <a:p>
            <a:pPr algn="ctr"/>
            <a:r>
              <a:rPr lang="en-US">
                <a:latin typeface="Calibri"/>
                <a:ea typeface="Calibri"/>
                <a:cs typeface="Calibri"/>
              </a:rPr>
              <a:t>Sterile Aseptic non-touch technique</a:t>
            </a:r>
            <a:endParaRPr lang="en-US"/>
          </a:p>
          <a:p>
            <a:pPr algn="ctr"/>
            <a:endParaRPr lang="en-US" dirty="0">
              <a:latin typeface="Calibri"/>
              <a:ea typeface="Calibri"/>
              <a:cs typeface="Calibri"/>
            </a:endParaRPr>
          </a:p>
        </p:txBody>
      </p:sp>
      <p:pic>
        <p:nvPicPr>
          <p:cNvPr id="4" name="Content Placeholder 3">
            <a:extLst>
              <a:ext uri="{FF2B5EF4-FFF2-40B4-BE49-F238E27FC236}">
                <a16:creationId xmlns:a16="http://schemas.microsoft.com/office/drawing/2014/main" id="{D6F85CB7-5D54-571D-D9FF-B0E211C9CB0B}"/>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pic>
        <p:nvPicPr>
          <p:cNvPr id="3" name="Picture 2" descr="A medical equipment on a table&#10;&#10;AI-generated content may be incorrect.">
            <a:extLst>
              <a:ext uri="{FF2B5EF4-FFF2-40B4-BE49-F238E27FC236}">
                <a16:creationId xmlns:a16="http://schemas.microsoft.com/office/drawing/2014/main" id="{13AA3216-F56A-4E23-8C49-C668C58B5913}"/>
              </a:ext>
            </a:extLst>
          </p:cNvPr>
          <p:cNvPicPr>
            <a:picLocks noChangeAspect="1"/>
          </p:cNvPicPr>
          <p:nvPr/>
        </p:nvPicPr>
        <p:blipFill>
          <a:blip r:embed="rId3"/>
          <a:stretch>
            <a:fillRect/>
          </a:stretch>
        </p:blipFill>
        <p:spPr>
          <a:xfrm>
            <a:off x="3050117" y="1109663"/>
            <a:ext cx="5022850" cy="4257675"/>
          </a:xfrm>
          <a:prstGeom prst="rect">
            <a:avLst/>
          </a:prstGeom>
        </p:spPr>
      </p:pic>
    </p:spTree>
    <p:extLst>
      <p:ext uri="{BB962C8B-B14F-4D97-AF65-F5344CB8AC3E}">
        <p14:creationId xmlns:p14="http://schemas.microsoft.com/office/powerpoint/2010/main" val="17124727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12BD67-9FE8-DA55-62C3-BA0FB52A51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1997A0-3ED9-7157-EB0E-204695246973}"/>
              </a:ext>
            </a:extLst>
          </p:cNvPr>
          <p:cNvSpPr>
            <a:spLocks noGrp="1"/>
          </p:cNvSpPr>
          <p:nvPr>
            <p:ph type="title"/>
          </p:nvPr>
        </p:nvSpPr>
        <p:spPr>
          <a:xfrm>
            <a:off x="418124" y="-113567"/>
            <a:ext cx="10935676" cy="1823793"/>
          </a:xfrm>
        </p:spPr>
        <p:txBody>
          <a:bodyPr/>
          <a:lstStyle/>
          <a:p>
            <a:pPr algn="ctr"/>
            <a:r>
              <a:rPr lang="en-AU">
                <a:latin typeface="Calibri"/>
                <a:ea typeface="Calibri"/>
                <a:cs typeface="Calibri"/>
              </a:rPr>
              <a:t>Documentation</a:t>
            </a:r>
            <a:endParaRPr lang="en-US">
              <a:latin typeface="Calibri"/>
              <a:ea typeface="Calibri"/>
              <a:cs typeface="Calibri"/>
            </a:endParaRPr>
          </a:p>
        </p:txBody>
      </p:sp>
      <p:pic>
        <p:nvPicPr>
          <p:cNvPr id="4" name="Content Placeholder 3">
            <a:extLst>
              <a:ext uri="{FF2B5EF4-FFF2-40B4-BE49-F238E27FC236}">
                <a16:creationId xmlns:a16="http://schemas.microsoft.com/office/drawing/2014/main" id="{42D98519-3D66-8E2F-5934-F292918DE354}"/>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5" name="Content Placeholder 2">
            <a:extLst>
              <a:ext uri="{FF2B5EF4-FFF2-40B4-BE49-F238E27FC236}">
                <a16:creationId xmlns:a16="http://schemas.microsoft.com/office/drawing/2014/main" id="{1DBBD7DF-2D11-1978-ED7D-77396715033E}"/>
              </a:ext>
            </a:extLst>
          </p:cNvPr>
          <p:cNvSpPr txBox="1">
            <a:spLocks/>
          </p:cNvSpPr>
          <p:nvPr/>
        </p:nvSpPr>
        <p:spPr>
          <a:xfrm>
            <a:off x="721783" y="1370542"/>
            <a:ext cx="10515600" cy="435133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Indication</a:t>
            </a:r>
          </a:p>
          <a:p>
            <a:r>
              <a:rPr lang="en-US"/>
              <a:t>Date of insertion</a:t>
            </a:r>
          </a:p>
          <a:p>
            <a:r>
              <a:rPr lang="en-US"/>
              <a:t>Size and material</a:t>
            </a:r>
          </a:p>
          <a:p>
            <a:r>
              <a:rPr lang="en-US"/>
              <a:t>Volume of balloon fill</a:t>
            </a:r>
          </a:p>
          <a:p>
            <a:r>
              <a:rPr lang="en-US"/>
              <a:t>Urine volume drained out</a:t>
            </a:r>
          </a:p>
          <a:p>
            <a:r>
              <a:rPr lang="en-US"/>
              <a:t>Type of bag used</a:t>
            </a:r>
          </a:p>
          <a:p>
            <a:r>
              <a:rPr lang="en-US"/>
              <a:t>Fixation device</a:t>
            </a:r>
          </a:p>
          <a:p>
            <a:r>
              <a:rPr lang="en-US"/>
              <a:t>Date for next change</a:t>
            </a:r>
          </a:p>
          <a:p>
            <a:r>
              <a:rPr lang="en-US"/>
              <a:t>And ORDER SUPPLIES!!</a:t>
            </a:r>
            <a:endParaRPr lang="en-AU"/>
          </a:p>
        </p:txBody>
      </p:sp>
      <p:pic>
        <p:nvPicPr>
          <p:cNvPr id="8" name="Picture 7" descr="A person in blue scrubs typing on a computer&#10;&#10;AI-generated content may be incorrect.">
            <a:extLst>
              <a:ext uri="{FF2B5EF4-FFF2-40B4-BE49-F238E27FC236}">
                <a16:creationId xmlns:a16="http://schemas.microsoft.com/office/drawing/2014/main" id="{24F0D34A-7996-F74B-19DF-556D47F263C3}"/>
              </a:ext>
            </a:extLst>
          </p:cNvPr>
          <p:cNvPicPr>
            <a:picLocks noChangeAspect="1"/>
          </p:cNvPicPr>
          <p:nvPr/>
        </p:nvPicPr>
        <p:blipFill>
          <a:blip r:embed="rId3"/>
          <a:stretch>
            <a:fillRect/>
          </a:stretch>
        </p:blipFill>
        <p:spPr>
          <a:xfrm>
            <a:off x="5982663" y="1562137"/>
            <a:ext cx="4865584" cy="3241530"/>
          </a:xfrm>
          <a:prstGeom prst="rect">
            <a:avLst/>
          </a:prstGeom>
        </p:spPr>
      </p:pic>
    </p:spTree>
    <p:extLst>
      <p:ext uri="{BB962C8B-B14F-4D97-AF65-F5344CB8AC3E}">
        <p14:creationId xmlns:p14="http://schemas.microsoft.com/office/powerpoint/2010/main" val="41392448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58CD92-7340-01F3-17DA-060D4D3B79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A79C30-CBB1-461C-3E29-A0F00DD127CC}"/>
              </a:ext>
            </a:extLst>
          </p:cNvPr>
          <p:cNvSpPr>
            <a:spLocks noGrp="1"/>
          </p:cNvSpPr>
          <p:nvPr>
            <p:ph type="title"/>
          </p:nvPr>
        </p:nvSpPr>
        <p:spPr>
          <a:xfrm>
            <a:off x="418124" y="-113567"/>
            <a:ext cx="10935676" cy="1823793"/>
          </a:xfrm>
        </p:spPr>
        <p:txBody>
          <a:bodyPr/>
          <a:lstStyle/>
          <a:p>
            <a:pPr algn="ctr"/>
            <a:r>
              <a:rPr lang="en-US">
                <a:latin typeface="Calibri"/>
                <a:ea typeface="Calibri"/>
                <a:cs typeface="Calibri"/>
              </a:rPr>
              <a:t>Day to Day IDC Care in Aged Care </a:t>
            </a:r>
            <a:endParaRPr lang="en-AU">
              <a:latin typeface="Calibri"/>
              <a:ea typeface="Calibri"/>
              <a:cs typeface="Calibri"/>
            </a:endParaRPr>
          </a:p>
          <a:p>
            <a:pPr algn="ctr"/>
            <a:endParaRPr lang="en-AU" dirty="0">
              <a:latin typeface="Calibri"/>
              <a:ea typeface="Calibri"/>
              <a:cs typeface="Calibri"/>
            </a:endParaRPr>
          </a:p>
        </p:txBody>
      </p:sp>
      <p:pic>
        <p:nvPicPr>
          <p:cNvPr id="4" name="Content Placeholder 3">
            <a:extLst>
              <a:ext uri="{FF2B5EF4-FFF2-40B4-BE49-F238E27FC236}">
                <a16:creationId xmlns:a16="http://schemas.microsoft.com/office/drawing/2014/main" id="{5E813354-5C4B-A30F-0943-FE62869AFB98}"/>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graphicFrame>
        <p:nvGraphicFramePr>
          <p:cNvPr id="9" name="Content Placeholder 6">
            <a:extLst>
              <a:ext uri="{FF2B5EF4-FFF2-40B4-BE49-F238E27FC236}">
                <a16:creationId xmlns:a16="http://schemas.microsoft.com/office/drawing/2014/main" id="{17EE6778-D560-5B90-7F92-CE60367DA13A}"/>
              </a:ext>
            </a:extLst>
          </p:cNvPr>
          <p:cNvGraphicFramePr>
            <a:graphicFrameLocks/>
          </p:cNvGraphicFramePr>
          <p:nvPr>
            <p:extLst>
              <p:ext uri="{D42A27DB-BD31-4B8C-83A1-F6EECF244321}">
                <p14:modId xmlns:p14="http://schemas.microsoft.com/office/powerpoint/2010/main" val="2583310656"/>
              </p:ext>
            </p:extLst>
          </p:nvPr>
        </p:nvGraphicFramePr>
        <p:xfrm>
          <a:off x="721783" y="1061701"/>
          <a:ext cx="9168245" cy="4742090"/>
        </p:xfrm>
        <a:graphic>
          <a:graphicData uri="http://schemas.openxmlformats.org/drawingml/2006/table">
            <a:tbl>
              <a:tblPr firstRow="1" bandRow="1">
                <a:tableStyleId>{5C22544A-7EE6-4342-B048-85BDC9FD1C3A}</a:tableStyleId>
              </a:tblPr>
              <a:tblGrid>
                <a:gridCol w="2860964">
                  <a:extLst>
                    <a:ext uri="{9D8B030D-6E8A-4147-A177-3AD203B41FA5}">
                      <a16:colId xmlns:a16="http://schemas.microsoft.com/office/drawing/2014/main" val="3628930650"/>
                    </a:ext>
                  </a:extLst>
                </a:gridCol>
                <a:gridCol w="3096491">
                  <a:extLst>
                    <a:ext uri="{9D8B030D-6E8A-4147-A177-3AD203B41FA5}">
                      <a16:colId xmlns:a16="http://schemas.microsoft.com/office/drawing/2014/main" val="615317925"/>
                    </a:ext>
                  </a:extLst>
                </a:gridCol>
                <a:gridCol w="3210790">
                  <a:extLst>
                    <a:ext uri="{9D8B030D-6E8A-4147-A177-3AD203B41FA5}">
                      <a16:colId xmlns:a16="http://schemas.microsoft.com/office/drawing/2014/main" val="3752591457"/>
                    </a:ext>
                  </a:extLst>
                </a:gridCol>
              </a:tblGrid>
              <a:tr h="362213">
                <a:tc>
                  <a:txBody>
                    <a:bodyPr/>
                    <a:lstStyle/>
                    <a:p>
                      <a:r>
                        <a:rPr lang="en-AU"/>
                        <a:t>Hygiene &amp; Routine Care</a:t>
                      </a:r>
                    </a:p>
                  </a:txBody>
                  <a:tcPr>
                    <a:solidFill>
                      <a:srgbClr val="0A787C"/>
                    </a:solidFill>
                  </a:tcPr>
                </a:tc>
                <a:tc>
                  <a:txBody>
                    <a:bodyPr/>
                    <a:lstStyle/>
                    <a:p>
                      <a:r>
                        <a:rPr lang="en-AU"/>
                        <a:t>Bag Management</a:t>
                      </a:r>
                    </a:p>
                  </a:txBody>
                  <a:tcPr>
                    <a:solidFill>
                      <a:srgbClr val="0A787C"/>
                    </a:solidFill>
                  </a:tcPr>
                </a:tc>
                <a:tc>
                  <a:txBody>
                    <a:bodyPr/>
                    <a:lstStyle/>
                    <a:p>
                      <a:r>
                        <a:rPr lang="en-AU"/>
                        <a:t>Positioning</a:t>
                      </a:r>
                    </a:p>
                  </a:txBody>
                  <a:tcPr>
                    <a:solidFill>
                      <a:srgbClr val="0A787C"/>
                    </a:solidFill>
                  </a:tcPr>
                </a:tc>
                <a:extLst>
                  <a:ext uri="{0D108BD9-81ED-4DB2-BD59-A6C34878D82A}">
                    <a16:rowId xmlns:a16="http://schemas.microsoft.com/office/drawing/2014/main" val="4275094155"/>
                  </a:ext>
                </a:extLst>
              </a:tr>
              <a:tr h="4376330">
                <a:tc>
                  <a:txBody>
                    <a:bodyPr/>
                    <a:lstStyle/>
                    <a:p>
                      <a:r>
                        <a:rPr lang="en-US" sz="1800" b="0" i="0" kern="1200">
                          <a:solidFill>
                            <a:schemeClr val="dk1"/>
                          </a:solidFill>
                          <a:effectLst/>
                          <a:latin typeface="+mn-lt"/>
                          <a:ea typeface="+mn-ea"/>
                          <a:cs typeface="+mn-cs"/>
                        </a:rPr>
                        <a:t>• Daily cleaning of meatal area </a:t>
                      </a:r>
                    </a:p>
                    <a:p>
                      <a:r>
                        <a:rPr lang="en-US" sz="1800" b="0" i="0" kern="1200">
                          <a:solidFill>
                            <a:schemeClr val="dk1"/>
                          </a:solidFill>
                          <a:effectLst/>
                          <a:latin typeface="+mn-lt"/>
                          <a:ea typeface="+mn-ea"/>
                          <a:cs typeface="+mn-cs"/>
                        </a:rPr>
                        <a:t>• No routine antiseptics</a:t>
                      </a:r>
                    </a:p>
                    <a:p>
                      <a:r>
                        <a:rPr lang="en-US" sz="1800" b="0" i="0" kern="1200">
                          <a:solidFill>
                            <a:schemeClr val="dk1"/>
                          </a:solidFill>
                          <a:effectLst/>
                          <a:latin typeface="+mn-lt"/>
                          <a:ea typeface="+mn-ea"/>
                          <a:cs typeface="+mn-cs"/>
                        </a:rPr>
                        <a:t>• Secure catheter to prevent traction</a:t>
                      </a:r>
                      <a:endParaRPr lang="en-AU" sz="1800" b="0" i="0" kern="1200">
                        <a:solidFill>
                          <a:schemeClr val="dk1"/>
                        </a:solidFill>
                        <a:effectLst/>
                        <a:latin typeface="+mn-lt"/>
                        <a:ea typeface="+mn-ea"/>
                        <a:cs typeface="+mn-cs"/>
                      </a:endParaRPr>
                    </a:p>
                    <a:p>
                      <a:r>
                        <a:rPr lang="en-AU" sz="1800" b="0" i="0" kern="1200">
                          <a:solidFill>
                            <a:schemeClr val="dk1"/>
                          </a:solidFill>
                          <a:effectLst/>
                          <a:latin typeface="+mn-lt"/>
                          <a:ea typeface="+mn-ea"/>
                          <a:cs typeface="+mn-cs"/>
                        </a:rPr>
                        <a:t>• SPC rotation</a:t>
                      </a:r>
                    </a:p>
                  </a:txBody>
                  <a:tcPr>
                    <a:solidFill>
                      <a:srgbClr val="A8CC6C"/>
                    </a:solidFill>
                  </a:tcPr>
                </a:tc>
                <a:tc>
                  <a:txBody>
                    <a:bodyPr/>
                    <a:lstStyle/>
                    <a:p>
                      <a:r>
                        <a:rPr lang="en-AU" sz="1800" b="0" i="0" kern="1200">
                          <a:solidFill>
                            <a:schemeClr val="dk1"/>
                          </a:solidFill>
                          <a:effectLst/>
                          <a:latin typeface="+mn-lt"/>
                          <a:ea typeface="+mn-ea"/>
                          <a:cs typeface="+mn-cs"/>
                        </a:rPr>
                        <a:t>• Leg bag</a:t>
                      </a:r>
                    </a:p>
                    <a:p>
                      <a:pPr marL="0" indent="0">
                        <a:buFont typeface="Arial" panose="020B0604020202020204" pitchFamily="34" charset="0"/>
                        <a:buNone/>
                      </a:pPr>
                      <a:r>
                        <a:rPr lang="en-AU" sz="1800" b="0" i="0" kern="1200">
                          <a:solidFill>
                            <a:schemeClr val="dk1"/>
                          </a:solidFill>
                          <a:effectLst/>
                          <a:latin typeface="+mn-lt"/>
                          <a:ea typeface="+mn-ea"/>
                          <a:cs typeface="+mn-cs"/>
                        </a:rPr>
                        <a:t>• Piggybacking the night bag</a:t>
                      </a:r>
                    </a:p>
                    <a:p>
                      <a:pPr marL="0" indent="0">
                        <a:buFont typeface="Arial" panose="020B0604020202020204" pitchFamily="34" charset="0"/>
                        <a:buNone/>
                      </a:pPr>
                      <a:r>
                        <a:rPr lang="en-AU" sz="1800" b="0" i="0" kern="1200">
                          <a:solidFill>
                            <a:schemeClr val="dk1"/>
                          </a:solidFill>
                          <a:effectLst/>
                          <a:latin typeface="+mn-lt"/>
                          <a:ea typeface="+mn-ea"/>
                          <a:cs typeface="+mn-cs"/>
                        </a:rPr>
                        <a:t>• Wash and dry night bag daily</a:t>
                      </a:r>
                    </a:p>
                    <a:p>
                      <a:r>
                        <a:rPr lang="en-AU" sz="1800" b="0" i="0" kern="1200">
                          <a:solidFill>
                            <a:schemeClr val="dk1"/>
                          </a:solidFill>
                          <a:effectLst/>
                          <a:latin typeface="+mn-lt"/>
                          <a:ea typeface="+mn-ea"/>
                          <a:cs typeface="+mn-cs"/>
                        </a:rPr>
                        <a:t>• Avoid disconnection unless necessary</a:t>
                      </a:r>
                    </a:p>
                    <a:p>
                      <a:r>
                        <a:rPr lang="en-AU" sz="1800" b="0" i="0" kern="1200">
                          <a:solidFill>
                            <a:schemeClr val="dk1"/>
                          </a:solidFill>
                          <a:effectLst/>
                          <a:latin typeface="+mn-lt"/>
                          <a:ea typeface="+mn-ea"/>
                          <a:cs typeface="+mn-cs"/>
                        </a:rPr>
                        <a:t>• Empty:</a:t>
                      </a:r>
                    </a:p>
                    <a:p>
                      <a:r>
                        <a:rPr lang="en-AU" sz="1800" b="0" i="0" kern="1200">
                          <a:solidFill>
                            <a:schemeClr val="dk1"/>
                          </a:solidFill>
                          <a:effectLst/>
                          <a:latin typeface="+mn-lt"/>
                          <a:ea typeface="+mn-ea"/>
                          <a:cs typeface="+mn-cs"/>
                        </a:rPr>
                        <a:t>    • Using clean technique</a:t>
                      </a:r>
                    </a:p>
                    <a:p>
                      <a:r>
                        <a:rPr lang="en-AU" sz="1800" b="0" i="0" kern="1200">
                          <a:solidFill>
                            <a:schemeClr val="dk1"/>
                          </a:solidFill>
                          <a:effectLst/>
                          <a:latin typeface="+mn-lt"/>
                          <a:ea typeface="+mn-ea"/>
                          <a:cs typeface="+mn-cs"/>
                        </a:rPr>
                        <a:t>    • Avoid contact with outlet tap</a:t>
                      </a:r>
                    </a:p>
                    <a:p>
                      <a:r>
                        <a:rPr lang="en-AU" sz="1800" b="0" i="0" kern="1200">
                          <a:solidFill>
                            <a:schemeClr val="dk1"/>
                          </a:solidFill>
                          <a:effectLst/>
                          <a:latin typeface="+mn-lt"/>
                          <a:ea typeface="+mn-ea"/>
                          <a:cs typeface="+mn-cs"/>
                        </a:rPr>
                        <a:t>• Replace bags:</a:t>
                      </a:r>
                    </a:p>
                    <a:p>
                      <a:r>
                        <a:rPr lang="en-AU" sz="1800" b="0" i="0" kern="1200" dirty="0">
                          <a:solidFill>
                            <a:schemeClr val="dk1"/>
                          </a:solidFill>
                          <a:effectLst/>
                          <a:latin typeface="+mn-lt"/>
                          <a:ea typeface="+mn-ea"/>
                          <a:cs typeface="+mn-cs"/>
                        </a:rPr>
                        <a:t>    • </a:t>
                      </a:r>
                      <a:r>
                        <a:rPr lang="en-AU" sz="1800" b="0" i="0" kern="1200" dirty="0" err="1">
                          <a:solidFill>
                            <a:schemeClr val="dk1"/>
                          </a:solidFill>
                          <a:effectLst/>
                          <a:latin typeface="+mn-lt"/>
                          <a:ea typeface="+mn-ea"/>
                          <a:cs typeface="+mn-cs"/>
                        </a:rPr>
                        <a:t>Typically</a:t>
                      </a:r>
                      <a:r>
                        <a:rPr lang="en-AU" sz="1800" b="0" i="0" kern="1200" dirty="0">
                          <a:solidFill>
                            <a:schemeClr val="dk1"/>
                          </a:solidFill>
                          <a:effectLst/>
                          <a:latin typeface="+mn-lt"/>
                          <a:ea typeface="+mn-ea"/>
                          <a:cs typeface="+mn-cs"/>
                        </a:rPr>
                        <a:t> weekly (or per local protocol)</a:t>
                      </a:r>
                    </a:p>
                    <a:p>
                      <a:endParaRPr lang="en-AU"/>
                    </a:p>
                  </a:txBody>
                  <a:tcPr>
                    <a:solidFill>
                      <a:srgbClr val="A8CC6C"/>
                    </a:solidFill>
                  </a:tcPr>
                </a:tc>
                <a:tc>
                  <a:txBody>
                    <a:bodyPr/>
                    <a:lstStyle/>
                    <a:p>
                      <a:r>
                        <a:rPr lang="en-US" sz="1800" b="0" i="0" kern="1200">
                          <a:solidFill>
                            <a:schemeClr val="dk1"/>
                          </a:solidFill>
                          <a:effectLst/>
                          <a:latin typeface="+mn-lt"/>
                          <a:ea typeface="+mn-ea"/>
                          <a:cs typeface="+mn-cs"/>
                        </a:rPr>
                        <a:t>• Bag always below bladder level</a:t>
                      </a:r>
                    </a:p>
                    <a:p>
                      <a:r>
                        <a:rPr lang="en-US" sz="1800" b="0" i="0" kern="1200">
                          <a:solidFill>
                            <a:schemeClr val="dk1"/>
                          </a:solidFill>
                          <a:effectLst/>
                          <a:latin typeface="+mn-lt"/>
                          <a:ea typeface="+mn-ea"/>
                          <a:cs typeface="+mn-cs"/>
                        </a:rPr>
                        <a:t>• Avoid floor contact</a:t>
                      </a:r>
                    </a:p>
                    <a:p>
                      <a:r>
                        <a:rPr lang="en-US" sz="1800" b="0" i="0" kern="1200">
                          <a:solidFill>
                            <a:schemeClr val="dk1"/>
                          </a:solidFill>
                          <a:effectLst/>
                          <a:latin typeface="+mn-lt"/>
                          <a:ea typeface="+mn-ea"/>
                          <a:cs typeface="+mn-cs"/>
                        </a:rPr>
                        <a:t>• Prevent kinking or loops</a:t>
                      </a:r>
                    </a:p>
                    <a:p>
                      <a:endParaRPr lang="en-AU"/>
                    </a:p>
                  </a:txBody>
                  <a:tcPr>
                    <a:solidFill>
                      <a:srgbClr val="A8CC6C"/>
                    </a:solidFill>
                  </a:tcPr>
                </a:tc>
                <a:extLst>
                  <a:ext uri="{0D108BD9-81ED-4DB2-BD59-A6C34878D82A}">
                    <a16:rowId xmlns:a16="http://schemas.microsoft.com/office/drawing/2014/main" val="3793068832"/>
                  </a:ext>
                </a:extLst>
              </a:tr>
            </a:tbl>
          </a:graphicData>
        </a:graphic>
      </p:graphicFrame>
    </p:spTree>
    <p:extLst>
      <p:ext uri="{BB962C8B-B14F-4D97-AF65-F5344CB8AC3E}">
        <p14:creationId xmlns:p14="http://schemas.microsoft.com/office/powerpoint/2010/main" val="23061205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C96DE-BA49-2A87-28F3-9A150567DA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06A6F0-09F6-D557-B859-1B36E8A7E78E}"/>
              </a:ext>
            </a:extLst>
          </p:cNvPr>
          <p:cNvSpPr>
            <a:spLocks noGrp="1"/>
          </p:cNvSpPr>
          <p:nvPr>
            <p:ph type="title"/>
          </p:nvPr>
        </p:nvSpPr>
        <p:spPr>
          <a:xfrm>
            <a:off x="418124" y="-113567"/>
            <a:ext cx="10935676" cy="1823793"/>
          </a:xfrm>
        </p:spPr>
        <p:txBody>
          <a:bodyPr/>
          <a:lstStyle/>
          <a:p>
            <a:pPr algn="ctr"/>
            <a:r>
              <a:rPr lang="en-AU">
                <a:latin typeface="Calibri"/>
                <a:ea typeface="Calibri"/>
                <a:cs typeface="Calibri"/>
              </a:rPr>
              <a:t>Trouble Shooting Common Problems </a:t>
            </a:r>
            <a:endParaRPr lang="en-US">
              <a:latin typeface="Calibri"/>
              <a:ea typeface="Calibri"/>
              <a:cs typeface="Calibri"/>
            </a:endParaRPr>
          </a:p>
        </p:txBody>
      </p:sp>
      <p:pic>
        <p:nvPicPr>
          <p:cNvPr id="4" name="Content Placeholder 3">
            <a:extLst>
              <a:ext uri="{FF2B5EF4-FFF2-40B4-BE49-F238E27FC236}">
                <a16:creationId xmlns:a16="http://schemas.microsoft.com/office/drawing/2014/main" id="{7C5B50B3-987A-F88F-19D7-4BCAA2D9EEDF}"/>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pic>
        <p:nvPicPr>
          <p:cNvPr id="10" name="Picture 9" descr="Hands in water with grass and text&#10;&#10;AI-generated content may be incorrect.">
            <a:extLst>
              <a:ext uri="{FF2B5EF4-FFF2-40B4-BE49-F238E27FC236}">
                <a16:creationId xmlns:a16="http://schemas.microsoft.com/office/drawing/2014/main" id="{B75431EF-24D0-7FD0-C2B3-D452AE49FA0F}"/>
              </a:ext>
            </a:extLst>
          </p:cNvPr>
          <p:cNvPicPr>
            <a:picLocks noChangeAspect="1"/>
          </p:cNvPicPr>
          <p:nvPr/>
        </p:nvPicPr>
        <p:blipFill>
          <a:blip r:embed="rId3"/>
          <a:stretch>
            <a:fillRect/>
          </a:stretch>
        </p:blipFill>
        <p:spPr>
          <a:xfrm>
            <a:off x="2827777" y="1198301"/>
            <a:ext cx="5895910" cy="4456211"/>
          </a:xfrm>
          <a:prstGeom prst="rect">
            <a:avLst/>
          </a:prstGeom>
        </p:spPr>
      </p:pic>
    </p:spTree>
    <p:extLst>
      <p:ext uri="{BB962C8B-B14F-4D97-AF65-F5344CB8AC3E}">
        <p14:creationId xmlns:p14="http://schemas.microsoft.com/office/powerpoint/2010/main" val="38604297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57AB3-A863-61C9-86FD-45675460B3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93E18-2B1B-43D6-86AF-94A60D996A90}"/>
              </a:ext>
            </a:extLst>
          </p:cNvPr>
          <p:cNvSpPr>
            <a:spLocks noGrp="1"/>
          </p:cNvSpPr>
          <p:nvPr>
            <p:ph type="title"/>
          </p:nvPr>
        </p:nvSpPr>
        <p:spPr>
          <a:xfrm>
            <a:off x="418124" y="-113567"/>
            <a:ext cx="10935676" cy="1823793"/>
          </a:xfrm>
        </p:spPr>
        <p:txBody>
          <a:bodyPr/>
          <a:lstStyle/>
          <a:p>
            <a:pPr algn="ctr"/>
            <a:r>
              <a:rPr lang="en-AU">
                <a:latin typeface="Calibri"/>
                <a:ea typeface="Calibri"/>
                <a:cs typeface="Calibri"/>
              </a:rPr>
              <a:t>Blocked Catheter</a:t>
            </a:r>
            <a:endParaRPr lang="en-US">
              <a:latin typeface="Calibri"/>
              <a:ea typeface="Calibri"/>
              <a:cs typeface="Calibri"/>
            </a:endParaRPr>
          </a:p>
        </p:txBody>
      </p:sp>
      <p:pic>
        <p:nvPicPr>
          <p:cNvPr id="4" name="Content Placeholder 3">
            <a:extLst>
              <a:ext uri="{FF2B5EF4-FFF2-40B4-BE49-F238E27FC236}">
                <a16:creationId xmlns:a16="http://schemas.microsoft.com/office/drawing/2014/main" id="{FE5983B0-0241-DF5B-5C57-A43554CFEDC8}"/>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14" name="Content Placeholder 1">
            <a:extLst>
              <a:ext uri="{FF2B5EF4-FFF2-40B4-BE49-F238E27FC236}">
                <a16:creationId xmlns:a16="http://schemas.microsoft.com/office/drawing/2014/main" id="{AE718F48-C169-AFE0-CEBB-C3BF624E1A66}"/>
              </a:ext>
            </a:extLst>
          </p:cNvPr>
          <p:cNvSpPr txBox="1">
            <a:spLocks/>
          </p:cNvSpPr>
          <p:nvPr/>
        </p:nvSpPr>
        <p:spPr>
          <a:xfrm>
            <a:off x="863603" y="1349953"/>
            <a:ext cx="10512000" cy="4476750"/>
          </a:xfrm>
          <a:prstGeom prst="rect">
            <a:avLst/>
          </a:prstGeom>
        </p:spPr>
        <p:txBody>
          <a:bodyPr vert="horz" lIns="91440" tIns="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pPr>
            <a:r>
              <a:rPr lang="en-US"/>
              <a:t>First Check – kinks, bag position</a:t>
            </a:r>
            <a:endParaRPr lang="en-US">
              <a:ea typeface="Calibri" panose="020F0502020204030204"/>
              <a:cs typeface="Calibri" panose="020F0502020204030204"/>
            </a:endParaRPr>
          </a:p>
          <a:p>
            <a:pPr marL="285750" indent="-285750">
              <a:lnSpc>
                <a:spcPct val="100000"/>
              </a:lnSpc>
            </a:pPr>
            <a:r>
              <a:rPr lang="en-US"/>
              <a:t>Look for the reason – urine </a:t>
            </a:r>
            <a:r>
              <a:rPr lang="en-US" err="1"/>
              <a:t>colour</a:t>
            </a:r>
            <a:r>
              <a:rPr lang="en-US"/>
              <a:t>, sediment, blood clots, signs of infection?</a:t>
            </a:r>
            <a:endParaRPr lang="en-US">
              <a:ea typeface="Calibri" panose="020F0502020204030204"/>
              <a:cs typeface="Calibri" panose="020F0502020204030204"/>
            </a:endParaRPr>
          </a:p>
          <a:p>
            <a:pPr marL="285750" indent="-285750">
              <a:lnSpc>
                <a:spcPct val="100000"/>
              </a:lnSpc>
            </a:pPr>
            <a:r>
              <a:rPr lang="en-US"/>
              <a:t>Fluid intake ​​- how much has the resident had to drink?</a:t>
            </a:r>
            <a:endParaRPr lang="en-US">
              <a:ea typeface="Calibri" panose="020F0502020204030204"/>
              <a:cs typeface="Calibri" panose="020F0502020204030204"/>
            </a:endParaRPr>
          </a:p>
          <a:p>
            <a:pPr marL="285750" indent="-285750">
              <a:lnSpc>
                <a:spcPct val="100000"/>
              </a:lnSpc>
            </a:pPr>
            <a:r>
              <a:rPr lang="en-US"/>
              <a:t>Size of catheter – is it right or is it too small?</a:t>
            </a:r>
            <a:endParaRPr lang="en-US">
              <a:ea typeface="Calibri" panose="020F0502020204030204"/>
              <a:cs typeface="Calibri" panose="020F0502020204030204"/>
            </a:endParaRPr>
          </a:p>
          <a:p>
            <a:pPr marL="285750" indent="-285750">
              <a:lnSpc>
                <a:spcPct val="100000"/>
              </a:lnSpc>
            </a:pPr>
            <a:r>
              <a:rPr lang="en-US"/>
              <a:t>Type of catheter ​- consider a silicone catheter with bigger internal lumen</a:t>
            </a:r>
            <a:endParaRPr lang="en-US">
              <a:ea typeface="Calibri" panose="020F0502020204030204"/>
              <a:cs typeface="Calibri" panose="020F0502020204030204"/>
            </a:endParaRPr>
          </a:p>
          <a:p>
            <a:pPr marL="285750" indent="-285750">
              <a:lnSpc>
                <a:spcPct val="100000"/>
              </a:lnSpc>
            </a:pPr>
            <a:r>
              <a:rPr lang="en-US"/>
              <a:t>Frequency of changes​​</a:t>
            </a:r>
            <a:endParaRPr lang="en-US">
              <a:ea typeface="Calibri" panose="020F0502020204030204"/>
              <a:cs typeface="Calibri" panose="020F0502020204030204"/>
            </a:endParaRPr>
          </a:p>
        </p:txBody>
      </p:sp>
    </p:spTree>
    <p:extLst>
      <p:ext uri="{BB962C8B-B14F-4D97-AF65-F5344CB8AC3E}">
        <p14:creationId xmlns:p14="http://schemas.microsoft.com/office/powerpoint/2010/main" val="14140152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E0610-4514-BCB4-1017-D877F7CD35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6289DC-6AF4-A517-AFEB-368DC54B0D65}"/>
              </a:ext>
            </a:extLst>
          </p:cNvPr>
          <p:cNvSpPr>
            <a:spLocks noGrp="1"/>
          </p:cNvSpPr>
          <p:nvPr>
            <p:ph type="title"/>
          </p:nvPr>
        </p:nvSpPr>
        <p:spPr>
          <a:xfrm>
            <a:off x="418124" y="-113567"/>
            <a:ext cx="10935676" cy="1823793"/>
          </a:xfrm>
        </p:spPr>
        <p:txBody>
          <a:bodyPr/>
          <a:lstStyle/>
          <a:p>
            <a:pPr algn="ctr"/>
            <a:r>
              <a:rPr lang="en-AU" sz="4000">
                <a:latin typeface="Calibri"/>
                <a:ea typeface="Calibri"/>
                <a:cs typeface="Calibri"/>
              </a:rPr>
              <a:t>Catheter encrustation</a:t>
            </a:r>
            <a:endParaRPr lang="en-US">
              <a:latin typeface="Calibri"/>
              <a:ea typeface="Calibri"/>
              <a:cs typeface="Calibri"/>
            </a:endParaRPr>
          </a:p>
        </p:txBody>
      </p:sp>
      <p:pic>
        <p:nvPicPr>
          <p:cNvPr id="4" name="Content Placeholder 3">
            <a:extLst>
              <a:ext uri="{FF2B5EF4-FFF2-40B4-BE49-F238E27FC236}">
                <a16:creationId xmlns:a16="http://schemas.microsoft.com/office/drawing/2014/main" id="{BD0DFCAF-1E9F-22F6-2660-D7951EFF2A8A}"/>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14" name="Content Placeholder 7">
            <a:extLst>
              <a:ext uri="{FF2B5EF4-FFF2-40B4-BE49-F238E27FC236}">
                <a16:creationId xmlns:a16="http://schemas.microsoft.com/office/drawing/2014/main" id="{B9701328-B98C-5DBC-2FFF-BCF5646816F1}"/>
              </a:ext>
            </a:extLst>
          </p:cNvPr>
          <p:cNvSpPr txBox="1">
            <a:spLocks/>
          </p:cNvSpPr>
          <p:nvPr/>
        </p:nvSpPr>
        <p:spPr>
          <a:xfrm>
            <a:off x="469901" y="1227667"/>
            <a:ext cx="5621866" cy="457200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Arial" panose="020B0604020202020204" pitchFamily="34" charset="0"/>
              <a:buChar char="•"/>
            </a:pPr>
            <a:r>
              <a:rPr lang="en-US" sz="2400"/>
              <a:t>Ideal Urine pH 5 – 6</a:t>
            </a:r>
            <a:endParaRPr lang="en-US"/>
          </a:p>
          <a:p>
            <a:pPr>
              <a:buFont typeface="Arial" panose="020B0604020202020204" pitchFamily="34" charset="0"/>
              <a:buChar char="•"/>
            </a:pPr>
            <a:r>
              <a:rPr lang="en-US" sz="2400"/>
              <a:t>Bacteria producing urease enzymes</a:t>
            </a:r>
            <a:endParaRPr lang="en-US" sz="2400">
              <a:ea typeface="Calibri" panose="020F0502020204030204"/>
              <a:cs typeface="Calibri" panose="020F0502020204030204"/>
            </a:endParaRPr>
          </a:p>
          <a:p>
            <a:pPr>
              <a:buFont typeface="Arial" panose="020B0604020202020204" pitchFamily="34" charset="0"/>
              <a:buChar char="•"/>
            </a:pPr>
            <a:r>
              <a:rPr lang="en-US" sz="2400" err="1"/>
              <a:t>Eg.</a:t>
            </a:r>
            <a:r>
              <a:rPr lang="en-US" sz="2400"/>
              <a:t> Proteus, </a:t>
            </a:r>
            <a:r>
              <a:rPr lang="en-US" sz="2400" err="1"/>
              <a:t>Morganella</a:t>
            </a:r>
            <a:r>
              <a:rPr lang="en-US" sz="2400"/>
              <a:t>, Klebsiella, Staph aureus, </a:t>
            </a:r>
            <a:r>
              <a:rPr lang="en-US" sz="2400" err="1"/>
              <a:t>Providentia</a:t>
            </a:r>
            <a:endParaRPr lang="en-US" sz="2400">
              <a:ea typeface="Calibri" panose="020F0502020204030204"/>
              <a:cs typeface="Calibri" panose="020F0502020204030204"/>
            </a:endParaRPr>
          </a:p>
          <a:p>
            <a:pPr>
              <a:buFont typeface="Arial" panose="020B0604020202020204" pitchFamily="34" charset="0"/>
              <a:buChar char="•"/>
            </a:pPr>
            <a:r>
              <a:rPr lang="en-US" sz="2400"/>
              <a:t>Urease splits urea into ammonia</a:t>
            </a:r>
            <a:endParaRPr lang="en-US" sz="2400">
              <a:ea typeface="Calibri" panose="020F0502020204030204"/>
              <a:cs typeface="Calibri" panose="020F0502020204030204"/>
            </a:endParaRPr>
          </a:p>
          <a:p>
            <a:pPr>
              <a:buFont typeface="Arial" panose="020B0604020202020204" pitchFamily="34" charset="0"/>
              <a:buChar char="•"/>
            </a:pPr>
            <a:r>
              <a:rPr lang="en-US" sz="2400"/>
              <a:t>More alkaline pH &gt; 7.5 +</a:t>
            </a:r>
            <a:endParaRPr lang="en-US" sz="2400">
              <a:ea typeface="Calibri" panose="020F0502020204030204"/>
              <a:cs typeface="Calibri" panose="020F0502020204030204"/>
            </a:endParaRPr>
          </a:p>
          <a:p>
            <a:pPr>
              <a:buFont typeface="Arial" panose="020B0604020202020204" pitchFamily="34" charset="0"/>
              <a:buChar char="•"/>
            </a:pPr>
            <a:r>
              <a:rPr lang="en-US" sz="2400"/>
              <a:t>Precipitate salt crystals (Mg / Ca)</a:t>
            </a:r>
            <a:endParaRPr lang="en-US" sz="2400">
              <a:ea typeface="Calibri" panose="020F0502020204030204"/>
              <a:cs typeface="Calibri" panose="020F0502020204030204"/>
            </a:endParaRPr>
          </a:p>
          <a:p>
            <a:pPr>
              <a:buFont typeface="Arial" panose="020B0604020202020204" pitchFamily="34" charset="0"/>
              <a:buChar char="•"/>
            </a:pPr>
            <a:r>
              <a:rPr lang="en-US" sz="2400"/>
              <a:t>Damage urothelium -&gt; more infection</a:t>
            </a:r>
            <a:endParaRPr lang="en-US" sz="2400">
              <a:ea typeface="Calibri" panose="020F0502020204030204"/>
              <a:cs typeface="Calibri" panose="020F0502020204030204"/>
            </a:endParaRPr>
          </a:p>
          <a:p>
            <a:pPr marL="0" indent="0">
              <a:buFont typeface="Arial" panose="020B0604020202020204" pitchFamily="34" charset="0"/>
              <a:buNone/>
            </a:pPr>
            <a:endParaRPr lang="en-US" sz="2000"/>
          </a:p>
        </p:txBody>
      </p:sp>
      <p:pic>
        <p:nvPicPr>
          <p:cNvPr id="16" name="Picture 2" descr="A close-up of a cross section of a human body&#10;&#10;AI-generated content may be incorrect.">
            <a:extLst>
              <a:ext uri="{FF2B5EF4-FFF2-40B4-BE49-F238E27FC236}">
                <a16:creationId xmlns:a16="http://schemas.microsoft.com/office/drawing/2014/main" id="{2590FE8C-0D94-3010-740E-4B77605EDD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9583" b="1"/>
          <a:stretch>
            <a:fillRect/>
          </a:stretch>
        </p:blipFill>
        <p:spPr bwMode="auto">
          <a:xfrm>
            <a:off x="6638428" y="1134839"/>
            <a:ext cx="4257501" cy="47464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3497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AD40F6-4EC1-2A5D-4D6E-9033E7CFF5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E08520-8DF5-4664-1427-381360C7F522}"/>
              </a:ext>
            </a:extLst>
          </p:cNvPr>
          <p:cNvSpPr>
            <a:spLocks noGrp="1"/>
          </p:cNvSpPr>
          <p:nvPr>
            <p:ph type="title"/>
          </p:nvPr>
        </p:nvSpPr>
        <p:spPr>
          <a:xfrm>
            <a:off x="418124" y="-113567"/>
            <a:ext cx="10935676" cy="1823793"/>
          </a:xfrm>
        </p:spPr>
        <p:txBody>
          <a:bodyPr/>
          <a:lstStyle/>
          <a:p>
            <a:pPr algn="ctr"/>
            <a:r>
              <a:rPr lang="en-US">
                <a:latin typeface="Calibri"/>
                <a:ea typeface="Calibri"/>
                <a:cs typeface="Calibri"/>
              </a:rPr>
              <a:t>Bypassing / Leaking</a:t>
            </a:r>
            <a:endParaRPr lang="en-AU">
              <a:latin typeface="Calibri"/>
              <a:ea typeface="Calibri"/>
              <a:cs typeface="Calibri"/>
            </a:endParaRPr>
          </a:p>
          <a:p>
            <a:pPr algn="ctr"/>
            <a:endParaRPr lang="en-AU" dirty="0">
              <a:latin typeface="Calibri"/>
              <a:ea typeface="Calibri"/>
              <a:cs typeface="Calibri"/>
            </a:endParaRPr>
          </a:p>
        </p:txBody>
      </p:sp>
      <p:pic>
        <p:nvPicPr>
          <p:cNvPr id="4" name="Content Placeholder 3">
            <a:extLst>
              <a:ext uri="{FF2B5EF4-FFF2-40B4-BE49-F238E27FC236}">
                <a16:creationId xmlns:a16="http://schemas.microsoft.com/office/drawing/2014/main" id="{D68193DD-F074-2202-6FD8-A05303C09965}"/>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14" name="Content Placeholder 1">
            <a:extLst>
              <a:ext uri="{FF2B5EF4-FFF2-40B4-BE49-F238E27FC236}">
                <a16:creationId xmlns:a16="http://schemas.microsoft.com/office/drawing/2014/main" id="{B0987983-D14E-D1EE-1D50-0B08100CD0C7}"/>
              </a:ext>
            </a:extLst>
          </p:cNvPr>
          <p:cNvSpPr txBox="1">
            <a:spLocks/>
          </p:cNvSpPr>
          <p:nvPr/>
        </p:nvSpPr>
        <p:spPr>
          <a:xfrm>
            <a:off x="863603" y="1391517"/>
            <a:ext cx="10512000" cy="4476750"/>
          </a:xfrm>
          <a:prstGeom prst="rect">
            <a:avLst/>
          </a:prstGeom>
        </p:spPr>
        <p:txBody>
          <a:bodyPr vert="horz" lIns="91440" tIns="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pPr>
            <a:r>
              <a:rPr lang="en-US"/>
              <a:t>Cause of bypassing – blockage, drainage issue, other</a:t>
            </a:r>
            <a:endParaRPr lang="en-US">
              <a:ea typeface="Calibri" panose="020F0502020204030204"/>
              <a:cs typeface="Calibri" panose="020F0502020204030204"/>
            </a:endParaRPr>
          </a:p>
          <a:p>
            <a:pPr marL="285750" indent="-285750">
              <a:lnSpc>
                <a:spcPct val="100000"/>
              </a:lnSpc>
            </a:pPr>
            <a:r>
              <a:rPr lang="en-US"/>
              <a:t>Pattern of bypassing​​</a:t>
            </a:r>
            <a:endParaRPr lang="en-US">
              <a:ea typeface="Calibri" panose="020F0502020204030204"/>
              <a:cs typeface="Calibri" panose="020F0502020204030204"/>
            </a:endParaRPr>
          </a:p>
          <a:p>
            <a:pPr marL="285750" indent="-285750">
              <a:lnSpc>
                <a:spcPct val="100000"/>
              </a:lnSpc>
            </a:pPr>
            <a:r>
              <a:rPr lang="en-US"/>
              <a:t>Rule out infection​​</a:t>
            </a:r>
            <a:endParaRPr lang="en-US">
              <a:ea typeface="Calibri"/>
              <a:cs typeface="Calibri"/>
            </a:endParaRPr>
          </a:p>
          <a:p>
            <a:pPr marL="285750" indent="-285750">
              <a:lnSpc>
                <a:spcPct val="100000"/>
              </a:lnSpc>
            </a:pPr>
            <a:r>
              <a:rPr lang="en-US" err="1"/>
              <a:t>Optimise</a:t>
            </a:r>
            <a:r>
              <a:rPr lang="en-US"/>
              <a:t> drainage </a:t>
            </a:r>
            <a:endParaRPr lang="en-US">
              <a:ea typeface="Calibri"/>
              <a:cs typeface="Calibri"/>
            </a:endParaRPr>
          </a:p>
          <a:p>
            <a:pPr marL="285750" indent="-285750">
              <a:lnSpc>
                <a:spcPct val="100000"/>
              </a:lnSpc>
            </a:pPr>
            <a:r>
              <a:rPr lang="en-US"/>
              <a:t>Constipation​​</a:t>
            </a:r>
            <a:endParaRPr lang="en-US">
              <a:ea typeface="Calibri"/>
              <a:cs typeface="Calibri"/>
            </a:endParaRPr>
          </a:p>
          <a:p>
            <a:pPr marL="285750" indent="-285750">
              <a:lnSpc>
                <a:spcPct val="100000"/>
              </a:lnSpc>
            </a:pPr>
            <a:r>
              <a:rPr lang="en-US"/>
              <a:t>Review medications</a:t>
            </a:r>
            <a:endParaRPr lang="en-US">
              <a:ea typeface="Calibri"/>
              <a:cs typeface="Calibri"/>
            </a:endParaRPr>
          </a:p>
          <a:p>
            <a:pPr marL="285750" indent="-285750">
              <a:lnSpc>
                <a:spcPct val="100000"/>
              </a:lnSpc>
            </a:pPr>
            <a:r>
              <a:rPr lang="en-US"/>
              <a:t>Consider treating bladder spasms (detrusor overactivity)</a:t>
            </a:r>
            <a:endParaRPr lang="en-US">
              <a:ea typeface="Calibri"/>
              <a:cs typeface="Calibri"/>
            </a:endParaRPr>
          </a:p>
        </p:txBody>
      </p:sp>
    </p:spTree>
    <p:extLst>
      <p:ext uri="{BB962C8B-B14F-4D97-AF65-F5344CB8AC3E}">
        <p14:creationId xmlns:p14="http://schemas.microsoft.com/office/powerpoint/2010/main" val="56829664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B8B1D-925B-C8DA-D438-37D3881E4A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F996B1-C8C6-F2AF-0520-E73837F465FD}"/>
              </a:ext>
            </a:extLst>
          </p:cNvPr>
          <p:cNvSpPr>
            <a:spLocks noGrp="1"/>
          </p:cNvSpPr>
          <p:nvPr>
            <p:ph type="title"/>
          </p:nvPr>
        </p:nvSpPr>
        <p:spPr>
          <a:xfrm>
            <a:off x="418124" y="-113567"/>
            <a:ext cx="10935676" cy="1823793"/>
          </a:xfrm>
        </p:spPr>
        <p:txBody>
          <a:bodyPr>
            <a:normAutofit/>
          </a:bodyPr>
          <a:lstStyle/>
          <a:p>
            <a:pPr algn="ctr"/>
            <a:r>
              <a:rPr lang="en-US">
                <a:latin typeface="Calibri"/>
                <a:ea typeface="Calibri"/>
                <a:cs typeface="Calibri"/>
              </a:rPr>
              <a:t>Clinical pathway for older people in aged care homes: </a:t>
            </a:r>
          </a:p>
        </p:txBody>
      </p:sp>
      <p:pic>
        <p:nvPicPr>
          <p:cNvPr id="4" name="Content Placeholder 3">
            <a:extLst>
              <a:ext uri="{FF2B5EF4-FFF2-40B4-BE49-F238E27FC236}">
                <a16:creationId xmlns:a16="http://schemas.microsoft.com/office/drawing/2014/main" id="{FBC0D496-0BAE-C7A2-8C89-2D615507725B}"/>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pic>
        <p:nvPicPr>
          <p:cNvPr id="14" name="Content Placeholder 4" descr="A medical form with text and images&#10;&#10;AI-generated content may be incorrect.">
            <a:extLst>
              <a:ext uri="{FF2B5EF4-FFF2-40B4-BE49-F238E27FC236}">
                <a16:creationId xmlns:a16="http://schemas.microsoft.com/office/drawing/2014/main" id="{20165350-F8E7-4B9F-770F-A322EB85F52B}"/>
              </a:ext>
            </a:extLst>
          </p:cNvPr>
          <p:cNvPicPr>
            <a:picLocks noChangeAspect="1"/>
          </p:cNvPicPr>
          <p:nvPr/>
        </p:nvPicPr>
        <p:blipFill>
          <a:blip r:embed="rId3"/>
          <a:stretch>
            <a:fillRect/>
          </a:stretch>
        </p:blipFill>
        <p:spPr>
          <a:xfrm>
            <a:off x="7410717" y="804333"/>
            <a:ext cx="4083473" cy="5799667"/>
          </a:xfrm>
          <a:prstGeom prst="rect">
            <a:avLst/>
          </a:prstGeom>
        </p:spPr>
      </p:pic>
      <p:sp>
        <p:nvSpPr>
          <p:cNvPr id="15" name="TextBox 14">
            <a:extLst>
              <a:ext uri="{FF2B5EF4-FFF2-40B4-BE49-F238E27FC236}">
                <a16:creationId xmlns:a16="http://schemas.microsoft.com/office/drawing/2014/main" id="{F088E1D2-83E0-F447-D50A-42C5E9F9ECC3}"/>
              </a:ext>
            </a:extLst>
          </p:cNvPr>
          <p:cNvSpPr txBox="1"/>
          <p:nvPr/>
        </p:nvSpPr>
        <p:spPr>
          <a:xfrm>
            <a:off x="751416" y="1735666"/>
            <a:ext cx="4550833" cy="12311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700">
                <a:latin typeface="Calibri Light"/>
                <a:ea typeface="Calibri Light"/>
                <a:cs typeface="Calibri Light"/>
              </a:rPr>
              <a:t>Suspected UTI with Catheter</a:t>
            </a:r>
            <a:endParaRPr lang="en-US"/>
          </a:p>
        </p:txBody>
      </p:sp>
      <p:sp>
        <p:nvSpPr>
          <p:cNvPr id="16" name="TextBox 15">
            <a:extLst>
              <a:ext uri="{FF2B5EF4-FFF2-40B4-BE49-F238E27FC236}">
                <a16:creationId xmlns:a16="http://schemas.microsoft.com/office/drawing/2014/main" id="{A1A0744D-89A0-B09C-3128-06C1E6AE16E8}"/>
              </a:ext>
            </a:extLst>
          </p:cNvPr>
          <p:cNvSpPr txBox="1"/>
          <p:nvPr/>
        </p:nvSpPr>
        <p:spPr>
          <a:xfrm>
            <a:off x="2952750" y="2423583"/>
            <a:ext cx="4455583"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1600" b="0" i="0" u="none" strike="noStrike" baseline="0">
                <a:solidFill>
                  <a:srgbClr val="000000"/>
                </a:solidFill>
                <a:latin typeface="Calibri"/>
                <a:ea typeface="Segoe UI"/>
                <a:cs typeface="Segoe UI"/>
              </a:rPr>
              <a:t>https://www.agedcarequality.gov.au/resource-library/clinical-pathways-suspected-utis-forms</a:t>
            </a:r>
            <a:endParaRPr lang="en-US"/>
          </a:p>
          <a:p>
            <a:pPr algn="ctr"/>
            <a:endParaRPr lang="en-US"/>
          </a:p>
        </p:txBody>
      </p:sp>
      <p:pic>
        <p:nvPicPr>
          <p:cNvPr id="18" name="Picture 17" descr="A qr code with green squares and circles&#10;&#10;AI-generated content may be incorrect.">
            <a:extLst>
              <a:ext uri="{FF2B5EF4-FFF2-40B4-BE49-F238E27FC236}">
                <a16:creationId xmlns:a16="http://schemas.microsoft.com/office/drawing/2014/main" id="{A68BD54F-4D62-5D42-F416-25B6E7A24094}"/>
              </a:ext>
            </a:extLst>
          </p:cNvPr>
          <p:cNvPicPr>
            <a:picLocks noChangeAspect="1"/>
          </p:cNvPicPr>
          <p:nvPr/>
        </p:nvPicPr>
        <p:blipFill>
          <a:blip r:embed="rId4"/>
          <a:stretch>
            <a:fillRect/>
          </a:stretch>
        </p:blipFill>
        <p:spPr>
          <a:xfrm>
            <a:off x="1890344" y="3205120"/>
            <a:ext cx="2564424" cy="2583962"/>
          </a:xfrm>
          <a:prstGeom prst="rect">
            <a:avLst/>
          </a:prstGeom>
        </p:spPr>
      </p:pic>
    </p:spTree>
    <p:extLst>
      <p:ext uri="{BB962C8B-B14F-4D97-AF65-F5344CB8AC3E}">
        <p14:creationId xmlns:p14="http://schemas.microsoft.com/office/powerpoint/2010/main" val="15032536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C81DE-5F27-33C8-0743-475E1E0EB9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703F99-6FDC-7379-0432-6C8AB553B6EA}"/>
              </a:ext>
            </a:extLst>
          </p:cNvPr>
          <p:cNvSpPr>
            <a:spLocks noGrp="1"/>
          </p:cNvSpPr>
          <p:nvPr>
            <p:ph type="title"/>
          </p:nvPr>
        </p:nvSpPr>
        <p:spPr>
          <a:xfrm>
            <a:off x="418124" y="-113567"/>
            <a:ext cx="10935676" cy="1823793"/>
          </a:xfrm>
        </p:spPr>
        <p:txBody>
          <a:bodyPr/>
          <a:lstStyle/>
          <a:p>
            <a:pPr algn="ctr"/>
            <a:r>
              <a:rPr lang="en-US" dirty="0">
                <a:latin typeface="Calibri"/>
                <a:ea typeface="Calibri"/>
                <a:cs typeface="Calibri"/>
              </a:rPr>
              <a:t>Recognising Infection: CAUTI</a:t>
            </a:r>
          </a:p>
        </p:txBody>
      </p:sp>
      <p:pic>
        <p:nvPicPr>
          <p:cNvPr id="4" name="Content Placeholder 3">
            <a:extLst>
              <a:ext uri="{FF2B5EF4-FFF2-40B4-BE49-F238E27FC236}">
                <a16:creationId xmlns:a16="http://schemas.microsoft.com/office/drawing/2014/main" id="{2A574084-3B03-A659-41D5-072773612BDE}"/>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14" name="Content Placeholder 2">
            <a:extLst>
              <a:ext uri="{FF2B5EF4-FFF2-40B4-BE49-F238E27FC236}">
                <a16:creationId xmlns:a16="http://schemas.microsoft.com/office/drawing/2014/main" id="{1EE70540-37F5-AA66-2098-648FA0438102}"/>
              </a:ext>
            </a:extLst>
          </p:cNvPr>
          <p:cNvSpPr txBox="1">
            <a:spLocks/>
          </p:cNvSpPr>
          <p:nvPr/>
        </p:nvSpPr>
        <p:spPr>
          <a:xfrm>
            <a:off x="732367" y="1243542"/>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Fever &gt; 38 or &gt;1.5 above usual temp</a:t>
            </a:r>
          </a:p>
          <a:p>
            <a:r>
              <a:rPr lang="en-US"/>
              <a:t>Flank, loin, kidney pain or tenderness</a:t>
            </a:r>
          </a:p>
          <a:p>
            <a:r>
              <a:rPr lang="en-US"/>
              <a:t>Rigors, chills, shivering</a:t>
            </a:r>
          </a:p>
          <a:p>
            <a:r>
              <a:rPr lang="en-US"/>
              <a:t>Bypassing or bladder spasms</a:t>
            </a:r>
          </a:p>
          <a:p>
            <a:r>
              <a:rPr lang="en-US"/>
              <a:t>Delirium, confusion, agitation</a:t>
            </a:r>
          </a:p>
          <a:p>
            <a:r>
              <a:rPr lang="en-US"/>
              <a:t>?</a:t>
            </a:r>
            <a:r>
              <a:rPr lang="en-US" err="1"/>
              <a:t>Haematuria</a:t>
            </a:r>
            <a:endParaRPr lang="en-US"/>
          </a:p>
          <a:p>
            <a:r>
              <a:rPr lang="en-US"/>
              <a:t>?Blocked catheter </a:t>
            </a:r>
            <a:endParaRPr lang="en-AU"/>
          </a:p>
        </p:txBody>
      </p:sp>
    </p:spTree>
    <p:extLst>
      <p:ext uri="{BB962C8B-B14F-4D97-AF65-F5344CB8AC3E}">
        <p14:creationId xmlns:p14="http://schemas.microsoft.com/office/powerpoint/2010/main" val="41957890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B05216-E802-D509-13F5-F51E4E2860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B604ED-6E6D-2409-A570-118CCE6A5981}"/>
              </a:ext>
            </a:extLst>
          </p:cNvPr>
          <p:cNvSpPr>
            <a:spLocks noGrp="1"/>
          </p:cNvSpPr>
          <p:nvPr>
            <p:ph type="title"/>
          </p:nvPr>
        </p:nvSpPr>
        <p:spPr>
          <a:xfrm>
            <a:off x="418124" y="-113567"/>
            <a:ext cx="10935676" cy="1823793"/>
          </a:xfrm>
        </p:spPr>
        <p:txBody>
          <a:bodyPr/>
          <a:lstStyle/>
          <a:p>
            <a:pPr algn="ctr"/>
            <a:r>
              <a:rPr lang="en-AU">
                <a:latin typeface="Calibri"/>
                <a:ea typeface="Calibri"/>
                <a:cs typeface="Calibri"/>
              </a:rPr>
              <a:t>Case Study </a:t>
            </a:r>
            <a:endParaRPr lang="en-US">
              <a:latin typeface="Calibri"/>
              <a:ea typeface="Calibri"/>
              <a:cs typeface="Calibri"/>
            </a:endParaRPr>
          </a:p>
        </p:txBody>
      </p:sp>
      <p:pic>
        <p:nvPicPr>
          <p:cNvPr id="4" name="Content Placeholder 3">
            <a:extLst>
              <a:ext uri="{FF2B5EF4-FFF2-40B4-BE49-F238E27FC236}">
                <a16:creationId xmlns:a16="http://schemas.microsoft.com/office/drawing/2014/main" id="{D4A9F6E0-0FB4-4CBF-7D98-D23D06CA8367}"/>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pic>
        <p:nvPicPr>
          <p:cNvPr id="146" name="Picture 145" descr="Two people smiling&#10;&#10;AI-generated content may be incorrect.">
            <a:extLst>
              <a:ext uri="{FF2B5EF4-FFF2-40B4-BE49-F238E27FC236}">
                <a16:creationId xmlns:a16="http://schemas.microsoft.com/office/drawing/2014/main" id="{024E2374-524C-746E-D6EB-D268E3F71BA6}"/>
              </a:ext>
            </a:extLst>
          </p:cNvPr>
          <p:cNvPicPr>
            <a:picLocks noChangeAspect="1"/>
          </p:cNvPicPr>
          <p:nvPr/>
        </p:nvPicPr>
        <p:blipFill>
          <a:blip r:embed="rId3"/>
          <a:stretch>
            <a:fillRect/>
          </a:stretch>
        </p:blipFill>
        <p:spPr>
          <a:xfrm>
            <a:off x="2308226" y="1248833"/>
            <a:ext cx="6570134" cy="4370917"/>
          </a:xfrm>
          <a:prstGeom prst="rect">
            <a:avLst/>
          </a:prstGeom>
        </p:spPr>
      </p:pic>
    </p:spTree>
    <p:extLst>
      <p:ext uri="{BB962C8B-B14F-4D97-AF65-F5344CB8AC3E}">
        <p14:creationId xmlns:p14="http://schemas.microsoft.com/office/powerpoint/2010/main" val="37855595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5B85A1-D56E-10D4-75DE-976115716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F6864-1126-DA53-4E08-66B598FE15FD}"/>
              </a:ext>
            </a:extLst>
          </p:cNvPr>
          <p:cNvSpPr>
            <a:spLocks noGrp="1"/>
          </p:cNvSpPr>
          <p:nvPr>
            <p:ph type="title"/>
          </p:nvPr>
        </p:nvSpPr>
        <p:spPr>
          <a:xfrm>
            <a:off x="418124" y="-113567"/>
            <a:ext cx="10935676" cy="1823793"/>
          </a:xfrm>
        </p:spPr>
        <p:txBody>
          <a:bodyPr/>
          <a:lstStyle/>
          <a:p>
            <a:pPr algn="ctr"/>
            <a:r>
              <a:rPr lang="en-US">
                <a:latin typeface="Calibri"/>
                <a:ea typeface="Calibri"/>
                <a:cs typeface="Calibri"/>
              </a:rPr>
              <a:t>Emerging Catheter technologies</a:t>
            </a:r>
            <a:endParaRPr lang="en-AU">
              <a:latin typeface="Calibri"/>
              <a:ea typeface="Calibri"/>
              <a:cs typeface="Calibri"/>
            </a:endParaRPr>
          </a:p>
          <a:p>
            <a:pPr algn="ctr"/>
            <a:endParaRPr lang="en-AU" dirty="0">
              <a:latin typeface="Calibri"/>
              <a:ea typeface="Calibri"/>
              <a:cs typeface="Calibri"/>
            </a:endParaRPr>
          </a:p>
        </p:txBody>
      </p:sp>
      <p:pic>
        <p:nvPicPr>
          <p:cNvPr id="4" name="Content Placeholder 3">
            <a:extLst>
              <a:ext uri="{FF2B5EF4-FFF2-40B4-BE49-F238E27FC236}">
                <a16:creationId xmlns:a16="http://schemas.microsoft.com/office/drawing/2014/main" id="{598BF9E3-120C-859C-A836-F5D059FAE9B9}"/>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118" name="Content Placeholder 2">
            <a:extLst>
              <a:ext uri="{FF2B5EF4-FFF2-40B4-BE49-F238E27FC236}">
                <a16:creationId xmlns:a16="http://schemas.microsoft.com/office/drawing/2014/main" id="{AA56496C-D3FE-F63C-5D63-EC5025334A63}"/>
              </a:ext>
            </a:extLst>
          </p:cNvPr>
          <p:cNvSpPr txBox="1">
            <a:spLocks/>
          </p:cNvSpPr>
          <p:nvPr/>
        </p:nvSpPr>
        <p:spPr>
          <a:xfrm>
            <a:off x="309033" y="1370541"/>
            <a:ext cx="7712195" cy="4351338"/>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ea typeface="Calibri"/>
                <a:cs typeface="Calibri"/>
              </a:rPr>
              <a:t>Double balloons to cushion drain holes (Duette)</a:t>
            </a:r>
          </a:p>
          <a:p>
            <a:r>
              <a:rPr lang="en-US" err="1">
                <a:ea typeface="Calibri"/>
                <a:cs typeface="Calibri"/>
              </a:rPr>
              <a:t>MiniSPC</a:t>
            </a:r>
            <a:r>
              <a:rPr lang="en-US">
                <a:ea typeface="Calibri"/>
                <a:cs typeface="Calibri"/>
              </a:rPr>
              <a:t> Button (needs monthly exchange)</a:t>
            </a:r>
          </a:p>
          <a:p>
            <a:r>
              <a:rPr lang="en-US">
                <a:ea typeface="Calibri"/>
                <a:cs typeface="Calibri"/>
              </a:rPr>
              <a:t>Micro-hole Zone Technology (Luja)</a:t>
            </a:r>
          </a:p>
          <a:p>
            <a:r>
              <a:rPr lang="en-US">
                <a:ea typeface="Calibri"/>
                <a:cs typeface="Calibri"/>
              </a:rPr>
              <a:t>Balloon auto deflation when pulled (Egress)</a:t>
            </a:r>
          </a:p>
          <a:p>
            <a:r>
              <a:rPr lang="en-US" err="1">
                <a:ea typeface="Calibri"/>
                <a:cs typeface="Calibri"/>
              </a:rPr>
              <a:t>InFlow</a:t>
            </a:r>
            <a:r>
              <a:rPr lang="en-US">
                <a:ea typeface="Calibri"/>
                <a:cs typeface="Calibri"/>
              </a:rPr>
              <a:t> (</a:t>
            </a:r>
            <a:r>
              <a:rPr lang="en-US" err="1">
                <a:ea typeface="Calibri"/>
                <a:cs typeface="Calibri"/>
              </a:rPr>
              <a:t>Vesiflo</a:t>
            </a:r>
            <a:r>
              <a:rPr lang="en-US">
                <a:ea typeface="Calibri"/>
                <a:cs typeface="Calibri"/>
              </a:rPr>
              <a:t>) pump, empties by remote control</a:t>
            </a:r>
          </a:p>
          <a:p>
            <a:r>
              <a:rPr lang="en-US" err="1">
                <a:ea typeface="Calibri"/>
                <a:cs typeface="Calibri"/>
              </a:rPr>
              <a:t>UroShield</a:t>
            </a:r>
            <a:r>
              <a:rPr lang="en-US">
                <a:ea typeface="Calibri"/>
                <a:cs typeface="Calibri"/>
              </a:rPr>
              <a:t> ultrasound waves prevent biofilm and blockages</a:t>
            </a:r>
          </a:p>
          <a:p>
            <a:endParaRPr lang="en-US">
              <a:ea typeface="Calibri"/>
              <a:cs typeface="Calibri"/>
            </a:endParaRPr>
          </a:p>
          <a:p>
            <a:pPr marL="0" indent="0">
              <a:buFont typeface="Arial" panose="020B0604020202020204" pitchFamily="34" charset="0"/>
              <a:buNone/>
            </a:pPr>
            <a:r>
              <a:rPr lang="en-US" sz="2400">
                <a:ea typeface="+mn-lt"/>
                <a:cs typeface="+mn-lt"/>
              </a:rPr>
              <a:t>https://www.urotoday.com/conference-highlights/aua-2026/aua-2026-lower-urinary-tract-conditions/169101-aua-2026-state-of-the-art-lecture-new-developments-in-urinary-catheters.html</a:t>
            </a:r>
            <a:endParaRPr lang="en-US" sz="2400">
              <a:ea typeface="Calibri"/>
              <a:cs typeface="Calibri"/>
            </a:endParaRPr>
          </a:p>
          <a:p>
            <a:pPr lvl="1">
              <a:buFont typeface="Courier New" panose="020B0604020202020204" pitchFamily="34" charset="0"/>
              <a:buChar char="o"/>
            </a:pPr>
            <a:endParaRPr lang="en-US">
              <a:ea typeface="Calibri"/>
              <a:cs typeface="Calibri"/>
            </a:endParaRPr>
          </a:p>
          <a:p>
            <a:endParaRPr lang="en-US">
              <a:ea typeface="Calibri"/>
              <a:cs typeface="Calibri"/>
            </a:endParaRPr>
          </a:p>
        </p:txBody>
      </p:sp>
      <p:pic>
        <p:nvPicPr>
          <p:cNvPr id="120" name="Picture 119" descr="A person in sunglasses lying in the sand with a straw&#10;&#10;AI-generated content may be incorrect.">
            <a:extLst>
              <a:ext uri="{FF2B5EF4-FFF2-40B4-BE49-F238E27FC236}">
                <a16:creationId xmlns:a16="http://schemas.microsoft.com/office/drawing/2014/main" id="{D00C6176-5D1A-9DBB-4B6B-946CEF23F1DF}"/>
              </a:ext>
            </a:extLst>
          </p:cNvPr>
          <p:cNvPicPr>
            <a:picLocks noChangeAspect="1"/>
          </p:cNvPicPr>
          <p:nvPr/>
        </p:nvPicPr>
        <p:blipFill>
          <a:blip r:embed="rId3"/>
          <a:stretch>
            <a:fillRect/>
          </a:stretch>
        </p:blipFill>
        <p:spPr>
          <a:xfrm>
            <a:off x="8352619" y="2052392"/>
            <a:ext cx="3235692" cy="2747818"/>
          </a:xfrm>
          <a:prstGeom prst="rect">
            <a:avLst/>
          </a:prstGeom>
        </p:spPr>
      </p:pic>
    </p:spTree>
    <p:extLst>
      <p:ext uri="{BB962C8B-B14F-4D97-AF65-F5344CB8AC3E}">
        <p14:creationId xmlns:p14="http://schemas.microsoft.com/office/powerpoint/2010/main" val="124462317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87B6D-B5E4-7AEF-FCCD-2871D63C5B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693DDE-3387-E83B-9511-81461EF6A00D}"/>
              </a:ext>
            </a:extLst>
          </p:cNvPr>
          <p:cNvSpPr>
            <a:spLocks noGrp="1"/>
          </p:cNvSpPr>
          <p:nvPr>
            <p:ph type="title"/>
          </p:nvPr>
        </p:nvSpPr>
        <p:spPr>
          <a:xfrm>
            <a:off x="418124" y="-113567"/>
            <a:ext cx="10935676" cy="1823793"/>
          </a:xfrm>
        </p:spPr>
        <p:txBody>
          <a:bodyPr/>
          <a:lstStyle/>
          <a:p>
            <a:pPr algn="ctr"/>
            <a:r>
              <a:rPr lang="en-US">
                <a:latin typeface="Calibri"/>
                <a:ea typeface="Calibri"/>
                <a:cs typeface="Calibri"/>
              </a:rPr>
              <a:t>Take Home Messages </a:t>
            </a:r>
            <a:endParaRPr lang="en-US" dirty="0">
              <a:latin typeface="Calibri"/>
              <a:ea typeface="Calibri"/>
              <a:cs typeface="Calibri"/>
            </a:endParaRPr>
          </a:p>
        </p:txBody>
      </p:sp>
      <p:pic>
        <p:nvPicPr>
          <p:cNvPr id="4" name="Content Placeholder 3">
            <a:extLst>
              <a:ext uri="{FF2B5EF4-FFF2-40B4-BE49-F238E27FC236}">
                <a16:creationId xmlns:a16="http://schemas.microsoft.com/office/drawing/2014/main" id="{E589557A-BB4A-4105-506C-F3AA6B3D6041}"/>
              </a:ext>
            </a:extLst>
          </p:cNvPr>
          <p:cNvPicPr>
            <a:picLocks noGrp="1" noChangeAspect="1"/>
          </p:cNvPicPr>
          <p:nvPr>
            <p:ph idx="1"/>
          </p:nvPr>
        </p:nvPicPr>
        <p:blipFill>
          <a:blip r:embed="rId2"/>
          <a:stretch>
            <a:fillRect/>
          </a:stretch>
        </p:blipFill>
        <p:spPr>
          <a:xfrm>
            <a:off x="-1954" y="6125261"/>
            <a:ext cx="12283830" cy="734373"/>
          </a:xfrm>
          <a:prstGeom prst="rect">
            <a:avLst/>
          </a:prstGeom>
        </p:spPr>
      </p:pic>
      <p:sp>
        <p:nvSpPr>
          <p:cNvPr id="118" name="Content Placeholder 2">
            <a:extLst>
              <a:ext uri="{FF2B5EF4-FFF2-40B4-BE49-F238E27FC236}">
                <a16:creationId xmlns:a16="http://schemas.microsoft.com/office/drawing/2014/main" id="{92F2F3E5-615C-36AB-FB57-3227329EAF09}"/>
              </a:ext>
            </a:extLst>
          </p:cNvPr>
          <p:cNvSpPr txBox="1">
            <a:spLocks/>
          </p:cNvSpPr>
          <p:nvPr/>
        </p:nvSpPr>
        <p:spPr>
          <a:xfrm>
            <a:off x="309033" y="1370541"/>
            <a:ext cx="7712195" cy="4351338"/>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ea typeface="Calibri"/>
                <a:cs typeface="Calibri"/>
              </a:rPr>
              <a:t>• Avoid unnecessary </a:t>
            </a:r>
            <a:r>
              <a:rPr lang="en-US" dirty="0" err="1">
                <a:ea typeface="Calibri"/>
                <a:cs typeface="Calibri"/>
              </a:rPr>
              <a:t>catheterisation</a:t>
            </a:r>
            <a:endParaRPr lang="en-US" dirty="0">
              <a:ea typeface="Calibri"/>
              <a:cs typeface="Calibri"/>
            </a:endParaRPr>
          </a:p>
          <a:p>
            <a:pPr marL="0" indent="0">
              <a:buNone/>
            </a:pPr>
            <a:r>
              <a:rPr lang="en-US" dirty="0">
                <a:ea typeface="Calibri"/>
                <a:cs typeface="Calibri"/>
              </a:rPr>
              <a:t>• Maintain a closed system</a:t>
            </a:r>
          </a:p>
          <a:p>
            <a:pPr marL="0" indent="0">
              <a:buNone/>
            </a:pPr>
            <a:r>
              <a:rPr lang="en-US">
                <a:ea typeface="Calibri"/>
                <a:cs typeface="Calibri"/>
              </a:rPr>
              <a:t>• Position and hygiene matter</a:t>
            </a:r>
          </a:p>
          <a:p>
            <a:pPr marL="0" indent="0">
              <a:buNone/>
            </a:pPr>
            <a:r>
              <a:rPr lang="en-US" dirty="0">
                <a:ea typeface="Calibri"/>
                <a:cs typeface="Calibri"/>
              </a:rPr>
              <a:t>• Troubleshoot </a:t>
            </a:r>
            <a:r>
              <a:rPr lang="en-US">
                <a:ea typeface="Calibri"/>
                <a:cs typeface="Calibri"/>
              </a:rPr>
              <a:t>systematically before</a:t>
            </a:r>
            <a:r>
              <a:rPr lang="en-US" dirty="0">
                <a:ea typeface="Calibri"/>
                <a:cs typeface="Calibri"/>
              </a:rPr>
              <a:t> escalating</a:t>
            </a:r>
          </a:p>
          <a:p>
            <a:pPr marL="0" indent="0">
              <a:buNone/>
            </a:pPr>
            <a:r>
              <a:rPr lang="en-US" dirty="0">
                <a:ea typeface="Calibri"/>
                <a:cs typeface="Calibri"/>
              </a:rPr>
              <a:t>• Treat the patient—not just </a:t>
            </a:r>
            <a:r>
              <a:rPr lang="en-US">
                <a:ea typeface="Calibri"/>
                <a:cs typeface="Calibri"/>
              </a:rPr>
              <a:t>the urine</a:t>
            </a:r>
            <a:endParaRPr lang="en-US" dirty="0" err="1"/>
          </a:p>
        </p:txBody>
      </p:sp>
      <p:pic>
        <p:nvPicPr>
          <p:cNvPr id="6" name="Picture 5" descr="A person singing with a microphone&#10;&#10;AI-generated content may be incorrect.">
            <a:extLst>
              <a:ext uri="{FF2B5EF4-FFF2-40B4-BE49-F238E27FC236}">
                <a16:creationId xmlns:a16="http://schemas.microsoft.com/office/drawing/2014/main" id="{BFAB246C-4680-08C6-F830-F901C5705BE7}"/>
              </a:ext>
            </a:extLst>
          </p:cNvPr>
          <p:cNvPicPr>
            <a:picLocks noChangeAspect="1"/>
          </p:cNvPicPr>
          <p:nvPr/>
        </p:nvPicPr>
        <p:blipFill>
          <a:blip r:embed="rId3"/>
          <a:stretch>
            <a:fillRect/>
          </a:stretch>
        </p:blipFill>
        <p:spPr>
          <a:xfrm>
            <a:off x="7780659" y="1718438"/>
            <a:ext cx="4191000" cy="3064934"/>
          </a:xfrm>
          <a:prstGeom prst="rect">
            <a:avLst/>
          </a:prstGeom>
        </p:spPr>
      </p:pic>
    </p:spTree>
    <p:extLst>
      <p:ext uri="{BB962C8B-B14F-4D97-AF65-F5344CB8AC3E}">
        <p14:creationId xmlns:p14="http://schemas.microsoft.com/office/powerpoint/2010/main" val="3711506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F0524-5704-26F4-74D9-B6B9DBAFF6F2}"/>
              </a:ext>
            </a:extLst>
          </p:cNvPr>
          <p:cNvSpPr>
            <a:spLocks noGrp="1"/>
          </p:cNvSpPr>
          <p:nvPr>
            <p:ph type="title"/>
          </p:nvPr>
        </p:nvSpPr>
        <p:spPr/>
        <p:txBody>
          <a:bodyPr/>
          <a:lstStyle/>
          <a:p>
            <a:r>
              <a:rPr lang="en-US"/>
              <a:t>Take Home Messages</a:t>
            </a:r>
            <a:endParaRPr lang="en-AU"/>
          </a:p>
        </p:txBody>
      </p:sp>
      <p:sp>
        <p:nvSpPr>
          <p:cNvPr id="3" name="Content Placeholder 2">
            <a:extLst>
              <a:ext uri="{FF2B5EF4-FFF2-40B4-BE49-F238E27FC236}">
                <a16:creationId xmlns:a16="http://schemas.microsoft.com/office/drawing/2014/main" id="{261AFB1E-31A6-A07A-B51B-510DBCD4CF9B}"/>
              </a:ext>
            </a:extLst>
          </p:cNvPr>
          <p:cNvSpPr>
            <a:spLocks noGrp="1"/>
          </p:cNvSpPr>
          <p:nvPr>
            <p:ph idx="1"/>
          </p:nvPr>
        </p:nvSpPr>
        <p:spPr>
          <a:xfrm>
            <a:off x="838200" y="1825625"/>
            <a:ext cx="5416786" cy="4351338"/>
          </a:xfrm>
        </p:spPr>
        <p:txBody>
          <a:bodyPr/>
          <a:lstStyle/>
          <a:p>
            <a:pPr marL="0" indent="0">
              <a:buNone/>
            </a:pPr>
            <a:r>
              <a:rPr lang="en-US"/>
              <a:t>• Avoid unnecessary </a:t>
            </a:r>
            <a:r>
              <a:rPr lang="en-US" err="1"/>
              <a:t>catheterisation</a:t>
            </a:r>
            <a:endParaRPr lang="en-US"/>
          </a:p>
          <a:p>
            <a:pPr marL="0" indent="0">
              <a:buNone/>
            </a:pPr>
            <a:r>
              <a:rPr lang="en-US"/>
              <a:t>• Maintain a closed system</a:t>
            </a:r>
          </a:p>
          <a:p>
            <a:pPr marL="0" indent="0">
              <a:buNone/>
            </a:pPr>
            <a:r>
              <a:rPr lang="en-US"/>
              <a:t>• Position and hygiene matter</a:t>
            </a:r>
          </a:p>
          <a:p>
            <a:pPr marL="0" indent="0">
              <a:buNone/>
            </a:pPr>
            <a:r>
              <a:rPr lang="en-US"/>
              <a:t>• Troubleshoot systematically before escalating</a:t>
            </a:r>
          </a:p>
          <a:p>
            <a:pPr marL="0" indent="0">
              <a:buNone/>
            </a:pPr>
            <a:r>
              <a:rPr lang="en-US"/>
              <a:t>• Treat the patient—not just the urine</a:t>
            </a:r>
          </a:p>
          <a:p>
            <a:endParaRPr lang="en-AU"/>
          </a:p>
        </p:txBody>
      </p:sp>
      <p:pic>
        <p:nvPicPr>
          <p:cNvPr id="6" name="Picture 5" descr="A person singing with a microphone&#10;&#10;AI-generated content may be incorrect.">
            <a:extLst>
              <a:ext uri="{FF2B5EF4-FFF2-40B4-BE49-F238E27FC236}">
                <a16:creationId xmlns:a16="http://schemas.microsoft.com/office/drawing/2014/main" id="{CD837DD9-8EB1-E78E-D384-1F1E6DE2C035}"/>
              </a:ext>
            </a:extLst>
          </p:cNvPr>
          <p:cNvPicPr>
            <a:picLocks noChangeAspect="1"/>
          </p:cNvPicPr>
          <p:nvPr/>
        </p:nvPicPr>
        <p:blipFill>
          <a:blip r:embed="rId3"/>
          <a:stretch>
            <a:fillRect/>
          </a:stretch>
        </p:blipFill>
        <p:spPr>
          <a:xfrm>
            <a:off x="6775242" y="2872022"/>
            <a:ext cx="4762500" cy="3562350"/>
          </a:xfrm>
          <a:prstGeom prst="rect">
            <a:avLst/>
          </a:prstGeom>
        </p:spPr>
      </p:pic>
    </p:spTree>
    <p:extLst>
      <p:ext uri="{BB962C8B-B14F-4D97-AF65-F5344CB8AC3E}">
        <p14:creationId xmlns:p14="http://schemas.microsoft.com/office/powerpoint/2010/main" val="1856434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4EAB278AFA82D4A97ABAF74DF46C099" ma:contentTypeVersion="19" ma:contentTypeDescription="Create a new document." ma:contentTypeScope="" ma:versionID="6269953a42a1ffed2162bf49da81a5ad">
  <xsd:schema xmlns:xsd="http://www.w3.org/2001/XMLSchema" xmlns:xs="http://www.w3.org/2001/XMLSchema" xmlns:p="http://schemas.microsoft.com/office/2006/metadata/properties" xmlns:ns2="614eb5ac-d6cd-4f59-a3aa-744c9766c7ff" xmlns:ns3="767fe1fb-a778-4607-880f-66c4ec81c6ad" targetNamespace="http://schemas.microsoft.com/office/2006/metadata/properties" ma:root="true" ma:fieldsID="46826218a069e493fa1ab9d84cd86802" ns2:_="" ns3:_="">
    <xsd:import namespace="614eb5ac-d6cd-4f59-a3aa-744c9766c7ff"/>
    <xsd:import namespace="767fe1fb-a778-4607-880f-66c4ec81c6ad"/>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4eb5ac-d6cd-4f59-a3aa-744c9766c7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a12c2ea-3e67-4785-8bf5-4f19be5ece7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7fe1fb-a778-4607-880f-66c4ec81c6a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f4620d9-cf6e-4e80-bb36-7d0e92f1d687}" ma:internalName="TaxCatchAll" ma:showField="CatchAllData" ma:web="767fe1fb-a778-4607-880f-66c4ec81c6a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67fe1fb-a778-4607-880f-66c4ec81c6ad" xsi:nil="true"/>
    <lcf76f155ced4ddcb4097134ff3c332f xmlns="614eb5ac-d6cd-4f59-a3aa-744c9766c7f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491067F-29D5-4A20-A2B4-5225E79AB575}"/>
</file>

<file path=customXml/itemProps2.xml><?xml version="1.0" encoding="utf-8"?>
<ds:datastoreItem xmlns:ds="http://schemas.openxmlformats.org/officeDocument/2006/customXml" ds:itemID="{41768035-0612-4EDB-81A5-159797D5C368}"/>
</file>

<file path=customXml/itemProps3.xml><?xml version="1.0" encoding="utf-8"?>
<ds:datastoreItem xmlns:ds="http://schemas.openxmlformats.org/officeDocument/2006/customXml" ds:itemID="{395CA00C-E488-45D0-953B-C675338BF3FC}"/>
</file>

<file path=docProps/app.xml><?xml version="1.0" encoding="utf-8"?>
<Properties xmlns="http://schemas.openxmlformats.org/officeDocument/2006/extended-properties" xmlns:vt="http://schemas.openxmlformats.org/officeDocument/2006/docPropsVTypes">
  <TotalTime>0</TotalTime>
  <Words>1404</Words>
  <Application>Microsoft Office PowerPoint</Application>
  <PresentationFormat>Widescreen</PresentationFormat>
  <Paragraphs>252</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Haiku of Aged Care: IDC  Management  IPC  Perspectives</vt:lpstr>
      <vt:lpstr>PowerPoint Presentation</vt:lpstr>
      <vt:lpstr>Learning Objectives</vt:lpstr>
      <vt:lpstr>When is an IDC appropriate?</vt:lpstr>
      <vt:lpstr>HOUDINI: Every catheter has a reason</vt:lpstr>
      <vt:lpstr> Catheter associated issues  </vt:lpstr>
      <vt:lpstr>CAUTI risk 3 - 7% per day</vt:lpstr>
      <vt:lpstr>Bacteruria </vt:lpstr>
      <vt:lpstr>Golden Rules </vt:lpstr>
      <vt:lpstr>Catheter Insertion Checklist</vt:lpstr>
      <vt:lpstr>Catheter Material Type &amp; Dwell Time</vt:lpstr>
      <vt:lpstr>Additional Catheter Changes</vt:lpstr>
      <vt:lpstr>Catheter Size Selection</vt:lpstr>
      <vt:lpstr>Sizes – how do you choose? </vt:lpstr>
      <vt:lpstr>Meatal Cleansing </vt:lpstr>
      <vt:lpstr>Sterile Aseptic non-touch technique </vt:lpstr>
      <vt:lpstr>Documentation</vt:lpstr>
      <vt:lpstr>Day to Day IDC Care in Aged Care  </vt:lpstr>
      <vt:lpstr>Trouble Shooting Common Problems </vt:lpstr>
      <vt:lpstr>Blocked Catheter</vt:lpstr>
      <vt:lpstr>Catheter encrustation</vt:lpstr>
      <vt:lpstr>Bypassing / Leaking </vt:lpstr>
      <vt:lpstr>Clinical pathway for older people in aged care homes: </vt:lpstr>
      <vt:lpstr>Recognising Infection: CAUTI</vt:lpstr>
      <vt:lpstr>Case Study </vt:lpstr>
      <vt:lpstr>Emerging Catheter technologies </vt:lpstr>
      <vt:lpstr>Take Home Messages </vt:lpstr>
      <vt:lpstr>Take Home Messages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Heading Size 60</dc:title>
  <dc:creator>Carrie Spinks</dc:creator>
  <cp:lastModifiedBy>Liza Lau</cp:lastModifiedBy>
  <cp:revision>305</cp:revision>
  <dcterms:created xsi:type="dcterms:W3CDTF">2024-04-11T01:26:16Z</dcterms:created>
  <dcterms:modified xsi:type="dcterms:W3CDTF">2026-05-22T02:57:43Z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0x010100E4EAB278AFA82D4A97ABAF74DF46C099</vt:lpwstr>
  </property>
</Properties>
</file>