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72" r:id="rId5"/>
  </p:sldMasterIdLst>
  <p:notesMasterIdLst>
    <p:notesMasterId r:id="rId46"/>
  </p:notesMasterIdLst>
  <p:handoutMasterIdLst>
    <p:handoutMasterId r:id="rId47"/>
  </p:handoutMasterIdLst>
  <p:sldIdLst>
    <p:sldId id="319" r:id="rId6"/>
    <p:sldId id="320" r:id="rId7"/>
    <p:sldId id="321" r:id="rId8"/>
    <p:sldId id="322" r:id="rId9"/>
    <p:sldId id="323" r:id="rId10"/>
    <p:sldId id="324" r:id="rId11"/>
    <p:sldId id="325" r:id="rId12"/>
    <p:sldId id="330" r:id="rId13"/>
    <p:sldId id="331" r:id="rId14"/>
    <p:sldId id="329" r:id="rId15"/>
    <p:sldId id="332" r:id="rId16"/>
    <p:sldId id="256" r:id="rId17"/>
    <p:sldId id="290" r:id="rId18"/>
    <p:sldId id="297" r:id="rId19"/>
    <p:sldId id="303" r:id="rId20"/>
    <p:sldId id="287" r:id="rId21"/>
    <p:sldId id="313" r:id="rId22"/>
    <p:sldId id="300" r:id="rId23"/>
    <p:sldId id="304" r:id="rId24"/>
    <p:sldId id="305" r:id="rId25"/>
    <p:sldId id="334" r:id="rId26"/>
    <p:sldId id="286" r:id="rId27"/>
    <p:sldId id="295" r:id="rId28"/>
    <p:sldId id="292" r:id="rId29"/>
    <p:sldId id="307" r:id="rId30"/>
    <p:sldId id="291" r:id="rId31"/>
    <p:sldId id="317" r:id="rId32"/>
    <p:sldId id="308" r:id="rId33"/>
    <p:sldId id="311" r:id="rId34"/>
    <p:sldId id="301" r:id="rId35"/>
    <p:sldId id="293" r:id="rId36"/>
    <p:sldId id="333" r:id="rId37"/>
    <p:sldId id="315" r:id="rId38"/>
    <p:sldId id="316" r:id="rId39"/>
    <p:sldId id="310" r:id="rId40"/>
    <p:sldId id="294" r:id="rId41"/>
    <p:sldId id="269" r:id="rId42"/>
    <p:sldId id="312" r:id="rId43"/>
    <p:sldId id="328" r:id="rId44"/>
    <p:sldId id="296"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26C9EA-66A9-45CB-AB4E-93C759084904}">
          <p14:sldIdLst>
            <p14:sldId id="319"/>
            <p14:sldId id="320"/>
            <p14:sldId id="321"/>
            <p14:sldId id="322"/>
            <p14:sldId id="323"/>
            <p14:sldId id="324"/>
            <p14:sldId id="325"/>
            <p14:sldId id="330"/>
            <p14:sldId id="331"/>
            <p14:sldId id="329"/>
            <p14:sldId id="332"/>
            <p14:sldId id="256"/>
            <p14:sldId id="290"/>
          </p14:sldIdLst>
        </p14:section>
        <p14:section name="Untitled Section" id="{CA55D794-3EA0-44DF-AAD6-BF7DD7BFD901}">
          <p14:sldIdLst>
            <p14:sldId id="297"/>
            <p14:sldId id="303"/>
            <p14:sldId id="287"/>
            <p14:sldId id="313"/>
            <p14:sldId id="300"/>
            <p14:sldId id="304"/>
            <p14:sldId id="305"/>
            <p14:sldId id="334"/>
            <p14:sldId id="286"/>
            <p14:sldId id="295"/>
            <p14:sldId id="292"/>
            <p14:sldId id="307"/>
            <p14:sldId id="291"/>
            <p14:sldId id="317"/>
            <p14:sldId id="308"/>
            <p14:sldId id="311"/>
            <p14:sldId id="301"/>
            <p14:sldId id="293"/>
            <p14:sldId id="333"/>
            <p14:sldId id="315"/>
            <p14:sldId id="316"/>
            <p14:sldId id="310"/>
            <p14:sldId id="294"/>
            <p14:sldId id="269"/>
            <p14:sldId id="312"/>
            <p14:sldId id="328"/>
            <p14:sldId id="2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8842"/>
    <a:srgbClr val="79AE02"/>
    <a:srgbClr val="107A3D"/>
    <a:srgbClr val="555759"/>
    <a:srgbClr val="067F9C"/>
    <a:srgbClr val="01C6FD"/>
    <a:srgbClr val="014E52"/>
    <a:srgbClr val="0C596D"/>
    <a:srgbClr val="03556D"/>
    <a:srgbClr val="145C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86" d="100"/>
          <a:sy n="86" d="100"/>
        </p:scale>
        <p:origin x="40" y="452"/>
      </p:cViewPr>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8/18/2025</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US" noProof="0" smtClean="0"/>
              <a:t>8/18/2025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US" noProof="0" smtClean="0"/>
              <a:t>‹#›</a:t>
            </a:fld>
            <a:endParaRPr lang="en-US" noProof="0"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Kelly .  Even the “Acute” ward is really “sub acute” - with generally about ½ of the inpatients are waiting for RAC beds. Diverse Service -   Over 1000 packaged care clients in the community. </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14</a:t>
            </a:fld>
            <a:endParaRPr lang="en-US" noProof="0" dirty="0"/>
          </a:p>
        </p:txBody>
      </p:sp>
    </p:spTree>
    <p:extLst>
      <p:ext uri="{BB962C8B-B14F-4D97-AF65-F5344CB8AC3E}">
        <p14:creationId xmlns:p14="http://schemas.microsoft.com/office/powerpoint/2010/main" val="4084377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Chloe: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24</a:t>
            </a:fld>
            <a:endParaRPr lang="en-US" noProof="0" dirty="0"/>
          </a:p>
        </p:txBody>
      </p:sp>
    </p:spTree>
    <p:extLst>
      <p:ext uri="{BB962C8B-B14F-4D97-AF65-F5344CB8AC3E}">
        <p14:creationId xmlns:p14="http://schemas.microsoft.com/office/powerpoint/2010/main" val="889619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25</a:t>
            </a:fld>
            <a:endParaRPr lang="en-US" noProof="0" dirty="0"/>
          </a:p>
        </p:txBody>
      </p:sp>
    </p:spTree>
    <p:extLst>
      <p:ext uri="{BB962C8B-B14F-4D97-AF65-F5344CB8AC3E}">
        <p14:creationId xmlns:p14="http://schemas.microsoft.com/office/powerpoint/2010/main" val="2601823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Chloe: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26</a:t>
            </a:fld>
            <a:endParaRPr lang="en-US" noProof="0" dirty="0"/>
          </a:p>
        </p:txBody>
      </p:sp>
    </p:spTree>
    <p:extLst>
      <p:ext uri="{BB962C8B-B14F-4D97-AF65-F5344CB8AC3E}">
        <p14:creationId xmlns:p14="http://schemas.microsoft.com/office/powerpoint/2010/main" val="159780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Chloe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28</a:t>
            </a:fld>
            <a:endParaRPr lang="en-US" noProof="0" dirty="0"/>
          </a:p>
        </p:txBody>
      </p:sp>
    </p:spTree>
    <p:extLst>
      <p:ext uri="{BB962C8B-B14F-4D97-AF65-F5344CB8AC3E}">
        <p14:creationId xmlns:p14="http://schemas.microsoft.com/office/powerpoint/2010/main" val="2219578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Chloe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29</a:t>
            </a:fld>
            <a:endParaRPr lang="en-US" noProof="0" dirty="0"/>
          </a:p>
        </p:txBody>
      </p:sp>
    </p:spTree>
    <p:extLst>
      <p:ext uri="{BB962C8B-B14F-4D97-AF65-F5344CB8AC3E}">
        <p14:creationId xmlns:p14="http://schemas.microsoft.com/office/powerpoint/2010/main" val="3560930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Chloe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30</a:t>
            </a:fld>
            <a:endParaRPr lang="en-US" noProof="0" dirty="0"/>
          </a:p>
        </p:txBody>
      </p:sp>
    </p:spTree>
    <p:extLst>
      <p:ext uri="{BB962C8B-B14F-4D97-AF65-F5344CB8AC3E}">
        <p14:creationId xmlns:p14="http://schemas.microsoft.com/office/powerpoint/2010/main" val="1252264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Chloe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31</a:t>
            </a:fld>
            <a:endParaRPr lang="en-US" noProof="0" dirty="0"/>
          </a:p>
        </p:txBody>
      </p:sp>
    </p:spTree>
    <p:extLst>
      <p:ext uri="{BB962C8B-B14F-4D97-AF65-F5344CB8AC3E}">
        <p14:creationId xmlns:p14="http://schemas.microsoft.com/office/powerpoint/2010/main" val="1728912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Chloe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33</a:t>
            </a:fld>
            <a:endParaRPr lang="en-US" noProof="0" dirty="0"/>
          </a:p>
        </p:txBody>
      </p:sp>
    </p:spTree>
    <p:extLst>
      <p:ext uri="{BB962C8B-B14F-4D97-AF65-F5344CB8AC3E}">
        <p14:creationId xmlns:p14="http://schemas.microsoft.com/office/powerpoint/2010/main" val="4002779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Chloe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34</a:t>
            </a:fld>
            <a:endParaRPr lang="en-US" noProof="0" dirty="0"/>
          </a:p>
        </p:txBody>
      </p:sp>
    </p:spTree>
    <p:extLst>
      <p:ext uri="{BB962C8B-B14F-4D97-AF65-F5344CB8AC3E}">
        <p14:creationId xmlns:p14="http://schemas.microsoft.com/office/powerpoint/2010/main" val="1290841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Chloe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35</a:t>
            </a:fld>
            <a:endParaRPr lang="en-US" noProof="0" dirty="0"/>
          </a:p>
        </p:txBody>
      </p:sp>
    </p:spTree>
    <p:extLst>
      <p:ext uri="{BB962C8B-B14F-4D97-AF65-F5344CB8AC3E}">
        <p14:creationId xmlns:p14="http://schemas.microsoft.com/office/powerpoint/2010/main" val="301152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Kelly</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15</a:t>
            </a:fld>
            <a:endParaRPr lang="en-US" noProof="0" dirty="0"/>
          </a:p>
        </p:txBody>
      </p:sp>
    </p:spTree>
    <p:extLst>
      <p:ext uri="{BB962C8B-B14F-4D97-AF65-F5344CB8AC3E}">
        <p14:creationId xmlns:p14="http://schemas.microsoft.com/office/powerpoint/2010/main" val="235064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36</a:t>
            </a:fld>
            <a:endParaRPr lang="en-US" noProof="0" dirty="0"/>
          </a:p>
        </p:txBody>
      </p:sp>
    </p:spTree>
    <p:extLst>
      <p:ext uri="{BB962C8B-B14F-4D97-AF65-F5344CB8AC3E}">
        <p14:creationId xmlns:p14="http://schemas.microsoft.com/office/powerpoint/2010/main" val="576185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Chloe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37</a:t>
            </a:fld>
            <a:endParaRPr lang="en-US" noProof="0" dirty="0"/>
          </a:p>
        </p:txBody>
      </p:sp>
    </p:spTree>
    <p:extLst>
      <p:ext uri="{BB962C8B-B14F-4D97-AF65-F5344CB8AC3E}">
        <p14:creationId xmlns:p14="http://schemas.microsoft.com/office/powerpoint/2010/main" val="2314657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Kelly. Chloe more confidant, knowledge has deepened &amp; expanded ++++. Confidence has grown.   Succession planning. Program is still evolving.</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38</a:t>
            </a:fld>
            <a:endParaRPr lang="en-US" noProof="0" dirty="0"/>
          </a:p>
        </p:txBody>
      </p:sp>
    </p:spTree>
    <p:extLst>
      <p:ext uri="{BB962C8B-B14F-4D97-AF65-F5344CB8AC3E}">
        <p14:creationId xmlns:p14="http://schemas.microsoft.com/office/powerpoint/2010/main" val="1201027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is 45minutes – is this enough content?</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40</a:t>
            </a:fld>
            <a:endParaRPr lang="en-US" noProof="0" dirty="0"/>
          </a:p>
        </p:txBody>
      </p:sp>
    </p:spTree>
    <p:extLst>
      <p:ext uri="{BB962C8B-B14F-4D97-AF65-F5344CB8AC3E}">
        <p14:creationId xmlns:p14="http://schemas.microsoft.com/office/powerpoint/2010/main" val="2170277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Kelly</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16</a:t>
            </a:fld>
            <a:endParaRPr lang="en-US" noProof="0" dirty="0"/>
          </a:p>
        </p:txBody>
      </p:sp>
    </p:spTree>
    <p:extLst>
      <p:ext uri="{BB962C8B-B14F-4D97-AF65-F5344CB8AC3E}">
        <p14:creationId xmlns:p14="http://schemas.microsoft.com/office/powerpoint/2010/main" val="1571410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Kelly</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17</a:t>
            </a:fld>
            <a:endParaRPr lang="en-US" noProof="0" dirty="0"/>
          </a:p>
        </p:txBody>
      </p:sp>
    </p:spTree>
    <p:extLst>
      <p:ext uri="{BB962C8B-B14F-4D97-AF65-F5344CB8AC3E}">
        <p14:creationId xmlns:p14="http://schemas.microsoft.com/office/powerpoint/2010/main" val="307100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Kelly</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18</a:t>
            </a:fld>
            <a:endParaRPr lang="en-US" noProof="0" dirty="0"/>
          </a:p>
        </p:txBody>
      </p:sp>
    </p:spTree>
    <p:extLst>
      <p:ext uri="{BB962C8B-B14F-4D97-AF65-F5344CB8AC3E}">
        <p14:creationId xmlns:p14="http://schemas.microsoft.com/office/powerpoint/2010/main" val="190762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Kelly.</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19</a:t>
            </a:fld>
            <a:endParaRPr lang="en-US" noProof="0" dirty="0"/>
          </a:p>
        </p:txBody>
      </p:sp>
    </p:spTree>
    <p:extLst>
      <p:ext uri="{BB962C8B-B14F-4D97-AF65-F5344CB8AC3E}">
        <p14:creationId xmlns:p14="http://schemas.microsoft.com/office/powerpoint/2010/main" val="2482720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Kelly:  Looked at what tasks IPCO usually undertook and see what would be appropriate &amp; achievable for an IPC Lead to take on.</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20</a:t>
            </a:fld>
            <a:endParaRPr lang="en-US" noProof="0" dirty="0"/>
          </a:p>
        </p:txBody>
      </p:sp>
    </p:spTree>
    <p:extLst>
      <p:ext uri="{BB962C8B-B14F-4D97-AF65-F5344CB8AC3E}">
        <p14:creationId xmlns:p14="http://schemas.microsoft.com/office/powerpoint/2010/main" val="2779733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Chloe: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First 3 included Alison &amp; Michelle, who where more acute focused, Chloe was only one that solely worked in RAC.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Chloe describe balancing act of IPC Lead, project work, RAC, study, mum of 3 boys!</a:t>
            </a: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22</a:t>
            </a:fld>
            <a:endParaRPr lang="en-US" noProof="0" dirty="0"/>
          </a:p>
        </p:txBody>
      </p:sp>
    </p:spTree>
    <p:extLst>
      <p:ext uri="{BB962C8B-B14F-4D97-AF65-F5344CB8AC3E}">
        <p14:creationId xmlns:p14="http://schemas.microsoft.com/office/powerpoint/2010/main" val="36126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Chloe: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23</a:t>
            </a:fld>
            <a:endParaRPr lang="en-US" noProof="0" dirty="0"/>
          </a:p>
        </p:txBody>
      </p:sp>
    </p:spTree>
    <p:extLst>
      <p:ext uri="{BB962C8B-B14F-4D97-AF65-F5344CB8AC3E}">
        <p14:creationId xmlns:p14="http://schemas.microsoft.com/office/powerpoint/2010/main" val="931567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F0B75D-9653-D140-BCAB-271C56F17461}"/>
              </a:ext>
            </a:extLst>
          </p:cNvPr>
          <p:cNvSpPr>
            <a:spLocks noGrp="1"/>
          </p:cNvSpPr>
          <p:nvPr>
            <p:ph type="ftr" sz="quarter" idx="10"/>
          </p:nvPr>
        </p:nvSpPr>
        <p:spPr/>
        <p:txBody>
          <a:bodyPr/>
          <a:lstStyle/>
          <a:p>
            <a:endParaRPr lang="en-US" noProof="0" dirty="0"/>
          </a:p>
        </p:txBody>
      </p:sp>
    </p:spTree>
    <p:extLst>
      <p:ext uri="{BB962C8B-B14F-4D97-AF65-F5344CB8AC3E}">
        <p14:creationId xmlns:p14="http://schemas.microsoft.com/office/powerpoint/2010/main" val="1794287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2CD92-6904-7FA0-3F9C-180B01C2E95D}"/>
              </a:ext>
            </a:extLst>
          </p:cNvPr>
          <p:cNvSpPr>
            <a:spLocks noGrp="1"/>
          </p:cNvSpPr>
          <p:nvPr>
            <p:ph type="dt" sz="half" idx="10"/>
          </p:nvPr>
        </p:nvSpPr>
        <p:spPr/>
        <p:txBody>
          <a:bodyPr/>
          <a:lstStyle/>
          <a:p>
            <a:fld id="{45AB591B-D7B2-4ACF-93F2-8795FDA58C93}" type="datetimeFigureOut">
              <a:rPr lang="en-AU" smtClean="0"/>
              <a:t>18/08/2025</a:t>
            </a:fld>
            <a:endParaRPr lang="en-AU"/>
          </a:p>
        </p:txBody>
      </p:sp>
      <p:sp>
        <p:nvSpPr>
          <p:cNvPr id="3" name="Footer Placeholder 2">
            <a:extLst>
              <a:ext uri="{FF2B5EF4-FFF2-40B4-BE49-F238E27FC236}">
                <a16:creationId xmlns:a16="http://schemas.microsoft.com/office/drawing/2014/main" id="{56D99390-E113-4579-6C32-6C8CCFAFB91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452C087-ABCB-1EF1-1D40-A239331AF61B}"/>
              </a:ext>
            </a:extLst>
          </p:cNvPr>
          <p:cNvSpPr>
            <a:spLocks noGrp="1"/>
          </p:cNvSpPr>
          <p:nvPr>
            <p:ph type="sldNum" sz="quarter" idx="12"/>
          </p:nvPr>
        </p:nvSpPr>
        <p:spPr/>
        <p:txBody>
          <a:bodyPr/>
          <a:lstStyle/>
          <a:p>
            <a:fld id="{467A89E2-AC52-4835-B768-3761E9094329}" type="slidenum">
              <a:rPr lang="en-AU" smtClean="0"/>
              <a:t>‹#›</a:t>
            </a:fld>
            <a:endParaRPr lang="en-AU"/>
          </a:p>
        </p:txBody>
      </p:sp>
    </p:spTree>
    <p:extLst>
      <p:ext uri="{BB962C8B-B14F-4D97-AF65-F5344CB8AC3E}">
        <p14:creationId xmlns:p14="http://schemas.microsoft.com/office/powerpoint/2010/main" val="236456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AB591B-D7B2-4ACF-93F2-8795FDA58C93}" type="datetimeFigureOut">
              <a:rPr lang="en-AU" smtClean="0"/>
              <a:t>18/08/2025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67A89E2-AC52-4835-B768-3761E9094329}" type="slidenum">
              <a:rPr lang="en-AU" smtClean="0"/>
              <a:t>‹#›</a:t>
            </a:fld>
            <a:endParaRPr lang="en-AU"/>
          </a:p>
        </p:txBody>
      </p:sp>
    </p:spTree>
    <p:extLst>
      <p:ext uri="{BB962C8B-B14F-4D97-AF65-F5344CB8AC3E}">
        <p14:creationId xmlns:p14="http://schemas.microsoft.com/office/powerpoint/2010/main" val="274331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AB591B-D7B2-4ACF-93F2-8795FDA58C93}" type="datetimeFigureOut">
              <a:rPr lang="en-AU" smtClean="0"/>
              <a:t>18/08/2025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67A89E2-AC52-4835-B768-3761E9094329}" type="slidenum">
              <a:rPr lang="en-AU" smtClean="0"/>
              <a:t>‹#›</a:t>
            </a:fld>
            <a:endParaRPr lang="en-AU"/>
          </a:p>
        </p:txBody>
      </p:sp>
    </p:spTree>
    <p:extLst>
      <p:ext uri="{BB962C8B-B14F-4D97-AF65-F5344CB8AC3E}">
        <p14:creationId xmlns:p14="http://schemas.microsoft.com/office/powerpoint/2010/main" val="278779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noProof="0"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6" name="TextBox 5">
            <a:extLst>
              <a:ext uri="{FF2B5EF4-FFF2-40B4-BE49-F238E27FC236}">
                <a16:creationId xmlns:a16="http://schemas.microsoft.com/office/drawing/2014/main" id="{9D6F4FF3-D27B-9510-E147-990AA3211867}"/>
              </a:ext>
            </a:extLst>
          </p:cNvPr>
          <p:cNvSpPr txBox="1"/>
          <p:nvPr userDrawn="1">
            <p:extLst>
              <p:ext uri="{1162E1C5-73C7-4A58-AE30-91384D911F3F}">
                <p184:classification xmlns:p184="http://schemas.microsoft.com/office/powerpoint/2018/4/main" val="ftr"/>
              </p:ext>
            </p:extLst>
          </p:nvPr>
        </p:nvSpPr>
        <p:spPr>
          <a:xfrm>
            <a:off x="5799138" y="6675120"/>
            <a:ext cx="628650" cy="182880"/>
          </a:xfrm>
          <a:prstGeom prst="rect">
            <a:avLst/>
          </a:prstGeom>
        </p:spPr>
        <p:txBody>
          <a:bodyPr horzOverflow="overflow" lIns="0" tIns="0" rIns="0" bIns="0">
            <a:spAutoFit/>
          </a:bodyPr>
          <a:lstStyle/>
          <a:p>
            <a:pPr algn="l"/>
            <a:r>
              <a:rPr lang="en-AU" sz="1200">
                <a:solidFill>
                  <a:srgbClr val="000000"/>
                </a:solidFill>
                <a:latin typeface="Calibri" panose="020F0502020204030204" pitchFamily="34" charset="0"/>
                <a:cs typeface="Calibri" panose="020F0502020204030204" pitchFamily="34" charset="0"/>
              </a:rPr>
              <a:t>Unofficial</a:t>
            </a: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80" r:id="rId8"/>
    <p:sldLayoutId id="2147483666" r:id="rId9"/>
    <p:sldLayoutId id="2147483664" r:id="rId10"/>
    <p:sldLayoutId id="2147483663" r:id="rId11"/>
    <p:sldLayoutId id="2147483667" r:id="rId12"/>
    <p:sldLayoutId id="2147483671" r:id="rId13"/>
    <p:sldLayoutId id="2147483678" r:id="rId14"/>
    <p:sldLayoutId id="2147483679" r:id="rId15"/>
    <p:sldLayoutId id="2147483681" r:id="rId16"/>
    <p:sldLayoutId id="2147483676" r:id="rId17"/>
    <p:sldLayoutId id="2147483665" r:id="rId18"/>
    <p:sldLayoutId id="2147483669" r:id="rId19"/>
    <p:sldLayoutId id="2147483670" r:id="rId20"/>
    <p:sldLayoutId id="2147483677" r:id="rId21"/>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B591B-D7B2-4ACF-93F2-8795FDA58C93}" type="datetimeFigureOut">
              <a:rPr lang="en-AU" smtClean="0"/>
              <a:t>18/08/2025</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A89E2-AC52-4835-B768-3761E9094329}" type="slidenum">
              <a:rPr lang="en-AU" smtClean="0"/>
              <a:t>‹#›</a:t>
            </a:fld>
            <a:endParaRPr lang="en-AU"/>
          </a:p>
        </p:txBody>
      </p:sp>
    </p:spTree>
    <p:extLst>
      <p:ext uri="{BB962C8B-B14F-4D97-AF65-F5344CB8AC3E}">
        <p14:creationId xmlns:p14="http://schemas.microsoft.com/office/powerpoint/2010/main" val="293088322"/>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73"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3.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13.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5.sv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22.xml"/><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6.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13.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8.svg"/><Relationship Id="rId11" Type="http://schemas.openxmlformats.org/officeDocument/2006/relationships/image" Target="../media/image12.png"/><Relationship Id="rId5" Type="http://schemas.openxmlformats.org/officeDocument/2006/relationships/image" Target="../media/image27.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21.xml"/><Relationship Id="rId9" Type="http://schemas.openxmlformats.org/officeDocument/2006/relationships/image" Target="../media/image11.sv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9.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13.sv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5.svg"/><Relationship Id="rId11" Type="http://schemas.openxmlformats.org/officeDocument/2006/relationships/image" Target="../media/image12.png"/><Relationship Id="rId5" Type="http://schemas.openxmlformats.org/officeDocument/2006/relationships/image" Target="../media/image34.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21.xml"/><Relationship Id="rId9" Type="http://schemas.openxmlformats.org/officeDocument/2006/relationships/image" Target="../media/image11.sv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cipc.org.au/acipc-aged-ipc-webinar-series/" TargetMode="Externa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2.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13.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41.svg"/><Relationship Id="rId11" Type="http://schemas.openxmlformats.org/officeDocument/2006/relationships/image" Target="../media/image12.png"/><Relationship Id="rId5" Type="http://schemas.openxmlformats.org/officeDocument/2006/relationships/image" Target="../media/image40.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21.xml"/><Relationship Id="rId9"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5.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13.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7.svg"/><Relationship Id="rId11" Type="http://schemas.openxmlformats.org/officeDocument/2006/relationships/image" Target="../media/image12.png"/><Relationship Id="rId5" Type="http://schemas.openxmlformats.org/officeDocument/2006/relationships/image" Target="../media/image46.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22.xml"/><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cipc.org.au/aged-care/resources-australasian-aged-care/" TargetMode="Externa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cipc.org.au/members/aged-care-connexion/" TargetMode="Externa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13.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sv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22.xml"/><Relationship Id="rId9"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7.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13.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5.sv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22.xml"/><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0.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13.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5.sv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22.xml"/><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4FBED99-6FC1-4BB5-8A6B-F44752C39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10C423-C66B-464F-A223-AD7DA2E006EA}"/>
              </a:ext>
            </a:extLst>
          </p:cNvPr>
          <p:cNvSpPr>
            <a:spLocks noGrp="1"/>
          </p:cNvSpPr>
          <p:nvPr>
            <p:ph type="ctrTitle"/>
          </p:nvPr>
        </p:nvSpPr>
        <p:spPr>
          <a:xfrm>
            <a:off x="7512870" y="1124712"/>
            <a:ext cx="4023360" cy="2647320"/>
          </a:xfrm>
        </p:spPr>
        <p:txBody>
          <a:bodyPr>
            <a:normAutofit/>
          </a:bodyPr>
          <a:lstStyle/>
          <a:p>
            <a:pPr algn="l"/>
            <a:r>
              <a:rPr lang="en-AU" sz="5400" b="1" dirty="0"/>
              <a:t>Journey of an IPC Lead</a:t>
            </a:r>
          </a:p>
        </p:txBody>
      </p:sp>
      <p:sp>
        <p:nvSpPr>
          <p:cNvPr id="3" name="Subtitle 2">
            <a:extLst>
              <a:ext uri="{FF2B5EF4-FFF2-40B4-BE49-F238E27FC236}">
                <a16:creationId xmlns:a16="http://schemas.microsoft.com/office/drawing/2014/main" id="{795FE7AE-D15E-4397-96F6-0987A6440455}"/>
              </a:ext>
            </a:extLst>
          </p:cNvPr>
          <p:cNvSpPr>
            <a:spLocks noGrp="1"/>
          </p:cNvSpPr>
          <p:nvPr>
            <p:ph type="subTitle" idx="1"/>
          </p:nvPr>
        </p:nvSpPr>
        <p:spPr>
          <a:xfrm>
            <a:off x="8084218" y="4876104"/>
            <a:ext cx="2575110" cy="1207008"/>
          </a:xfrm>
        </p:spPr>
        <p:txBody>
          <a:bodyPr>
            <a:normAutofit/>
          </a:bodyPr>
          <a:lstStyle/>
          <a:p>
            <a:pPr algn="l"/>
            <a:r>
              <a:rPr lang="en-AU" b="1" dirty="0">
                <a:latin typeface="+mj-lt"/>
              </a:rPr>
              <a:t>Chloe Tilson</a:t>
            </a:r>
          </a:p>
          <a:p>
            <a:pPr algn="l"/>
            <a:r>
              <a:rPr lang="en-AU" b="1" dirty="0">
                <a:latin typeface="+mj-lt"/>
              </a:rPr>
              <a:t>Kelly Barton</a:t>
            </a:r>
          </a:p>
        </p:txBody>
      </p:sp>
      <p:pic>
        <p:nvPicPr>
          <p:cNvPr id="11" name="Picture 10" descr="A picture containing shape&#10;&#10;Description automatically generated">
            <a:extLst>
              <a:ext uri="{FF2B5EF4-FFF2-40B4-BE49-F238E27FC236}">
                <a16:creationId xmlns:a16="http://schemas.microsoft.com/office/drawing/2014/main" id="{7EF02376-EB71-4366-86AF-659577259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23" y="1279787"/>
            <a:ext cx="5986876" cy="1631423"/>
          </a:xfrm>
          <a:prstGeom prst="rect">
            <a:avLst/>
          </a:prstGeom>
        </p:spPr>
      </p:pic>
      <p:sp>
        <p:nvSpPr>
          <p:cNvPr id="18" name="Rectangle 17">
            <a:extLst>
              <a:ext uri="{FF2B5EF4-FFF2-40B4-BE49-F238E27FC236}">
                <a16:creationId xmlns:a16="http://schemas.microsoft.com/office/drawing/2014/main" id="{8EA2E5B2-7E46-41D7-993E-1472B65E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97303"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84E1283-CBB6-B26A-B1E6-038C7459AA4C}"/>
              </a:ext>
            </a:extLst>
          </p:cNvPr>
          <p:cNvPicPr>
            <a:picLocks noChangeAspect="1"/>
          </p:cNvPicPr>
          <p:nvPr/>
        </p:nvPicPr>
        <p:blipFill>
          <a:blip r:embed="rId3"/>
          <a:stretch>
            <a:fillRect/>
          </a:stretch>
        </p:blipFill>
        <p:spPr>
          <a:xfrm>
            <a:off x="605059" y="3823852"/>
            <a:ext cx="2811848" cy="2340864"/>
          </a:xfrm>
          <a:prstGeom prst="rect">
            <a:avLst/>
          </a:prstGeom>
        </p:spPr>
      </p:pic>
      <p:pic>
        <p:nvPicPr>
          <p:cNvPr id="8" name="Picture 7">
            <a:extLst>
              <a:ext uri="{FF2B5EF4-FFF2-40B4-BE49-F238E27FC236}">
                <a16:creationId xmlns:a16="http://schemas.microsoft.com/office/drawing/2014/main" id="{341B9DF8-BD53-27A7-403A-998AB83DB731}"/>
              </a:ext>
            </a:extLst>
          </p:cNvPr>
          <p:cNvPicPr>
            <a:picLocks noChangeAspect="1"/>
          </p:cNvPicPr>
          <p:nvPr/>
        </p:nvPicPr>
        <p:blipFill>
          <a:blip r:embed="rId4"/>
          <a:stretch>
            <a:fillRect/>
          </a:stretch>
        </p:blipFill>
        <p:spPr>
          <a:xfrm>
            <a:off x="3696835" y="3823852"/>
            <a:ext cx="2854712" cy="2340864"/>
          </a:xfrm>
          <a:prstGeom prst="rect">
            <a:avLst/>
          </a:prstGeom>
        </p:spPr>
      </p:pic>
      <p:sp>
        <p:nvSpPr>
          <p:cNvPr id="20" name="Rectangle 19">
            <a:extLst>
              <a:ext uri="{FF2B5EF4-FFF2-40B4-BE49-F238E27FC236}">
                <a16:creationId xmlns:a16="http://schemas.microsoft.com/office/drawing/2014/main" id="{789E161B-D345-4E9F-985D-649330815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8411"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28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E5EBF2-61EF-5840-8026-CF69FDEE5BD6}"/>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E6F29958-56BA-C95C-7438-4A0238883963}"/>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600" b="1">
                <a:solidFill>
                  <a:srgbClr val="000000"/>
                </a:solidFill>
              </a:rPr>
              <a:t>Do you feel the IPC lead has been instrumental to changing the face of IPC in aged care residential settings?</a:t>
            </a:r>
            <a:endParaRPr lang="en-AU" sz="2600" b="1">
              <a:solidFill>
                <a:srgbClr val="000000"/>
              </a:solidFill>
            </a:endParaRPr>
          </a:p>
        </p:txBody>
      </p:sp>
      <p:sp>
        <p:nvSpPr>
          <p:cNvPr id="4" name="Rectangle 3">
            <a:extLst>
              <a:ext uri="{FF2B5EF4-FFF2-40B4-BE49-F238E27FC236}">
                <a16:creationId xmlns:a16="http://schemas.microsoft.com/office/drawing/2014/main" id="{7ADDD0BC-BBFB-69C2-0A60-01821AE2C556}"/>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AU" sz="2600">
              <a:solidFill>
                <a:srgbClr val="FFFFFF"/>
              </a:solidFill>
            </a:endParaRPr>
          </a:p>
        </p:txBody>
      </p:sp>
      <p:pic>
        <p:nvPicPr>
          <p:cNvPr id="6" name="Graphic 5">
            <a:extLst>
              <a:ext uri="{FF2B5EF4-FFF2-40B4-BE49-F238E27FC236}">
                <a16:creationId xmlns:a16="http://schemas.microsoft.com/office/drawing/2014/main" id="{7BA5D404-55F0-F622-E006-20ACB194508E}"/>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A6838108-0A4C-5B42-E404-6F8457AD5BE3}"/>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9" name="Graphic 8">
            <a:extLst>
              <a:ext uri="{FF2B5EF4-FFF2-40B4-BE49-F238E27FC236}">
                <a16:creationId xmlns:a16="http://schemas.microsoft.com/office/drawing/2014/main" id="{FDC7C444-EBAB-7958-E909-F67ABEDFCF28}"/>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24901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2AAC7-DEA3-7595-E47E-3C43A174D93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B6F0B9-667C-90D2-2E35-5845AA2C2D23}"/>
              </a:ext>
            </a:extLst>
          </p:cNvPr>
          <p:cNvSpPr>
            <a:spLocks noGrp="1"/>
          </p:cNvSpPr>
          <p:nvPr>
            <p:ph idx="1"/>
          </p:nvPr>
        </p:nvSpPr>
        <p:spPr>
          <a:xfrm>
            <a:off x="258903" y="1323927"/>
            <a:ext cx="5889135" cy="4422668"/>
          </a:xfrm>
          <a:ln>
            <a:noFill/>
          </a:ln>
        </p:spPr>
        <p:txBody>
          <a:bodyPr>
            <a:normAutofit fontScale="85000" lnSpcReduction="10000"/>
          </a:bodyPr>
          <a:lstStyle/>
          <a:p>
            <a:pPr marL="457200" lvl="1" indent="0">
              <a:buNone/>
            </a:pPr>
            <a:r>
              <a:rPr lang="en-GB" sz="2800" b="1" dirty="0">
                <a:latin typeface="+mj-lt"/>
              </a:rPr>
              <a:t>Chloe Tilson</a:t>
            </a:r>
          </a:p>
          <a:p>
            <a:pPr marL="457200" lvl="1" indent="0">
              <a:buNone/>
            </a:pPr>
            <a:endParaRPr lang="en-GB" sz="2000" b="1" dirty="0">
              <a:latin typeface="+mj-lt"/>
            </a:endParaRPr>
          </a:p>
          <a:p>
            <a:pPr marL="457200" lvl="1" indent="0">
              <a:lnSpc>
                <a:spcPct val="150000"/>
              </a:lnSpc>
              <a:spcBef>
                <a:spcPts val="0"/>
              </a:spcBef>
              <a:buNone/>
            </a:pPr>
            <a:r>
              <a:rPr lang="en-GB" dirty="0"/>
              <a:t>I work in a small rural country town in North East Victoria. I am one of two IPC Leads and cover as the IPC Lead for two of the sites. I have been an Enrolled Nurse for 17 years and an IPC Lead 5 years. I have always had an interest in Infection Prevention and Control during my nursing career and becoming an IPC Lead has allowed me to continue to explore my interest within this field. </a:t>
            </a:r>
            <a:endParaRPr lang="en-AU" dirty="0"/>
          </a:p>
        </p:txBody>
      </p:sp>
      <p:pic>
        <p:nvPicPr>
          <p:cNvPr id="4" name="Picture 3" descr="A picture containing shape&#10;&#10;Description automatically generated">
            <a:extLst>
              <a:ext uri="{FF2B5EF4-FFF2-40B4-BE49-F238E27FC236}">
                <a16:creationId xmlns:a16="http://schemas.microsoft.com/office/drawing/2014/main" id="{3A85EE07-CF5E-ACCC-9943-8CC02A36C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644" y="250031"/>
            <a:ext cx="3163347" cy="862012"/>
          </a:xfrm>
          <a:prstGeom prst="rect">
            <a:avLst/>
          </a:prstGeom>
        </p:spPr>
      </p:pic>
      <p:cxnSp>
        <p:nvCxnSpPr>
          <p:cNvPr id="6" name="Straight Connector 5">
            <a:extLst>
              <a:ext uri="{FF2B5EF4-FFF2-40B4-BE49-F238E27FC236}">
                <a16:creationId xmlns:a16="http://schemas.microsoft.com/office/drawing/2014/main" id="{606AA80F-E5DD-6CF6-6166-C14B4FBF7FDC}"/>
              </a:ext>
            </a:extLst>
          </p:cNvPr>
          <p:cNvCxnSpPr>
            <a:cxnSpLocks/>
          </p:cNvCxnSpPr>
          <p:nvPr/>
        </p:nvCxnSpPr>
        <p:spPr>
          <a:xfrm>
            <a:off x="0" y="1217984"/>
            <a:ext cx="1219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08E0F79D-A721-11CF-03D0-B3363F34722B}"/>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0" y="5995988"/>
            <a:ext cx="12306300" cy="862011"/>
          </a:xfrm>
          <a:prstGeom prst="rect">
            <a:avLst/>
          </a:prstGeom>
        </p:spPr>
      </p:pic>
      <p:sp>
        <p:nvSpPr>
          <p:cNvPr id="2" name="TextBox 1">
            <a:extLst>
              <a:ext uri="{FF2B5EF4-FFF2-40B4-BE49-F238E27FC236}">
                <a16:creationId xmlns:a16="http://schemas.microsoft.com/office/drawing/2014/main" id="{842EC560-7178-63C9-7952-C828EDABE58B}"/>
              </a:ext>
            </a:extLst>
          </p:cNvPr>
          <p:cNvSpPr txBox="1"/>
          <p:nvPr/>
        </p:nvSpPr>
        <p:spPr>
          <a:xfrm>
            <a:off x="639337" y="311705"/>
            <a:ext cx="9006777" cy="830997"/>
          </a:xfrm>
          <a:prstGeom prst="rect">
            <a:avLst/>
          </a:prstGeom>
          <a:noFill/>
        </p:spPr>
        <p:txBody>
          <a:bodyPr wrap="square" rtlCol="0">
            <a:spAutoFit/>
          </a:bodyPr>
          <a:lstStyle/>
          <a:p>
            <a:r>
              <a:rPr lang="en-AU" sz="4800" dirty="0"/>
              <a:t>Introductions</a:t>
            </a:r>
          </a:p>
        </p:txBody>
      </p:sp>
      <p:sp>
        <p:nvSpPr>
          <p:cNvPr id="9" name="Content Placeholder 2">
            <a:extLst>
              <a:ext uri="{FF2B5EF4-FFF2-40B4-BE49-F238E27FC236}">
                <a16:creationId xmlns:a16="http://schemas.microsoft.com/office/drawing/2014/main" id="{9F62CACA-4334-0627-9721-BF65C9EB9EF6}"/>
              </a:ext>
            </a:extLst>
          </p:cNvPr>
          <p:cNvSpPr txBox="1">
            <a:spLocks/>
          </p:cNvSpPr>
          <p:nvPr/>
        </p:nvSpPr>
        <p:spPr>
          <a:xfrm>
            <a:off x="6043962" y="1293267"/>
            <a:ext cx="5889135" cy="4627438"/>
          </a:xfrm>
          <a:prstGeom prst="rect">
            <a:avLst/>
          </a:prstGeom>
          <a:ln>
            <a:no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GB" sz="2800" b="1" dirty="0">
                <a:latin typeface="+mj-lt"/>
              </a:rPr>
              <a:t>Kelly Barton </a:t>
            </a:r>
          </a:p>
          <a:p>
            <a:pPr marL="457200" lvl="1" indent="0">
              <a:buFont typeface="Arial" panose="020B0604020202020204" pitchFamily="34" charset="0"/>
              <a:buNone/>
            </a:pPr>
            <a:endParaRPr lang="en-GB" sz="2000" b="1" dirty="0">
              <a:latin typeface="+mj-lt"/>
            </a:endParaRPr>
          </a:p>
          <a:p>
            <a:pPr marL="457200" lvl="1" indent="0">
              <a:lnSpc>
                <a:spcPct val="160000"/>
              </a:lnSpc>
              <a:spcBef>
                <a:spcPts val="0"/>
              </a:spcBef>
              <a:buFont typeface="Arial" panose="020B0604020202020204" pitchFamily="34" charset="0"/>
              <a:buNone/>
            </a:pPr>
            <a:r>
              <a:rPr lang="en-GB" dirty="0"/>
              <a:t>Is an Infection Control Consultant with 14 years’ experience in the role at Alpine Health in Northeast Victoria. Kelly completed her Masters in Infection Control at Griffith University in 2022 an has a Graduate Certificate in Advanced Acute Care. She is passionate about One Health, Aged Care and AMS. In 2023 she went to Cambodia with the charity Supporting Silk Sisters to help a rural referral hospital with their first ever accreditation preparations. </a:t>
            </a:r>
            <a:endParaRPr lang="en-AU" dirty="0"/>
          </a:p>
        </p:txBody>
      </p:sp>
    </p:spTree>
    <p:extLst>
      <p:ext uri="{BB962C8B-B14F-4D97-AF65-F5344CB8AC3E}">
        <p14:creationId xmlns:p14="http://schemas.microsoft.com/office/powerpoint/2010/main" val="12923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E8842"/>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BF8833C-D907-D24E-949C-65190DF6299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07" t="24136"/>
          <a:stretch/>
        </p:blipFill>
        <p:spPr>
          <a:xfrm>
            <a:off x="0" y="0"/>
            <a:ext cx="12240376" cy="4545623"/>
          </a:xfr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700506" y="5294141"/>
            <a:ext cx="10607040" cy="535531"/>
          </a:xfrm>
        </p:spPr>
        <p:txBody>
          <a:bodyPr/>
          <a:lstStyle/>
          <a:p>
            <a:r>
              <a:rPr lang="en-US" sz="3200" dirty="0"/>
              <a:t>Journey of an IPC Lead – </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700506" y="6026331"/>
            <a:ext cx="9150035" cy="480131"/>
          </a:xfrm>
        </p:spPr>
        <p:txBody>
          <a:bodyPr/>
          <a:lstStyle/>
          <a:p>
            <a:r>
              <a:rPr lang="en-US" sz="2800" b="1" dirty="0"/>
              <a:t>Chloe Tilson. IPC Lead.  Kelly Barton . IPC Officer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3615" y="4850943"/>
            <a:ext cx="1587862" cy="2007057"/>
          </a:xfrm>
          <a:prstGeom prst="rect">
            <a:avLst/>
          </a:prstGeom>
        </p:spPr>
      </p:pic>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8842"/>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BF8833C-D907-D24E-949C-65190DF6299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07" t="24136"/>
          <a:stretch/>
        </p:blipFill>
        <p:spPr>
          <a:xfrm>
            <a:off x="0" y="0"/>
            <a:ext cx="12240376" cy="4545623"/>
          </a:xfr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700506" y="5294141"/>
            <a:ext cx="10607040" cy="535531"/>
          </a:xfrm>
        </p:spPr>
        <p:txBody>
          <a:bodyPr/>
          <a:lstStyle/>
          <a:p>
            <a:r>
              <a:rPr lang="en-AU" sz="3200" dirty="0"/>
              <a:t>Declarations: </a:t>
            </a:r>
            <a:endParaRPr lang="en-US" sz="3200" dirty="0"/>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700506" y="6026331"/>
            <a:ext cx="9150035" cy="480131"/>
          </a:xfrm>
        </p:spPr>
        <p:txBody>
          <a:bodyPr/>
          <a:lstStyle/>
          <a:p>
            <a:r>
              <a:rPr lang="en-US" sz="2800" b="1" dirty="0"/>
              <a:t>Nil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3615" y="4850943"/>
            <a:ext cx="1587862" cy="2007057"/>
          </a:xfrm>
          <a:prstGeom prst="rect">
            <a:avLst/>
          </a:prstGeom>
        </p:spPr>
      </p:pic>
    </p:spTree>
    <p:extLst>
      <p:ext uri="{BB962C8B-B14F-4D97-AF65-F5344CB8AC3E}">
        <p14:creationId xmlns:p14="http://schemas.microsoft.com/office/powerpoint/2010/main" val="1918000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8842"/>
        </a:solidFill>
        <a:effectLst/>
      </p:bgPr>
    </p:bg>
    <p:spTree>
      <p:nvGrpSpPr>
        <p:cNvPr id="1" name=""/>
        <p:cNvGrpSpPr/>
        <p:nvPr/>
      </p:nvGrpSpPr>
      <p:grpSpPr>
        <a:xfrm>
          <a:off x="0" y="0"/>
          <a:ext cx="0" cy="0"/>
          <a:chOff x="0" y="0"/>
          <a:chExt cx="0" cy="0"/>
        </a:xfrm>
      </p:grpSpPr>
      <p:sp>
        <p:nvSpPr>
          <p:cNvPr id="1037" name="Title 1">
            <a:extLst>
              <a:ext uri="{FF2B5EF4-FFF2-40B4-BE49-F238E27FC236}">
                <a16:creationId xmlns:a16="http://schemas.microsoft.com/office/drawing/2014/main" id="{F4DFB14C-1945-B41C-3404-933B96487B82}"/>
              </a:ext>
            </a:extLst>
          </p:cNvPr>
          <p:cNvSpPr>
            <a:spLocks noGrp="1"/>
          </p:cNvSpPr>
          <p:nvPr>
            <p:ph type="title"/>
          </p:nvPr>
        </p:nvSpPr>
        <p:spPr>
          <a:xfrm>
            <a:off x="446314" y="500215"/>
            <a:ext cx="11174186" cy="590931"/>
          </a:xfrm>
        </p:spPr>
        <p:txBody>
          <a:bodyPr wrap="square" anchor="ctr">
            <a:normAutofit/>
          </a:bodyPr>
          <a:lstStyle/>
          <a:p>
            <a:r>
              <a:rPr lang="en-US" dirty="0">
                <a:solidFill>
                  <a:schemeClr val="bg1"/>
                </a:solidFill>
              </a:rPr>
              <a:t>Alpine Who?</a:t>
            </a:r>
          </a:p>
        </p:txBody>
      </p:sp>
      <p:pic>
        <p:nvPicPr>
          <p:cNvPr id="1028" name="Picture 4" descr="Mount Buffalo National Park">
            <a:extLst>
              <a:ext uri="{FF2B5EF4-FFF2-40B4-BE49-F238E27FC236}">
                <a16:creationId xmlns:a16="http://schemas.microsoft.com/office/drawing/2014/main" id="{A5286A57-DC47-614F-DC74-50126F36E6BC}"/>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6026981" y="255171"/>
            <a:ext cx="5469694" cy="2279039"/>
          </a:xfrm>
          <a:prstGeom prst="rect">
            <a:avLst/>
          </a:prstGeom>
          <a:noFill/>
          <a:extLst>
            <a:ext uri="{909E8E84-426E-40DD-AFC4-6F175D3DCCD1}">
              <a14:hiddenFill xmlns:a14="http://schemas.microsoft.com/office/drawing/2010/main">
                <a:solidFill>
                  <a:srgbClr val="FFFFFF"/>
                </a:solidFill>
              </a14:hiddenFill>
            </a:ext>
          </a:extLst>
        </p:spPr>
      </p:pic>
      <p:sp>
        <p:nvSpPr>
          <p:cNvPr id="1038" name="Content Placeholder 2">
            <a:extLst>
              <a:ext uri="{FF2B5EF4-FFF2-40B4-BE49-F238E27FC236}">
                <a16:creationId xmlns:a16="http://schemas.microsoft.com/office/drawing/2014/main" id="{5436FB01-0E1D-6B75-7FE5-1EF548D423E1}"/>
              </a:ext>
            </a:extLst>
          </p:cNvPr>
          <p:cNvSpPr>
            <a:spLocks noGrp="1"/>
          </p:cNvSpPr>
          <p:nvPr>
            <p:ph sz="half" idx="2"/>
          </p:nvPr>
        </p:nvSpPr>
        <p:spPr>
          <a:xfrm>
            <a:off x="446315" y="1394691"/>
            <a:ext cx="5580666" cy="4794972"/>
          </a:xfrm>
        </p:spPr>
        <p:txBody>
          <a:bodyPr>
            <a:normAutofit fontScale="92500" lnSpcReduction="20000"/>
          </a:bodyPr>
          <a:lstStyle/>
          <a:p>
            <a:r>
              <a:rPr lang="en-US" sz="3200" dirty="0">
                <a:solidFill>
                  <a:schemeClr val="bg1"/>
                </a:solidFill>
              </a:rPr>
              <a:t>Northeast Victoria</a:t>
            </a:r>
          </a:p>
          <a:p>
            <a:r>
              <a:rPr lang="en-US" sz="3200" dirty="0">
                <a:solidFill>
                  <a:schemeClr val="bg1"/>
                </a:solidFill>
              </a:rPr>
              <a:t>Largest Multi-Purpose Service (MPS) in Australia.</a:t>
            </a:r>
          </a:p>
          <a:p>
            <a:r>
              <a:rPr lang="en-US" sz="3200" dirty="0">
                <a:solidFill>
                  <a:schemeClr val="bg1"/>
                </a:solidFill>
              </a:rPr>
              <a:t>MPS = RAC, Community &amp; Acute</a:t>
            </a:r>
          </a:p>
          <a:p>
            <a:r>
              <a:rPr lang="en-US" sz="3200" dirty="0">
                <a:solidFill>
                  <a:schemeClr val="bg1"/>
                </a:solidFill>
              </a:rPr>
              <a:t>Three sites, three towns</a:t>
            </a:r>
          </a:p>
          <a:p>
            <a:r>
              <a:rPr lang="en-US" sz="3200" dirty="0">
                <a:solidFill>
                  <a:schemeClr val="bg1"/>
                </a:solidFill>
              </a:rPr>
              <a:t>Residential Care, Rural Urgent Care Centers, Acute, Dialysis, Day surgery, Community Packaged Care (across Alpine &amp; Indigo Shires)</a:t>
            </a:r>
          </a:p>
          <a:p>
            <a:r>
              <a:rPr lang="en-US" sz="3200" dirty="0">
                <a:solidFill>
                  <a:schemeClr val="bg1"/>
                </a:solidFill>
              </a:rPr>
              <a:t>Approx. 100 beds across all sites – majority aged care</a:t>
            </a:r>
          </a:p>
        </p:txBody>
      </p:sp>
      <p:pic>
        <p:nvPicPr>
          <p:cNvPr id="3" name="Picture 2">
            <a:extLst>
              <a:ext uri="{FF2B5EF4-FFF2-40B4-BE49-F238E27FC236}">
                <a16:creationId xmlns:a16="http://schemas.microsoft.com/office/drawing/2014/main" id="{24A86506-21BD-4842-B701-39EC445C572A}"/>
              </a:ext>
            </a:extLst>
          </p:cNvPr>
          <p:cNvPicPr>
            <a:picLocks noChangeAspect="1"/>
          </p:cNvPicPr>
          <p:nvPr/>
        </p:nvPicPr>
        <p:blipFill>
          <a:blip r:embed="rId4"/>
          <a:stretch>
            <a:fillRect/>
          </a:stretch>
        </p:blipFill>
        <p:spPr>
          <a:xfrm>
            <a:off x="8854819" y="2667191"/>
            <a:ext cx="2641854" cy="3522472"/>
          </a:xfrm>
          <a:prstGeom prst="rect">
            <a:avLst/>
          </a:prstGeom>
        </p:spPr>
      </p:pic>
      <p:pic>
        <p:nvPicPr>
          <p:cNvPr id="5" name="Picture 4">
            <a:extLst>
              <a:ext uri="{FF2B5EF4-FFF2-40B4-BE49-F238E27FC236}">
                <a16:creationId xmlns:a16="http://schemas.microsoft.com/office/drawing/2014/main" id="{AE8C611C-DC88-4425-B86B-AF03DFF2421C}"/>
              </a:ext>
            </a:extLst>
          </p:cNvPr>
          <p:cNvPicPr>
            <a:picLocks noChangeAspect="1"/>
          </p:cNvPicPr>
          <p:nvPr/>
        </p:nvPicPr>
        <p:blipFill>
          <a:blip r:embed="rId5"/>
          <a:stretch>
            <a:fillRect/>
          </a:stretch>
        </p:blipFill>
        <p:spPr>
          <a:xfrm rot="5400000">
            <a:off x="5593097" y="3107500"/>
            <a:ext cx="3522472" cy="2641854"/>
          </a:xfrm>
          <a:prstGeom prst="rect">
            <a:avLst/>
          </a:prstGeom>
        </p:spPr>
      </p:pic>
    </p:spTree>
    <p:extLst>
      <p:ext uri="{BB962C8B-B14F-4D97-AF65-F5344CB8AC3E}">
        <p14:creationId xmlns:p14="http://schemas.microsoft.com/office/powerpoint/2010/main" val="3214320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E8842"/>
        </a:solidFill>
        <a:effectLst/>
      </p:bgPr>
    </p:bg>
    <p:spTree>
      <p:nvGrpSpPr>
        <p:cNvPr id="1" name=""/>
        <p:cNvGrpSpPr/>
        <p:nvPr/>
      </p:nvGrpSpPr>
      <p:grpSpPr>
        <a:xfrm>
          <a:off x="0" y="0"/>
          <a:ext cx="0" cy="0"/>
          <a:chOff x="0" y="0"/>
          <a:chExt cx="0" cy="0"/>
        </a:xfrm>
      </p:grpSpPr>
      <p:sp>
        <p:nvSpPr>
          <p:cNvPr id="1037" name="Title 1">
            <a:extLst>
              <a:ext uri="{FF2B5EF4-FFF2-40B4-BE49-F238E27FC236}">
                <a16:creationId xmlns:a16="http://schemas.microsoft.com/office/drawing/2014/main" id="{F4DFB14C-1945-B41C-3404-933B96487B82}"/>
              </a:ext>
            </a:extLst>
          </p:cNvPr>
          <p:cNvSpPr>
            <a:spLocks noGrp="1"/>
          </p:cNvSpPr>
          <p:nvPr>
            <p:ph type="title"/>
          </p:nvPr>
        </p:nvSpPr>
        <p:spPr/>
        <p:txBody>
          <a:bodyPr wrap="square" anchor="ctr">
            <a:normAutofit/>
          </a:bodyPr>
          <a:lstStyle/>
          <a:p>
            <a:r>
              <a:rPr lang="en-US" dirty="0">
                <a:solidFill>
                  <a:schemeClr val="bg1"/>
                </a:solidFill>
              </a:rPr>
              <a:t>IPC Team</a:t>
            </a:r>
          </a:p>
        </p:txBody>
      </p:sp>
      <p:sp>
        <p:nvSpPr>
          <p:cNvPr id="9" name="Rectangle: Rounded Corners 8">
            <a:extLst>
              <a:ext uri="{FF2B5EF4-FFF2-40B4-BE49-F238E27FC236}">
                <a16:creationId xmlns:a16="http://schemas.microsoft.com/office/drawing/2014/main" id="{DD79FE67-6A92-49FE-BD04-F401B119EC1C}"/>
              </a:ext>
            </a:extLst>
          </p:cNvPr>
          <p:cNvSpPr/>
          <p:nvPr/>
        </p:nvSpPr>
        <p:spPr>
          <a:xfrm>
            <a:off x="3403600" y="1091146"/>
            <a:ext cx="5661890" cy="9276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Alpine Health – </a:t>
            </a:r>
          </a:p>
          <a:p>
            <a:pPr algn="ctr"/>
            <a:r>
              <a:rPr lang="en-AU" dirty="0">
                <a:solidFill>
                  <a:schemeClr val="tx1"/>
                </a:solidFill>
              </a:rPr>
              <a:t>Infection Prevention &amp; Control Officer – Kelly 1.0 FTE</a:t>
            </a:r>
          </a:p>
        </p:txBody>
      </p:sp>
      <p:sp>
        <p:nvSpPr>
          <p:cNvPr id="10" name="Rectangle: Rounded Corners 9">
            <a:extLst>
              <a:ext uri="{FF2B5EF4-FFF2-40B4-BE49-F238E27FC236}">
                <a16:creationId xmlns:a16="http://schemas.microsoft.com/office/drawing/2014/main" id="{C599C842-EB45-45BC-B057-2F8054963996}"/>
              </a:ext>
            </a:extLst>
          </p:cNvPr>
          <p:cNvSpPr/>
          <p:nvPr/>
        </p:nvSpPr>
        <p:spPr>
          <a:xfrm>
            <a:off x="1080655" y="2488573"/>
            <a:ext cx="2770909" cy="9157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Bright – </a:t>
            </a:r>
          </a:p>
          <a:p>
            <a:pPr algn="ctr"/>
            <a:r>
              <a:rPr lang="en-AU" dirty="0">
                <a:solidFill>
                  <a:schemeClr val="tx1"/>
                </a:solidFill>
              </a:rPr>
              <a:t>IPC Lead – Tania 0.1 FTE</a:t>
            </a:r>
          </a:p>
        </p:txBody>
      </p:sp>
      <p:sp>
        <p:nvSpPr>
          <p:cNvPr id="11" name="Rectangle: Rounded Corners 10">
            <a:extLst>
              <a:ext uri="{FF2B5EF4-FFF2-40B4-BE49-F238E27FC236}">
                <a16:creationId xmlns:a16="http://schemas.microsoft.com/office/drawing/2014/main" id="{829398E3-525B-42AB-AF4B-5C302C32C196}"/>
              </a:ext>
            </a:extLst>
          </p:cNvPr>
          <p:cNvSpPr/>
          <p:nvPr/>
        </p:nvSpPr>
        <p:spPr>
          <a:xfrm>
            <a:off x="4574061" y="2501371"/>
            <a:ext cx="2918691" cy="9276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Mt Beauty </a:t>
            </a:r>
          </a:p>
          <a:p>
            <a:pPr algn="ctr"/>
            <a:r>
              <a:rPr lang="en-AU" dirty="0">
                <a:solidFill>
                  <a:schemeClr val="tx1"/>
                </a:solidFill>
              </a:rPr>
              <a:t>IPC Lead – Chloe 0.1 FTE</a:t>
            </a:r>
          </a:p>
        </p:txBody>
      </p:sp>
      <p:sp>
        <p:nvSpPr>
          <p:cNvPr id="12" name="Rectangle: Rounded Corners 11">
            <a:extLst>
              <a:ext uri="{FF2B5EF4-FFF2-40B4-BE49-F238E27FC236}">
                <a16:creationId xmlns:a16="http://schemas.microsoft.com/office/drawing/2014/main" id="{5020F1D6-B6CB-4DC7-BF5F-76E7B9312BB0}"/>
              </a:ext>
            </a:extLst>
          </p:cNvPr>
          <p:cNvSpPr/>
          <p:nvPr/>
        </p:nvSpPr>
        <p:spPr>
          <a:xfrm>
            <a:off x="8215249" y="2482643"/>
            <a:ext cx="2896096" cy="9276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Myrtleford</a:t>
            </a:r>
          </a:p>
          <a:p>
            <a:pPr algn="ctr"/>
            <a:r>
              <a:rPr lang="en-AU" dirty="0">
                <a:solidFill>
                  <a:schemeClr val="tx1"/>
                </a:solidFill>
              </a:rPr>
              <a:t>IPC Lead Chloe 0.1 FTE</a:t>
            </a:r>
          </a:p>
        </p:txBody>
      </p:sp>
      <p:cxnSp>
        <p:nvCxnSpPr>
          <p:cNvPr id="16" name="Straight Connector 15">
            <a:extLst>
              <a:ext uri="{FF2B5EF4-FFF2-40B4-BE49-F238E27FC236}">
                <a16:creationId xmlns:a16="http://schemas.microsoft.com/office/drawing/2014/main" id="{13434099-4C75-4D5B-9948-789215EEC0F2}"/>
              </a:ext>
            </a:extLst>
          </p:cNvPr>
          <p:cNvCxnSpPr>
            <a:cxnSpLocks/>
          </p:cNvCxnSpPr>
          <p:nvPr/>
        </p:nvCxnSpPr>
        <p:spPr>
          <a:xfrm flipH="1">
            <a:off x="2466109" y="1971093"/>
            <a:ext cx="1385455" cy="63861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4CD8DF-FF48-414A-A50B-0952E3A8F20B}"/>
              </a:ext>
            </a:extLst>
          </p:cNvPr>
          <p:cNvCxnSpPr/>
          <p:nvPr/>
        </p:nvCxnSpPr>
        <p:spPr>
          <a:xfrm>
            <a:off x="6096000" y="1856509"/>
            <a:ext cx="0" cy="7531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4C7D7B7-5D86-4BAC-8EF8-600AD64F6E68}"/>
              </a:ext>
            </a:extLst>
          </p:cNvPr>
          <p:cNvCxnSpPr/>
          <p:nvPr/>
        </p:nvCxnSpPr>
        <p:spPr>
          <a:xfrm>
            <a:off x="8682182" y="1893455"/>
            <a:ext cx="711200" cy="7162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94D4D318-F1CC-4B30-89E9-EBF3E9364359}"/>
              </a:ext>
            </a:extLst>
          </p:cNvPr>
          <p:cNvPicPr>
            <a:picLocks noChangeAspect="1"/>
          </p:cNvPicPr>
          <p:nvPr/>
        </p:nvPicPr>
        <p:blipFill>
          <a:blip r:embed="rId3"/>
          <a:stretch>
            <a:fillRect/>
          </a:stretch>
        </p:blipFill>
        <p:spPr>
          <a:xfrm>
            <a:off x="10437091" y="1893455"/>
            <a:ext cx="1348508" cy="1011381"/>
          </a:xfrm>
          <a:prstGeom prst="rect">
            <a:avLst/>
          </a:prstGeom>
        </p:spPr>
      </p:pic>
      <p:pic>
        <p:nvPicPr>
          <p:cNvPr id="27" name="Picture 26">
            <a:extLst>
              <a:ext uri="{FF2B5EF4-FFF2-40B4-BE49-F238E27FC236}">
                <a16:creationId xmlns:a16="http://schemas.microsoft.com/office/drawing/2014/main" id="{92A0B259-1F47-43E1-B152-E38DF2DF9CEC}"/>
              </a:ext>
            </a:extLst>
          </p:cNvPr>
          <p:cNvPicPr>
            <a:picLocks noChangeAspect="1"/>
          </p:cNvPicPr>
          <p:nvPr/>
        </p:nvPicPr>
        <p:blipFill>
          <a:blip r:embed="rId4"/>
          <a:stretch>
            <a:fillRect/>
          </a:stretch>
        </p:blipFill>
        <p:spPr>
          <a:xfrm>
            <a:off x="470273" y="1805828"/>
            <a:ext cx="814080" cy="1099008"/>
          </a:xfrm>
          <a:prstGeom prst="rect">
            <a:avLst/>
          </a:prstGeom>
        </p:spPr>
      </p:pic>
      <p:pic>
        <p:nvPicPr>
          <p:cNvPr id="31" name="Picture 30">
            <a:extLst>
              <a:ext uri="{FF2B5EF4-FFF2-40B4-BE49-F238E27FC236}">
                <a16:creationId xmlns:a16="http://schemas.microsoft.com/office/drawing/2014/main" id="{4756AD6B-8B59-4BB3-A1D5-80C424B8ABA5}"/>
              </a:ext>
            </a:extLst>
          </p:cNvPr>
          <p:cNvPicPr>
            <a:picLocks noChangeAspect="1"/>
          </p:cNvPicPr>
          <p:nvPr/>
        </p:nvPicPr>
        <p:blipFill>
          <a:blip r:embed="rId5"/>
          <a:stretch>
            <a:fillRect/>
          </a:stretch>
        </p:blipFill>
        <p:spPr>
          <a:xfrm>
            <a:off x="8555660" y="328345"/>
            <a:ext cx="837722" cy="1061733"/>
          </a:xfrm>
          <a:prstGeom prst="rect">
            <a:avLst/>
          </a:prstGeom>
        </p:spPr>
      </p:pic>
      <p:sp>
        <p:nvSpPr>
          <p:cNvPr id="32" name="Rectangle: Rounded Corners 31">
            <a:extLst>
              <a:ext uri="{FF2B5EF4-FFF2-40B4-BE49-F238E27FC236}">
                <a16:creationId xmlns:a16="http://schemas.microsoft.com/office/drawing/2014/main" id="{E759DF7C-99B5-4332-8B58-9004163436E0}"/>
              </a:ext>
            </a:extLst>
          </p:cNvPr>
          <p:cNvSpPr/>
          <p:nvPr/>
        </p:nvSpPr>
        <p:spPr>
          <a:xfrm>
            <a:off x="1006763" y="3874142"/>
            <a:ext cx="2770909"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Hawthorn Village </a:t>
            </a:r>
          </a:p>
          <a:p>
            <a:pPr algn="ctr"/>
            <a:r>
              <a:rPr lang="en-AU" dirty="0">
                <a:solidFill>
                  <a:schemeClr val="tx1"/>
                </a:solidFill>
              </a:rPr>
              <a:t>25 bed low care RAC</a:t>
            </a:r>
          </a:p>
        </p:txBody>
      </p:sp>
      <p:sp>
        <p:nvSpPr>
          <p:cNvPr id="33" name="Rectangle: Rounded Corners 32">
            <a:extLst>
              <a:ext uri="{FF2B5EF4-FFF2-40B4-BE49-F238E27FC236}">
                <a16:creationId xmlns:a16="http://schemas.microsoft.com/office/drawing/2014/main" id="{E5A27F77-78B3-4312-9C6E-482293292DDE}"/>
              </a:ext>
            </a:extLst>
          </p:cNvPr>
          <p:cNvSpPr/>
          <p:nvPr/>
        </p:nvSpPr>
        <p:spPr>
          <a:xfrm>
            <a:off x="4655127" y="3874142"/>
            <a:ext cx="2770909"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Kiewa Valley House -</a:t>
            </a:r>
          </a:p>
          <a:p>
            <a:pPr algn="ctr"/>
            <a:r>
              <a:rPr lang="en-AU" dirty="0">
                <a:solidFill>
                  <a:schemeClr val="tx1"/>
                </a:solidFill>
              </a:rPr>
              <a:t> mixed ward max of</a:t>
            </a:r>
          </a:p>
          <a:p>
            <a:pPr algn="ctr"/>
            <a:r>
              <a:rPr lang="en-AU" dirty="0">
                <a:solidFill>
                  <a:schemeClr val="tx1"/>
                </a:solidFill>
              </a:rPr>
              <a:t>20 high care RAC beds</a:t>
            </a:r>
          </a:p>
        </p:txBody>
      </p:sp>
      <p:sp>
        <p:nvSpPr>
          <p:cNvPr id="34" name="Rectangle: Rounded Corners 33">
            <a:extLst>
              <a:ext uri="{FF2B5EF4-FFF2-40B4-BE49-F238E27FC236}">
                <a16:creationId xmlns:a16="http://schemas.microsoft.com/office/drawing/2014/main" id="{725403B3-DB37-409C-A138-572A9532390B}"/>
              </a:ext>
            </a:extLst>
          </p:cNvPr>
          <p:cNvSpPr/>
          <p:nvPr/>
        </p:nvSpPr>
        <p:spPr>
          <a:xfrm>
            <a:off x="8215249" y="3874140"/>
            <a:ext cx="2896096"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Barwidgee Lodge </a:t>
            </a:r>
          </a:p>
          <a:p>
            <a:pPr algn="ctr"/>
            <a:r>
              <a:rPr lang="en-AU" dirty="0">
                <a:solidFill>
                  <a:schemeClr val="tx1"/>
                </a:solidFill>
              </a:rPr>
              <a:t>28 bed high care RAC</a:t>
            </a:r>
          </a:p>
        </p:txBody>
      </p:sp>
      <p:cxnSp>
        <p:nvCxnSpPr>
          <p:cNvPr id="36" name="Straight Connector 35">
            <a:extLst>
              <a:ext uri="{FF2B5EF4-FFF2-40B4-BE49-F238E27FC236}">
                <a16:creationId xmlns:a16="http://schemas.microsoft.com/office/drawing/2014/main" id="{1986450B-D74C-41CE-B4F3-798BFAC679B1}"/>
              </a:ext>
            </a:extLst>
          </p:cNvPr>
          <p:cNvCxnSpPr/>
          <p:nvPr/>
        </p:nvCxnSpPr>
        <p:spPr>
          <a:xfrm>
            <a:off x="2262909" y="3251200"/>
            <a:ext cx="0" cy="812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E7B1680-F6FB-4FCC-9C6B-6F8E4DA3FBF5}"/>
              </a:ext>
            </a:extLst>
          </p:cNvPr>
          <p:cNvCxnSpPr>
            <a:stCxn id="11" idx="2"/>
            <a:endCxn id="33" idx="0"/>
          </p:cNvCxnSpPr>
          <p:nvPr/>
        </p:nvCxnSpPr>
        <p:spPr>
          <a:xfrm>
            <a:off x="6033407" y="3429000"/>
            <a:ext cx="7175" cy="44514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43BB9DA-3DE3-495B-9498-BE729D8E18ED}"/>
              </a:ext>
            </a:extLst>
          </p:cNvPr>
          <p:cNvCxnSpPr/>
          <p:nvPr/>
        </p:nvCxnSpPr>
        <p:spPr>
          <a:xfrm>
            <a:off x="9725891" y="3251200"/>
            <a:ext cx="0" cy="812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640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46314" y="432085"/>
            <a:ext cx="10489315" cy="701731"/>
          </a:xfrm>
        </p:spPr>
        <p:txBody>
          <a:bodyPr/>
          <a:lstStyle/>
          <a:p>
            <a:endParaRPr lang="en-AU" sz="4400" b="0" dirty="0">
              <a:solidFill>
                <a:schemeClr val="bg1"/>
              </a:solidFill>
            </a:endParaRPr>
          </a:p>
        </p:txBody>
      </p:sp>
      <p:pic>
        <p:nvPicPr>
          <p:cNvPr id="2" name="529920714_25121832614072798_7935045060214328306_n">
            <a:hlinkClick r:id="" action="ppaction://media"/>
            <a:extLst>
              <a:ext uri="{FF2B5EF4-FFF2-40B4-BE49-F238E27FC236}">
                <a16:creationId xmlns:a16="http://schemas.microsoft.com/office/drawing/2014/main" id="{F18A6126-2A13-4F18-AF28-056F3EF8A73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84213" y="499621"/>
            <a:ext cx="10426675" cy="5864667"/>
          </a:xfr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6259" y="292475"/>
            <a:ext cx="1195755" cy="1248531"/>
          </a:xfrm>
          <a:prstGeom prst="rect">
            <a:avLst/>
          </a:prstGeom>
        </p:spPr>
      </p:pic>
    </p:spTree>
    <p:extLst>
      <p:ext uri="{BB962C8B-B14F-4D97-AF65-F5344CB8AC3E}">
        <p14:creationId xmlns:p14="http://schemas.microsoft.com/office/powerpoint/2010/main" val="1242254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46314" y="432085"/>
            <a:ext cx="10489315" cy="701731"/>
          </a:xfrm>
        </p:spPr>
        <p:txBody>
          <a:bodyPr/>
          <a:lstStyle/>
          <a:p>
            <a:r>
              <a:rPr lang="en-AU" sz="4400" b="0" dirty="0">
                <a:solidFill>
                  <a:schemeClr val="bg1"/>
                </a:solidFill>
              </a:rPr>
              <a:t>Who does what?</a:t>
            </a:r>
          </a:p>
        </p:txBody>
      </p:sp>
      <p:sp>
        <p:nvSpPr>
          <p:cNvPr id="7" name="Content Placeholder 6"/>
          <p:cNvSpPr>
            <a:spLocks noGrp="1"/>
          </p:cNvSpPr>
          <p:nvPr>
            <p:ph idx="1"/>
          </p:nvPr>
        </p:nvSpPr>
        <p:spPr>
          <a:xfrm>
            <a:off x="560025" y="1196898"/>
            <a:ext cx="11515700" cy="5166731"/>
          </a:xfrm>
        </p:spPr>
        <p:txBody>
          <a:bodyPr/>
          <a:lstStyle/>
          <a:p>
            <a:pPr>
              <a:lnSpc>
                <a:spcPct val="150000"/>
              </a:lnSpc>
              <a:spcBef>
                <a:spcPts val="0"/>
              </a:spcBef>
              <a:spcAft>
                <a:spcPts val="600"/>
              </a:spcAft>
            </a:pPr>
            <a:r>
              <a:rPr lang="en-US" sz="2400" dirty="0">
                <a:solidFill>
                  <a:schemeClr val="bg1"/>
                </a:solidFill>
              </a:rPr>
              <a:t>IPC Officer</a:t>
            </a:r>
          </a:p>
          <a:p>
            <a:pPr lvl="1">
              <a:lnSpc>
                <a:spcPct val="150000"/>
              </a:lnSpc>
              <a:spcBef>
                <a:spcPts val="0"/>
              </a:spcBef>
              <a:spcAft>
                <a:spcPts val="600"/>
              </a:spcAft>
            </a:pPr>
            <a:r>
              <a:rPr lang="en-US" sz="2200" dirty="0">
                <a:solidFill>
                  <a:schemeClr val="bg1"/>
                </a:solidFill>
              </a:rPr>
              <a:t>Is responsible for the Infection Control program organisation wide.</a:t>
            </a:r>
          </a:p>
          <a:p>
            <a:pPr lvl="1">
              <a:lnSpc>
                <a:spcPct val="150000"/>
              </a:lnSpc>
              <a:spcBef>
                <a:spcPts val="0"/>
              </a:spcBef>
              <a:spcAft>
                <a:spcPts val="600"/>
              </a:spcAft>
            </a:pPr>
            <a:r>
              <a:rPr lang="en-US" sz="2200" dirty="0">
                <a:solidFill>
                  <a:schemeClr val="bg1"/>
                </a:solidFill>
              </a:rPr>
              <a:t>Ensures compliance with Australian Commission for Quality and Safety Acute National Standards, Aged Care Quality Standards, </a:t>
            </a:r>
            <a:r>
              <a:rPr lang="en-GB" sz="2200" dirty="0">
                <a:solidFill>
                  <a:schemeClr val="bg1"/>
                </a:solidFill>
              </a:rPr>
              <a:t>Primary and Community Healthcare Standards</a:t>
            </a:r>
            <a:r>
              <a:rPr lang="en-US" sz="2200" dirty="0">
                <a:solidFill>
                  <a:schemeClr val="bg1"/>
                </a:solidFill>
              </a:rPr>
              <a:t> for Accreditation. Includes:</a:t>
            </a:r>
          </a:p>
          <a:p>
            <a:pPr lvl="2">
              <a:lnSpc>
                <a:spcPct val="150000"/>
              </a:lnSpc>
              <a:spcBef>
                <a:spcPts val="0"/>
              </a:spcBef>
              <a:spcAft>
                <a:spcPts val="600"/>
              </a:spcAft>
            </a:pPr>
            <a:r>
              <a:rPr lang="en-US" sz="2200" dirty="0">
                <a:solidFill>
                  <a:schemeClr val="bg1"/>
                </a:solidFill>
              </a:rPr>
              <a:t>Respiratory Protection Program – Fit testing</a:t>
            </a:r>
          </a:p>
          <a:p>
            <a:pPr lvl="2">
              <a:lnSpc>
                <a:spcPct val="150000"/>
              </a:lnSpc>
              <a:spcBef>
                <a:spcPts val="0"/>
              </a:spcBef>
              <a:spcAft>
                <a:spcPts val="600"/>
              </a:spcAft>
            </a:pPr>
            <a:r>
              <a:rPr lang="en-US" sz="2200" dirty="0">
                <a:solidFill>
                  <a:schemeClr val="bg1"/>
                </a:solidFill>
              </a:rPr>
              <a:t>Ongoing Staff Education – ad hoc &amp; planned </a:t>
            </a:r>
          </a:p>
          <a:p>
            <a:pPr lvl="2">
              <a:lnSpc>
                <a:spcPct val="150000"/>
              </a:lnSpc>
              <a:spcBef>
                <a:spcPts val="0"/>
              </a:spcBef>
              <a:spcAft>
                <a:spcPts val="600"/>
              </a:spcAft>
            </a:pPr>
            <a:r>
              <a:rPr lang="en-US" sz="2200" dirty="0">
                <a:solidFill>
                  <a:schemeClr val="bg1"/>
                </a:solidFill>
              </a:rPr>
              <a:t>Hand Hygiene </a:t>
            </a:r>
          </a:p>
          <a:p>
            <a:pPr lvl="2">
              <a:lnSpc>
                <a:spcPct val="150000"/>
              </a:lnSpc>
              <a:spcBef>
                <a:spcPts val="0"/>
              </a:spcBef>
              <a:spcAft>
                <a:spcPts val="600"/>
              </a:spcAft>
            </a:pPr>
            <a:r>
              <a:rPr lang="en-US" sz="2200" dirty="0">
                <a:solidFill>
                  <a:schemeClr val="bg1"/>
                </a:solidFill>
              </a:rPr>
              <a:t>Antimicrobial Stewardship Program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6259" y="292475"/>
            <a:ext cx="1195755" cy="1248531"/>
          </a:xfrm>
          <a:prstGeom prst="rect">
            <a:avLst/>
          </a:prstGeom>
        </p:spPr>
      </p:pic>
    </p:spTree>
    <p:extLst>
      <p:ext uri="{BB962C8B-B14F-4D97-AF65-F5344CB8AC3E}">
        <p14:creationId xmlns:p14="http://schemas.microsoft.com/office/powerpoint/2010/main" val="2162963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anim calcmode="lin" valueType="num">
                                      <p:cBhvr>
                                        <p:cTn id="2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anim calcmode="lin" valueType="num">
                                      <p:cBhvr>
                                        <p:cTn id="3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1000"/>
                                        <p:tgtEl>
                                          <p:spTgt spid="7">
                                            <p:txEl>
                                              <p:pRg st="6" end="6"/>
                                            </p:txEl>
                                          </p:spTgt>
                                        </p:tgtEl>
                                      </p:cBhvr>
                                    </p:animEffect>
                                    <p:anim calcmode="lin" valueType="num">
                                      <p:cBhvr>
                                        <p:cTn id="3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46314" y="-164581"/>
            <a:ext cx="10319945" cy="1920526"/>
          </a:xfrm>
        </p:spPr>
        <p:txBody>
          <a:bodyPr/>
          <a:lstStyle/>
          <a:p>
            <a:r>
              <a:rPr lang="en-AU" sz="6600" b="0" dirty="0">
                <a:solidFill>
                  <a:schemeClr val="bg1"/>
                </a:solidFill>
              </a:rPr>
              <a:t>Who does What Continued:</a:t>
            </a:r>
          </a:p>
        </p:txBody>
      </p:sp>
      <p:sp>
        <p:nvSpPr>
          <p:cNvPr id="7" name="Content Placeholder 6"/>
          <p:cNvSpPr>
            <a:spLocks noGrp="1"/>
          </p:cNvSpPr>
          <p:nvPr>
            <p:ph idx="1"/>
          </p:nvPr>
        </p:nvSpPr>
        <p:spPr>
          <a:xfrm>
            <a:off x="530289" y="1036343"/>
            <a:ext cx="11515700" cy="4995949"/>
          </a:xfrm>
        </p:spPr>
        <p:txBody>
          <a:bodyPr/>
          <a:lstStyle/>
          <a:p>
            <a:pPr marL="457200" lvl="1" indent="0">
              <a:lnSpc>
                <a:spcPct val="150000"/>
              </a:lnSpc>
              <a:spcBef>
                <a:spcPts val="0"/>
              </a:spcBef>
              <a:spcAft>
                <a:spcPts val="600"/>
              </a:spcAft>
              <a:buNone/>
            </a:pPr>
            <a:endParaRPr lang="en-US" sz="2600" dirty="0">
              <a:solidFill>
                <a:schemeClr val="bg1"/>
              </a:solidFill>
            </a:endParaRPr>
          </a:p>
          <a:p>
            <a:pPr lvl="1">
              <a:lnSpc>
                <a:spcPct val="150000"/>
              </a:lnSpc>
              <a:spcBef>
                <a:spcPts val="0"/>
              </a:spcBef>
              <a:spcAft>
                <a:spcPts val="600"/>
              </a:spcAft>
            </a:pPr>
            <a:r>
              <a:rPr lang="en-US" sz="2600" dirty="0">
                <a:solidFill>
                  <a:schemeClr val="bg1"/>
                </a:solidFill>
              </a:rPr>
              <a:t>Includes:</a:t>
            </a:r>
          </a:p>
          <a:p>
            <a:pPr lvl="2">
              <a:lnSpc>
                <a:spcPct val="150000"/>
              </a:lnSpc>
              <a:spcBef>
                <a:spcPts val="0"/>
              </a:spcBef>
              <a:spcAft>
                <a:spcPts val="600"/>
              </a:spcAft>
            </a:pPr>
            <a:r>
              <a:rPr lang="en-US" sz="2400" dirty="0">
                <a:solidFill>
                  <a:schemeClr val="bg1"/>
                </a:solidFill>
              </a:rPr>
              <a:t>Staff Onboarding – vaccinations &amp; immunity</a:t>
            </a:r>
          </a:p>
          <a:p>
            <a:pPr lvl="2">
              <a:lnSpc>
                <a:spcPct val="150000"/>
              </a:lnSpc>
              <a:spcBef>
                <a:spcPts val="0"/>
              </a:spcBef>
              <a:spcAft>
                <a:spcPts val="600"/>
              </a:spcAft>
            </a:pPr>
            <a:r>
              <a:rPr lang="en-US" sz="2400" dirty="0">
                <a:solidFill>
                  <a:schemeClr val="bg1"/>
                </a:solidFill>
              </a:rPr>
              <a:t>Outbreak Management</a:t>
            </a:r>
          </a:p>
          <a:p>
            <a:pPr lvl="2">
              <a:lnSpc>
                <a:spcPct val="150000"/>
              </a:lnSpc>
              <a:spcBef>
                <a:spcPts val="0"/>
              </a:spcBef>
              <a:spcAft>
                <a:spcPts val="600"/>
              </a:spcAft>
            </a:pPr>
            <a:r>
              <a:rPr lang="en-US" sz="2600" dirty="0">
                <a:solidFill>
                  <a:schemeClr val="bg1"/>
                </a:solidFill>
              </a:rPr>
              <a:t>Infection Surveillance</a:t>
            </a:r>
          </a:p>
          <a:p>
            <a:pPr lvl="2">
              <a:lnSpc>
                <a:spcPct val="150000"/>
              </a:lnSpc>
              <a:spcBef>
                <a:spcPts val="0"/>
              </a:spcBef>
              <a:spcAft>
                <a:spcPts val="600"/>
              </a:spcAft>
            </a:pPr>
            <a:r>
              <a:rPr lang="en-US" sz="2600" dirty="0">
                <a:solidFill>
                  <a:schemeClr val="bg1"/>
                </a:solidFill>
              </a:rPr>
              <a:t>Risk Mitigation in construction &amp; renovation</a:t>
            </a:r>
            <a:endParaRPr lang="en-US" sz="2400" dirty="0">
              <a:solidFill>
                <a:schemeClr val="bg1"/>
              </a:solidFill>
            </a:endParaRPr>
          </a:p>
          <a:p>
            <a:pPr lvl="2">
              <a:lnSpc>
                <a:spcPct val="150000"/>
              </a:lnSpc>
              <a:spcBef>
                <a:spcPts val="0"/>
              </a:spcBef>
              <a:spcAft>
                <a:spcPts val="600"/>
              </a:spcAft>
            </a:pPr>
            <a:r>
              <a:rPr lang="en-US" sz="2400" b="1" u="sng" dirty="0">
                <a:solidFill>
                  <a:schemeClr val="bg1"/>
                </a:solidFill>
              </a:rPr>
              <a:t>Overseas IPC Lead Program!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6259" y="292475"/>
            <a:ext cx="1195755" cy="1248531"/>
          </a:xfrm>
          <a:prstGeom prst="rect">
            <a:avLst/>
          </a:prstGeom>
        </p:spPr>
      </p:pic>
    </p:spTree>
    <p:extLst>
      <p:ext uri="{BB962C8B-B14F-4D97-AF65-F5344CB8AC3E}">
        <p14:creationId xmlns:p14="http://schemas.microsoft.com/office/powerpoint/2010/main" val="1253458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1000"/>
                                        <p:tgtEl>
                                          <p:spTgt spid="7">
                                            <p:txEl>
                                              <p:pRg st="3" end="3"/>
                                            </p:txEl>
                                          </p:spTgt>
                                        </p:tgtEl>
                                      </p:cBhvr>
                                    </p:animEffect>
                                    <p:anim calcmode="lin" valueType="num">
                                      <p:cBhvr>
                                        <p:cTn id="1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1000"/>
                                        <p:tgtEl>
                                          <p:spTgt spid="7">
                                            <p:txEl>
                                              <p:pRg st="4" end="4"/>
                                            </p:txEl>
                                          </p:spTgt>
                                        </p:tgtEl>
                                      </p:cBhvr>
                                    </p:animEffect>
                                    <p:anim calcmode="lin" valueType="num">
                                      <p:cBhvr>
                                        <p:cTn id="2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1000"/>
                                        <p:tgtEl>
                                          <p:spTgt spid="7">
                                            <p:txEl>
                                              <p:pRg st="5" end="5"/>
                                            </p:txEl>
                                          </p:spTgt>
                                        </p:tgtEl>
                                      </p:cBhvr>
                                    </p:animEffect>
                                    <p:anim calcmode="lin" valueType="num">
                                      <p:cBhvr>
                                        <p:cTn id="2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1000"/>
                                        <p:tgtEl>
                                          <p:spTgt spid="7">
                                            <p:txEl>
                                              <p:pRg st="6" end="6"/>
                                            </p:txEl>
                                          </p:spTgt>
                                        </p:tgtEl>
                                      </p:cBhvr>
                                    </p:animEffect>
                                    <p:anim calcmode="lin" valueType="num">
                                      <p:cBhvr>
                                        <p:cTn id="3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E8842"/>
        </a:solidFill>
        <a:effectLst/>
      </p:bgPr>
    </p:bg>
    <p:spTree>
      <p:nvGrpSpPr>
        <p:cNvPr id="1" name=""/>
        <p:cNvGrpSpPr/>
        <p:nvPr/>
      </p:nvGrpSpPr>
      <p:grpSpPr>
        <a:xfrm>
          <a:off x="0" y="0"/>
          <a:ext cx="0" cy="0"/>
          <a:chOff x="0" y="0"/>
          <a:chExt cx="0" cy="0"/>
        </a:xfrm>
      </p:grpSpPr>
      <p:sp>
        <p:nvSpPr>
          <p:cNvPr id="1037" name="Title 1">
            <a:extLst>
              <a:ext uri="{FF2B5EF4-FFF2-40B4-BE49-F238E27FC236}">
                <a16:creationId xmlns:a16="http://schemas.microsoft.com/office/drawing/2014/main" id="{F4DFB14C-1945-B41C-3404-933B96487B82}"/>
              </a:ext>
            </a:extLst>
          </p:cNvPr>
          <p:cNvSpPr>
            <a:spLocks noGrp="1"/>
          </p:cNvSpPr>
          <p:nvPr>
            <p:ph type="title"/>
          </p:nvPr>
        </p:nvSpPr>
        <p:spPr/>
        <p:txBody>
          <a:bodyPr wrap="square" anchor="ctr">
            <a:normAutofit/>
          </a:bodyPr>
          <a:lstStyle/>
          <a:p>
            <a:r>
              <a:rPr lang="en-US" dirty="0">
                <a:solidFill>
                  <a:schemeClr val="bg1"/>
                </a:solidFill>
              </a:rPr>
              <a:t>Set up of the IPC Lead program:</a:t>
            </a:r>
          </a:p>
        </p:txBody>
      </p:sp>
      <p:sp>
        <p:nvSpPr>
          <p:cNvPr id="3" name="Content Placeholder 2">
            <a:extLst>
              <a:ext uri="{FF2B5EF4-FFF2-40B4-BE49-F238E27FC236}">
                <a16:creationId xmlns:a16="http://schemas.microsoft.com/office/drawing/2014/main" id="{6EEC19F0-B49B-48BC-887B-92216E0089E3}"/>
              </a:ext>
            </a:extLst>
          </p:cNvPr>
          <p:cNvSpPr>
            <a:spLocks noGrp="1"/>
          </p:cNvSpPr>
          <p:nvPr>
            <p:ph idx="1"/>
          </p:nvPr>
        </p:nvSpPr>
        <p:spPr>
          <a:xfrm>
            <a:off x="446316" y="1463040"/>
            <a:ext cx="6527139" cy="4770098"/>
          </a:xfrm>
        </p:spPr>
        <p:txBody>
          <a:bodyPr/>
          <a:lstStyle/>
          <a:p>
            <a:r>
              <a:rPr lang="en-AU" sz="2800" dirty="0">
                <a:solidFill>
                  <a:schemeClr val="bg1"/>
                </a:solidFill>
              </a:rPr>
              <a:t>Role had to be desirable – increased pay</a:t>
            </a:r>
          </a:p>
          <a:p>
            <a:r>
              <a:rPr lang="en-AU" sz="2800" dirty="0">
                <a:solidFill>
                  <a:schemeClr val="bg1"/>
                </a:solidFill>
              </a:rPr>
              <a:t>Needed structure – a role description</a:t>
            </a:r>
          </a:p>
          <a:p>
            <a:r>
              <a:rPr lang="en-AU" sz="2800" dirty="0">
                <a:solidFill>
                  <a:schemeClr val="bg1"/>
                </a:solidFill>
              </a:rPr>
              <a:t>Dedicated time – if not would be in name only</a:t>
            </a:r>
          </a:p>
        </p:txBody>
      </p:sp>
      <p:pic>
        <p:nvPicPr>
          <p:cNvPr id="4" name="Picture 3">
            <a:extLst>
              <a:ext uri="{FF2B5EF4-FFF2-40B4-BE49-F238E27FC236}">
                <a16:creationId xmlns:a16="http://schemas.microsoft.com/office/drawing/2014/main" id="{D7237987-AADA-4209-800D-2AF3DC281883}"/>
              </a:ext>
            </a:extLst>
          </p:cNvPr>
          <p:cNvPicPr>
            <a:picLocks noChangeAspect="1"/>
          </p:cNvPicPr>
          <p:nvPr/>
        </p:nvPicPr>
        <p:blipFill>
          <a:blip r:embed="rId3"/>
          <a:stretch>
            <a:fillRect/>
          </a:stretch>
        </p:blipFill>
        <p:spPr>
          <a:xfrm>
            <a:off x="7596555" y="500215"/>
            <a:ext cx="3926164" cy="5980694"/>
          </a:xfrm>
          <a:prstGeom prst="rect">
            <a:avLst/>
          </a:prstGeom>
        </p:spPr>
      </p:pic>
    </p:spTree>
    <p:extLst>
      <p:ext uri="{BB962C8B-B14F-4D97-AF65-F5344CB8AC3E}">
        <p14:creationId xmlns:p14="http://schemas.microsoft.com/office/powerpoint/2010/main" val="3175562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C44D11-670C-4897-BA34-E37072C8BA0B}"/>
              </a:ext>
            </a:extLst>
          </p:cNvPr>
          <p:cNvSpPr>
            <a:spLocks noGrp="1"/>
          </p:cNvSpPr>
          <p:nvPr>
            <p:ph idx="1"/>
          </p:nvPr>
        </p:nvSpPr>
        <p:spPr>
          <a:xfrm>
            <a:off x="258904" y="2189409"/>
            <a:ext cx="11645074" cy="2550015"/>
          </a:xfrm>
          <a:ln>
            <a:noFill/>
          </a:ln>
        </p:spPr>
        <p:txBody>
          <a:bodyPr>
            <a:normAutofit/>
          </a:bodyPr>
          <a:lstStyle/>
          <a:p>
            <a:pPr marL="457200" lvl="1" indent="0">
              <a:buNone/>
            </a:pPr>
            <a:r>
              <a:rPr lang="en-US" sz="3200" b="1" i="0" dirty="0">
                <a:solidFill>
                  <a:srgbClr val="000000"/>
                </a:solidFill>
                <a:effectLst/>
                <a:latin typeface="+mj-lt"/>
              </a:rPr>
              <a:t>Acknowledgment of Country</a:t>
            </a:r>
          </a:p>
          <a:p>
            <a:pPr marL="457200" lvl="1" indent="0">
              <a:buNone/>
            </a:pPr>
            <a:endParaRPr lang="en-US" sz="2000" b="0" i="0" dirty="0">
              <a:solidFill>
                <a:srgbClr val="000000"/>
              </a:solidFill>
              <a:effectLst/>
              <a:latin typeface="+mj-lt"/>
            </a:endParaRPr>
          </a:p>
          <a:p>
            <a:pPr marL="457200" lvl="1" indent="0">
              <a:lnSpc>
                <a:spcPct val="160000"/>
              </a:lnSpc>
              <a:spcBef>
                <a:spcPts val="0"/>
              </a:spcBef>
              <a:buNone/>
            </a:pPr>
            <a:r>
              <a:rPr lang="en-US" sz="2000" b="0" i="0" dirty="0">
                <a:solidFill>
                  <a:srgbClr val="000000"/>
                </a:solidFill>
                <a:effectLst/>
                <a:latin typeface="+mj-lt"/>
              </a:rPr>
              <a:t>ACIPC acknowledges Aboriginal and Torres Strait Island people as the traditional owners of country throughout Australia and ngā iwi Māori as the people of the land of Aotearoa and respects their continuing connection to culture, land, waterways, community, and family.</a:t>
            </a:r>
            <a:endParaRPr lang="en-AU" sz="2000" dirty="0">
              <a:latin typeface="+mj-lt"/>
            </a:endParaRPr>
          </a:p>
        </p:txBody>
      </p:sp>
      <p:pic>
        <p:nvPicPr>
          <p:cNvPr id="4" name="Picture 3" descr="A picture containing shape&#10;&#10;Description automatically generated">
            <a:extLst>
              <a:ext uri="{FF2B5EF4-FFF2-40B4-BE49-F238E27FC236}">
                <a16:creationId xmlns:a16="http://schemas.microsoft.com/office/drawing/2014/main" id="{F65C9D1D-36C5-4D8A-AA64-241FB3D6E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644" y="250031"/>
            <a:ext cx="3163347" cy="862012"/>
          </a:xfrm>
          <a:prstGeom prst="rect">
            <a:avLst/>
          </a:prstGeom>
        </p:spPr>
      </p:pic>
      <p:cxnSp>
        <p:nvCxnSpPr>
          <p:cNvPr id="6" name="Straight Connector 5">
            <a:extLst>
              <a:ext uri="{FF2B5EF4-FFF2-40B4-BE49-F238E27FC236}">
                <a16:creationId xmlns:a16="http://schemas.microsoft.com/office/drawing/2014/main" id="{33CF0070-4191-4C59-9923-E795749DDBA1}"/>
              </a:ext>
            </a:extLst>
          </p:cNvPr>
          <p:cNvCxnSpPr>
            <a:cxnSpLocks/>
          </p:cNvCxnSpPr>
          <p:nvPr/>
        </p:nvCxnSpPr>
        <p:spPr>
          <a:xfrm>
            <a:off x="0" y="1217984"/>
            <a:ext cx="1219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54D93533-332A-44A4-AE8C-8064BAD4D0F4}"/>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0" y="5995988"/>
            <a:ext cx="12306300" cy="862011"/>
          </a:xfrm>
          <a:prstGeom prst="rect">
            <a:avLst/>
          </a:prstGeom>
        </p:spPr>
      </p:pic>
    </p:spTree>
    <p:extLst>
      <p:ext uri="{BB962C8B-B14F-4D97-AF65-F5344CB8AC3E}">
        <p14:creationId xmlns:p14="http://schemas.microsoft.com/office/powerpoint/2010/main" val="361837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E8842"/>
        </a:solidFill>
        <a:effectLst/>
      </p:bgPr>
    </p:bg>
    <p:spTree>
      <p:nvGrpSpPr>
        <p:cNvPr id="1" name=""/>
        <p:cNvGrpSpPr/>
        <p:nvPr/>
      </p:nvGrpSpPr>
      <p:grpSpPr>
        <a:xfrm>
          <a:off x="0" y="0"/>
          <a:ext cx="0" cy="0"/>
          <a:chOff x="0" y="0"/>
          <a:chExt cx="0" cy="0"/>
        </a:xfrm>
      </p:grpSpPr>
      <p:sp>
        <p:nvSpPr>
          <p:cNvPr id="1037" name="Title 1">
            <a:extLst>
              <a:ext uri="{FF2B5EF4-FFF2-40B4-BE49-F238E27FC236}">
                <a16:creationId xmlns:a16="http://schemas.microsoft.com/office/drawing/2014/main" id="{F4DFB14C-1945-B41C-3404-933B96487B82}"/>
              </a:ext>
            </a:extLst>
          </p:cNvPr>
          <p:cNvSpPr>
            <a:spLocks noGrp="1"/>
          </p:cNvSpPr>
          <p:nvPr>
            <p:ph type="title"/>
          </p:nvPr>
        </p:nvSpPr>
        <p:spPr/>
        <p:txBody>
          <a:bodyPr wrap="square" anchor="ctr">
            <a:normAutofit/>
          </a:bodyPr>
          <a:lstStyle/>
          <a:p>
            <a:r>
              <a:rPr lang="en-US" dirty="0">
                <a:solidFill>
                  <a:schemeClr val="bg1"/>
                </a:solidFill>
              </a:rPr>
              <a:t>Set up of the IPC Lead program:</a:t>
            </a:r>
          </a:p>
        </p:txBody>
      </p:sp>
      <p:sp>
        <p:nvSpPr>
          <p:cNvPr id="3" name="Content Placeholder 2">
            <a:extLst>
              <a:ext uri="{FF2B5EF4-FFF2-40B4-BE49-F238E27FC236}">
                <a16:creationId xmlns:a16="http://schemas.microsoft.com/office/drawing/2014/main" id="{6EEC19F0-B49B-48BC-887B-92216E0089E3}"/>
              </a:ext>
            </a:extLst>
          </p:cNvPr>
          <p:cNvSpPr>
            <a:spLocks noGrp="1"/>
          </p:cNvSpPr>
          <p:nvPr>
            <p:ph idx="1"/>
          </p:nvPr>
        </p:nvSpPr>
        <p:spPr>
          <a:xfrm>
            <a:off x="446317" y="1463040"/>
            <a:ext cx="9427356" cy="4770098"/>
          </a:xfrm>
        </p:spPr>
        <p:txBody>
          <a:bodyPr/>
          <a:lstStyle/>
          <a:p>
            <a:r>
              <a:rPr lang="en-AU" sz="2800" dirty="0">
                <a:solidFill>
                  <a:schemeClr val="bg1"/>
                </a:solidFill>
              </a:rPr>
              <a:t>Dedicated program  to follow – set up Leads &amp; program for success</a:t>
            </a:r>
          </a:p>
          <a:p>
            <a:r>
              <a:rPr lang="en-AU" sz="2800" dirty="0">
                <a:solidFill>
                  <a:schemeClr val="bg1"/>
                </a:solidFill>
              </a:rPr>
              <a:t>Focus: Residential aged care. However, being a multipurpose service, vast majority of staff work across RAC &amp; acute, so program was extended across both areas. * But Lead role does not extended to the community side.</a:t>
            </a:r>
          </a:p>
        </p:txBody>
      </p:sp>
    </p:spTree>
    <p:extLst>
      <p:ext uri="{BB962C8B-B14F-4D97-AF65-F5344CB8AC3E}">
        <p14:creationId xmlns:p14="http://schemas.microsoft.com/office/powerpoint/2010/main" val="1778907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C636FC-A6DE-0090-2335-5ADCA37FDB83}"/>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 name="Rectangle 2">
            <a:extLst>
              <a:ext uri="{FF2B5EF4-FFF2-40B4-BE49-F238E27FC236}">
                <a16:creationId xmlns:a16="http://schemas.microsoft.com/office/drawing/2014/main" id="{5A997A1D-8B4A-6627-1C76-A284351F02D6}"/>
              </a:ext>
            </a:extLst>
          </p:cNvPr>
          <p:cNvSpPr/>
          <p:nvPr>
            <p:custDataLst>
              <p:tags r:id="rId3"/>
            </p:custDataLst>
          </p:nvPr>
        </p:nvSpPr>
        <p:spPr>
          <a:xfrm>
            <a:off x="3112851" y="1000897"/>
            <a:ext cx="8486226" cy="3855308"/>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rgbClr val="000000"/>
                </a:solidFill>
              </a:rPr>
              <a:t>What do you consider as the most important support from your senior management to implement IPC and support the IPC lead? (Rank in order 1-5, 1 being the most important)</a:t>
            </a:r>
            <a:endParaRPr lang="en-AU" sz="2400" b="1">
              <a:solidFill>
                <a:srgbClr val="000000"/>
              </a:solidFill>
            </a:endParaRPr>
          </a:p>
        </p:txBody>
      </p:sp>
      <p:sp>
        <p:nvSpPr>
          <p:cNvPr id="4" name="Rectangle 3">
            <a:extLst>
              <a:ext uri="{FF2B5EF4-FFF2-40B4-BE49-F238E27FC236}">
                <a16:creationId xmlns:a16="http://schemas.microsoft.com/office/drawing/2014/main" id="{015B812C-E14C-78AB-B638-9B35C2EFCC79}"/>
              </a:ext>
            </a:extLst>
          </p:cNvPr>
          <p:cNvSpPr/>
          <p:nvPr/>
        </p:nvSpPr>
        <p:spPr>
          <a:xfrm>
            <a:off x="0" y="5820032"/>
            <a:ext cx="12192001" cy="1037968"/>
          </a:xfrm>
          <a:prstGeom prst="rect">
            <a:avLst/>
          </a:prstGeom>
          <a:solidFill>
            <a:srgbClr val="198038"/>
          </a:solidFill>
          <a:ln>
            <a:noFill/>
          </a:ln>
        </p:spPr>
        <p:style>
          <a:lnRef idx="2">
            <a:schemeClr val="accent1">
              <a:shade val="50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AU" sz="2600">
              <a:solidFill>
                <a:srgbClr val="FFFFFF"/>
              </a:solidFill>
            </a:endParaRPr>
          </a:p>
        </p:txBody>
      </p:sp>
      <p:pic>
        <p:nvPicPr>
          <p:cNvPr id="6" name="Graphic 5">
            <a:extLst>
              <a:ext uri="{FF2B5EF4-FFF2-40B4-BE49-F238E27FC236}">
                <a16:creationId xmlns:a16="http://schemas.microsoft.com/office/drawing/2014/main" id="{AE39AB97-63AC-8FD9-790D-F034133C3A53}"/>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01605243-2371-06C9-150F-95C3D81BEEF4}"/>
              </a:ext>
            </a:extLst>
          </p:cNvPr>
          <p:cNvSpPr/>
          <p:nvPr/>
        </p:nvSpPr>
        <p:spPr>
          <a:xfrm rot="2700000">
            <a:off x="9620371" y="514924"/>
            <a:ext cx="3335198" cy="778213"/>
          </a:xfrm>
          <a:prstGeom prst="trapezoid">
            <a:avLst>
              <a:gd name="adj" fmla="val 100000"/>
            </a:avLst>
          </a:prstGeom>
          <a:solidFill>
            <a:srgbClr val="EDFAF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9" name="Graphic 8">
            <a:extLst>
              <a:ext uri="{FF2B5EF4-FFF2-40B4-BE49-F238E27FC236}">
                <a16:creationId xmlns:a16="http://schemas.microsoft.com/office/drawing/2014/main" id="{A2886E68-7430-7ADA-8E63-32738E1ABCB6}"/>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101516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46314" y="417116"/>
            <a:ext cx="11174186" cy="757130"/>
          </a:xfrm>
        </p:spPr>
        <p:txBody>
          <a:bodyPr/>
          <a:lstStyle/>
          <a:p>
            <a:r>
              <a:rPr lang="en-AU" sz="4800" b="0" dirty="0">
                <a:solidFill>
                  <a:schemeClr val="bg1"/>
                </a:solidFill>
              </a:rPr>
              <a:t>IPC Lead Role: Chloe’s Perspective</a:t>
            </a:r>
          </a:p>
        </p:txBody>
      </p:sp>
      <p:sp>
        <p:nvSpPr>
          <p:cNvPr id="7" name="Content Placeholder 6"/>
          <p:cNvSpPr>
            <a:spLocks noGrp="1"/>
          </p:cNvSpPr>
          <p:nvPr>
            <p:ph idx="1"/>
          </p:nvPr>
        </p:nvSpPr>
        <p:spPr>
          <a:xfrm>
            <a:off x="446314" y="1664207"/>
            <a:ext cx="8790050" cy="4967501"/>
          </a:xfrm>
        </p:spPr>
        <p:txBody>
          <a:bodyPr/>
          <a:lstStyle/>
          <a:p>
            <a:r>
              <a:rPr lang="en-US" sz="2800" dirty="0">
                <a:solidFill>
                  <a:schemeClr val="bg1"/>
                </a:solidFill>
              </a:rPr>
              <a:t>New role created in a time of many unknowns (early stages of COVID-19 pandemic) &amp; changing health landscape (RAC royal commission) </a:t>
            </a:r>
          </a:p>
          <a:p>
            <a:r>
              <a:rPr lang="en-US" sz="2800" dirty="0">
                <a:solidFill>
                  <a:schemeClr val="bg1"/>
                </a:solidFill>
              </a:rPr>
              <a:t>Only Lead left of the first 3 Leads.</a:t>
            </a:r>
          </a:p>
          <a:p>
            <a:r>
              <a:rPr lang="en-US" sz="2800" dirty="0">
                <a:solidFill>
                  <a:schemeClr val="bg1"/>
                </a:solidFill>
              </a:rPr>
              <a:t>ACIPC “Foundations of Infection Prevention &amp; Control” course.</a:t>
            </a:r>
          </a:p>
          <a:p>
            <a:r>
              <a:rPr lang="en-US" sz="2800" dirty="0">
                <a:solidFill>
                  <a:schemeClr val="bg1"/>
                </a:solidFill>
              </a:rPr>
              <a:t>Now: IPC Lead Nurse 0.2 EFT – Mt Beauty &amp; Myrtleford  &amp;  0.7 Endorsed Enrolled Nurse.</a:t>
            </a:r>
          </a:p>
          <a:p>
            <a:r>
              <a:rPr lang="en-US" sz="2800" dirty="0">
                <a:solidFill>
                  <a:schemeClr val="bg1"/>
                </a:solidFill>
              </a:rPr>
              <a:t>Undertaking Bachelor of Nursing studies</a:t>
            </a:r>
            <a:endParaRPr lang="en-AU" sz="2800" dirty="0">
              <a:solidFill>
                <a:schemeClr val="bg1"/>
              </a:solidFill>
            </a:endParaRPr>
          </a:p>
        </p:txBody>
      </p:sp>
      <p:pic>
        <p:nvPicPr>
          <p:cNvPr id="2" name="Picture 1"/>
          <p:cNvPicPr>
            <a:picLocks noChangeAspect="1"/>
          </p:cNvPicPr>
          <p:nvPr/>
        </p:nvPicPr>
        <p:blipFill>
          <a:blip r:embed="rId3"/>
          <a:stretch>
            <a:fillRect/>
          </a:stretch>
        </p:blipFill>
        <p:spPr>
          <a:xfrm>
            <a:off x="10598079" y="219348"/>
            <a:ext cx="1194920" cy="1243692"/>
          </a:xfrm>
          <a:prstGeom prst="rect">
            <a:avLst/>
          </a:prstGeom>
        </p:spPr>
      </p:pic>
    </p:spTree>
    <p:extLst>
      <p:ext uri="{BB962C8B-B14F-4D97-AF65-F5344CB8AC3E}">
        <p14:creationId xmlns:p14="http://schemas.microsoft.com/office/powerpoint/2010/main" val="453281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anim calcmode="lin" valueType="num">
                                      <p:cBhvr>
                                        <p:cTn id="2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46314" y="496625"/>
            <a:ext cx="11174186" cy="840230"/>
          </a:xfrm>
        </p:spPr>
        <p:txBody>
          <a:bodyPr/>
          <a:lstStyle/>
          <a:p>
            <a:r>
              <a:rPr lang="en-AU" sz="5400" b="0" dirty="0">
                <a:solidFill>
                  <a:schemeClr val="bg1"/>
                </a:solidFill>
              </a:rPr>
              <a:t>IPC Lead Role – Chloe’s perspective</a:t>
            </a:r>
          </a:p>
        </p:txBody>
      </p:sp>
      <p:sp>
        <p:nvSpPr>
          <p:cNvPr id="2" name="Content Placeholder 1">
            <a:extLst>
              <a:ext uri="{FF2B5EF4-FFF2-40B4-BE49-F238E27FC236}">
                <a16:creationId xmlns:a16="http://schemas.microsoft.com/office/drawing/2014/main" id="{0BBEC366-4AE4-490D-9AED-01A4BA8454CD}"/>
              </a:ext>
            </a:extLst>
          </p:cNvPr>
          <p:cNvSpPr>
            <a:spLocks noGrp="1"/>
          </p:cNvSpPr>
          <p:nvPr>
            <p:ph sz="half" idx="1"/>
          </p:nvPr>
        </p:nvSpPr>
        <p:spPr>
          <a:xfrm>
            <a:off x="446314" y="1825625"/>
            <a:ext cx="8414222" cy="4351338"/>
          </a:xfrm>
        </p:spPr>
        <p:txBody>
          <a:bodyPr>
            <a:normAutofit lnSpcReduction="10000"/>
          </a:bodyPr>
          <a:lstStyle/>
          <a:p>
            <a:r>
              <a:rPr lang="en-US" sz="3200" dirty="0">
                <a:solidFill>
                  <a:schemeClr val="bg1"/>
                </a:solidFill>
              </a:rPr>
              <a:t>Structured program to follow</a:t>
            </a:r>
          </a:p>
          <a:p>
            <a:r>
              <a:rPr lang="en-US" sz="3200" dirty="0">
                <a:solidFill>
                  <a:schemeClr val="bg1"/>
                </a:solidFill>
              </a:rPr>
              <a:t> Ongoing Support</a:t>
            </a:r>
          </a:p>
          <a:p>
            <a:r>
              <a:rPr lang="en-US" sz="3200" dirty="0">
                <a:solidFill>
                  <a:schemeClr val="bg1"/>
                </a:solidFill>
              </a:rPr>
              <a:t>Attending Organisation &amp; Networking meetings</a:t>
            </a:r>
          </a:p>
          <a:p>
            <a:pPr lvl="1"/>
            <a:r>
              <a:rPr lang="en-US" sz="3200" dirty="0">
                <a:solidFill>
                  <a:schemeClr val="bg1"/>
                </a:solidFill>
              </a:rPr>
              <a:t>Alpine Health IPC Committee</a:t>
            </a:r>
          </a:p>
          <a:p>
            <a:pPr lvl="1"/>
            <a:r>
              <a:rPr lang="en-US" sz="3200" dirty="0">
                <a:solidFill>
                  <a:schemeClr val="bg1"/>
                </a:solidFill>
              </a:rPr>
              <a:t>Hume regions’ “IPAC Network” meetings</a:t>
            </a:r>
          </a:p>
          <a:p>
            <a:pPr lvl="1"/>
            <a:r>
              <a:rPr lang="en-US" sz="3200" dirty="0">
                <a:solidFill>
                  <a:schemeClr val="bg1"/>
                </a:solidFill>
              </a:rPr>
              <a:t>Education/training to take back to the workplace</a:t>
            </a:r>
          </a:p>
          <a:p>
            <a:r>
              <a:rPr lang="en-AU" sz="3600" dirty="0">
                <a:solidFill>
                  <a:schemeClr val="bg1"/>
                </a:solidFill>
              </a:rPr>
              <a:t>Assist with coordinating vaccination within Residential Care</a:t>
            </a:r>
          </a:p>
          <a:p>
            <a:endParaRPr lang="en-US" sz="3400" dirty="0">
              <a:solidFill>
                <a:schemeClr val="bg1"/>
              </a:solidFill>
            </a:endParaRPr>
          </a:p>
          <a:p>
            <a:endParaRPr lang="en-US" sz="3400" dirty="0">
              <a:solidFill>
                <a:schemeClr val="bg1"/>
              </a:solidFill>
            </a:endParaRPr>
          </a:p>
        </p:txBody>
      </p:sp>
      <p:sp>
        <p:nvSpPr>
          <p:cNvPr id="4" name="Content Placeholder 3">
            <a:extLst>
              <a:ext uri="{FF2B5EF4-FFF2-40B4-BE49-F238E27FC236}">
                <a16:creationId xmlns:a16="http://schemas.microsoft.com/office/drawing/2014/main" id="{45AFB634-C072-44E2-8103-9599EA25D798}"/>
              </a:ext>
            </a:extLst>
          </p:cNvPr>
          <p:cNvSpPr>
            <a:spLocks noGrp="1"/>
          </p:cNvSpPr>
          <p:nvPr>
            <p:ph sz="half" idx="2"/>
          </p:nvPr>
        </p:nvSpPr>
        <p:spPr>
          <a:xfrm>
            <a:off x="8964306" y="1753348"/>
            <a:ext cx="2997708" cy="4351338"/>
          </a:xfrm>
        </p:spPr>
        <p:txBody>
          <a:bodyPr/>
          <a:lstStyle/>
          <a:p>
            <a:pPr marL="0" indent="0">
              <a:buNone/>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6259" y="292475"/>
            <a:ext cx="1195755" cy="1248531"/>
          </a:xfrm>
          <a:prstGeom prst="rect">
            <a:avLst/>
          </a:prstGeom>
        </p:spPr>
      </p:pic>
    </p:spTree>
    <p:extLst>
      <p:ext uri="{BB962C8B-B14F-4D97-AF65-F5344CB8AC3E}">
        <p14:creationId xmlns:p14="http://schemas.microsoft.com/office/powerpoint/2010/main" val="1817011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FC461A-3394-47C3-B076-368481D2ADD2}"/>
              </a:ext>
            </a:extLst>
          </p:cNvPr>
          <p:cNvPicPr>
            <a:picLocks noChangeAspect="1"/>
          </p:cNvPicPr>
          <p:nvPr/>
        </p:nvPicPr>
        <p:blipFill>
          <a:blip r:embed="rId3"/>
          <a:stretch>
            <a:fillRect/>
          </a:stretch>
        </p:blipFill>
        <p:spPr>
          <a:xfrm>
            <a:off x="6196447" y="2328016"/>
            <a:ext cx="4895512" cy="2005758"/>
          </a:xfrm>
          <a:prstGeom prst="rect">
            <a:avLst/>
          </a:prstGeom>
        </p:spPr>
      </p:pic>
      <p:pic>
        <p:nvPicPr>
          <p:cNvPr id="7" name="Picture 6">
            <a:extLst>
              <a:ext uri="{FF2B5EF4-FFF2-40B4-BE49-F238E27FC236}">
                <a16:creationId xmlns:a16="http://schemas.microsoft.com/office/drawing/2014/main" id="{1A9A7483-2BC7-4F91-86E0-3159C0AEEA03}"/>
              </a:ext>
            </a:extLst>
          </p:cNvPr>
          <p:cNvPicPr>
            <a:picLocks noChangeAspect="1"/>
          </p:cNvPicPr>
          <p:nvPr/>
        </p:nvPicPr>
        <p:blipFill>
          <a:blip r:embed="rId4"/>
          <a:stretch>
            <a:fillRect/>
          </a:stretch>
        </p:blipFill>
        <p:spPr>
          <a:xfrm>
            <a:off x="9497061" y="1536245"/>
            <a:ext cx="1030313" cy="1164437"/>
          </a:xfrm>
          <a:prstGeom prst="rect">
            <a:avLst/>
          </a:prstGeom>
        </p:spPr>
      </p:pic>
      <p:sp>
        <p:nvSpPr>
          <p:cNvPr id="3" name="Title 2">
            <a:extLst>
              <a:ext uri="{FF2B5EF4-FFF2-40B4-BE49-F238E27FC236}">
                <a16:creationId xmlns:a16="http://schemas.microsoft.com/office/drawing/2014/main" id="{9E7DBE3F-9944-4172-A9BF-79D14DAA0B0A}"/>
              </a:ext>
            </a:extLst>
          </p:cNvPr>
          <p:cNvSpPr>
            <a:spLocks noGrp="1"/>
          </p:cNvSpPr>
          <p:nvPr>
            <p:ph type="title"/>
          </p:nvPr>
        </p:nvSpPr>
        <p:spPr>
          <a:xfrm>
            <a:off x="446314" y="417116"/>
            <a:ext cx="11174186" cy="757130"/>
          </a:xfrm>
        </p:spPr>
        <p:txBody>
          <a:bodyPr/>
          <a:lstStyle/>
          <a:p>
            <a:r>
              <a:rPr lang="en-AU" sz="4800" b="0" dirty="0">
                <a:solidFill>
                  <a:schemeClr val="bg1"/>
                </a:solidFill>
              </a:rPr>
              <a:t>IPC Lead Role- Chloe’s Perspective:</a:t>
            </a:r>
          </a:p>
        </p:txBody>
      </p:sp>
      <p:sp>
        <p:nvSpPr>
          <p:cNvPr id="4" name="Content Placeholder 3">
            <a:extLst>
              <a:ext uri="{FF2B5EF4-FFF2-40B4-BE49-F238E27FC236}">
                <a16:creationId xmlns:a16="http://schemas.microsoft.com/office/drawing/2014/main" id="{7401DE63-1F52-483A-8332-9BF4FF08E375}"/>
              </a:ext>
            </a:extLst>
          </p:cNvPr>
          <p:cNvSpPr>
            <a:spLocks noGrp="1"/>
          </p:cNvSpPr>
          <p:nvPr>
            <p:ph sz="half" idx="1"/>
          </p:nvPr>
        </p:nvSpPr>
        <p:spPr>
          <a:xfrm>
            <a:off x="446314" y="1825624"/>
            <a:ext cx="5306787" cy="4739909"/>
          </a:xfrm>
        </p:spPr>
        <p:txBody>
          <a:bodyPr>
            <a:normAutofit fontScale="85000" lnSpcReduction="20000"/>
          </a:bodyPr>
          <a:lstStyle/>
          <a:p>
            <a:r>
              <a:rPr lang="en-US" sz="3200" dirty="0">
                <a:solidFill>
                  <a:schemeClr val="bg1"/>
                </a:solidFill>
              </a:rPr>
              <a:t>Lots of Audits – done in Survey Monkey</a:t>
            </a:r>
          </a:p>
          <a:p>
            <a:endParaRPr lang="en-US" sz="3200" dirty="0">
              <a:solidFill>
                <a:schemeClr val="bg1"/>
              </a:solidFill>
            </a:endParaRPr>
          </a:p>
          <a:p>
            <a:r>
              <a:rPr lang="en-US" sz="3200" dirty="0">
                <a:solidFill>
                  <a:schemeClr val="bg1"/>
                </a:solidFill>
              </a:rPr>
              <a:t>Surveillance &amp; IPC of infections within Residential Care</a:t>
            </a:r>
          </a:p>
          <a:p>
            <a:pPr marL="0" indent="0">
              <a:buNone/>
            </a:pPr>
            <a:endParaRPr lang="en-US" sz="3200" dirty="0">
              <a:solidFill>
                <a:schemeClr val="bg1"/>
              </a:solidFill>
            </a:endParaRPr>
          </a:p>
          <a:p>
            <a:r>
              <a:rPr lang="en-US" sz="3200" dirty="0">
                <a:solidFill>
                  <a:schemeClr val="bg1"/>
                </a:solidFill>
              </a:rPr>
              <a:t>Improved vaccination rates in residents.</a:t>
            </a:r>
          </a:p>
          <a:p>
            <a:endParaRPr lang="en-US" sz="3200" dirty="0">
              <a:solidFill>
                <a:schemeClr val="bg1"/>
              </a:solidFill>
            </a:endParaRPr>
          </a:p>
          <a:p>
            <a:r>
              <a:rPr lang="en-US" sz="3200" dirty="0">
                <a:solidFill>
                  <a:schemeClr val="bg1"/>
                </a:solidFill>
              </a:rPr>
              <a:t>Promoting Antimicrobial Stewardship</a:t>
            </a:r>
          </a:p>
          <a:p>
            <a:pPr lvl="1"/>
            <a:r>
              <a:rPr lang="en-US" sz="3000" dirty="0">
                <a:solidFill>
                  <a:schemeClr val="bg1"/>
                </a:solidFill>
              </a:rPr>
              <a:t>RAC audits</a:t>
            </a:r>
          </a:p>
          <a:p>
            <a:pPr lvl="1"/>
            <a:r>
              <a:rPr lang="en-US" sz="3000" dirty="0">
                <a:solidFill>
                  <a:schemeClr val="bg1"/>
                </a:solidFill>
              </a:rPr>
              <a:t>Care plan audits</a:t>
            </a:r>
          </a:p>
        </p:txBody>
      </p:sp>
      <p:pic>
        <p:nvPicPr>
          <p:cNvPr id="2" name="Picture 1"/>
          <p:cNvPicPr>
            <a:picLocks noChangeAspect="1"/>
          </p:cNvPicPr>
          <p:nvPr/>
        </p:nvPicPr>
        <p:blipFill>
          <a:blip r:embed="rId5"/>
          <a:stretch>
            <a:fillRect/>
          </a:stretch>
        </p:blipFill>
        <p:spPr>
          <a:xfrm>
            <a:off x="10662545" y="292553"/>
            <a:ext cx="1194920" cy="1243692"/>
          </a:xfrm>
          <a:prstGeom prst="rect">
            <a:avLst/>
          </a:prstGeom>
        </p:spPr>
      </p:pic>
    </p:spTree>
    <p:extLst>
      <p:ext uri="{BB962C8B-B14F-4D97-AF65-F5344CB8AC3E}">
        <p14:creationId xmlns:p14="http://schemas.microsoft.com/office/powerpoint/2010/main" val="530094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46314" y="417116"/>
            <a:ext cx="11174186" cy="757130"/>
          </a:xfrm>
        </p:spPr>
        <p:txBody>
          <a:bodyPr/>
          <a:lstStyle/>
          <a:p>
            <a:r>
              <a:rPr lang="en-AU" sz="4800" b="0" dirty="0">
                <a:solidFill>
                  <a:schemeClr val="bg1"/>
                </a:solidFill>
              </a:rPr>
              <a:t>Typical Day</a:t>
            </a:r>
          </a:p>
        </p:txBody>
      </p:sp>
      <p:pic>
        <p:nvPicPr>
          <p:cNvPr id="8" name="Content Placeholder 7">
            <a:extLst>
              <a:ext uri="{FF2B5EF4-FFF2-40B4-BE49-F238E27FC236}">
                <a16:creationId xmlns:a16="http://schemas.microsoft.com/office/drawing/2014/main" id="{14D2A31C-851E-0017-CE4D-818AD3EC50F2}"/>
              </a:ext>
            </a:extLst>
          </p:cNvPr>
          <p:cNvPicPr>
            <a:picLocks noGrp="1" noChangeAspect="1"/>
          </p:cNvPicPr>
          <p:nvPr>
            <p:ph sz="quarter" idx="4"/>
          </p:nvPr>
        </p:nvPicPr>
        <p:blipFill>
          <a:blip r:embed="rId3"/>
          <a:stretch>
            <a:fillRect/>
          </a:stretch>
        </p:blipFill>
        <p:spPr>
          <a:xfrm>
            <a:off x="7345386" y="1706847"/>
            <a:ext cx="3922381" cy="3922381"/>
          </a:xfrm>
          <a:prstGeom prst="rect">
            <a:avLst/>
          </a:prstGeom>
        </p:spPr>
      </p:pic>
      <p:sp>
        <p:nvSpPr>
          <p:cNvPr id="7" name="Content Placeholder 6"/>
          <p:cNvSpPr>
            <a:spLocks noGrp="1"/>
          </p:cNvSpPr>
          <p:nvPr>
            <p:ph sz="half" idx="2"/>
          </p:nvPr>
        </p:nvSpPr>
        <p:spPr/>
        <p:txBody>
          <a:bodyPr>
            <a:normAutofit fontScale="85000" lnSpcReduction="10000"/>
          </a:bodyPr>
          <a:lstStyle/>
          <a:p>
            <a:r>
              <a:rPr lang="en-AU" sz="2800" dirty="0">
                <a:solidFill>
                  <a:schemeClr val="bg1"/>
                </a:solidFill>
              </a:rPr>
              <a:t>Pre plan in advanced for days where I travel to other sites (book car/room)</a:t>
            </a:r>
          </a:p>
          <a:p>
            <a:r>
              <a:rPr lang="en-AU" sz="2800" dirty="0">
                <a:solidFill>
                  <a:schemeClr val="bg1"/>
                </a:solidFill>
              </a:rPr>
              <a:t>Being the go-to person for IPC in BWL &amp; KVH- gives me the ability to show my IPC knowledge and help staff problem solve </a:t>
            </a:r>
          </a:p>
          <a:p>
            <a:r>
              <a:rPr lang="en-AU" sz="2800" dirty="0">
                <a:solidFill>
                  <a:schemeClr val="bg1"/>
                </a:solidFill>
              </a:rPr>
              <a:t>IPC Lead job list of tasks to complete- At times need to change them around due to tasks other staff are completing.</a:t>
            </a:r>
          </a:p>
          <a:p>
            <a:r>
              <a:rPr lang="en-AU" sz="2800" dirty="0">
                <a:solidFill>
                  <a:schemeClr val="bg1"/>
                </a:solidFill>
              </a:rPr>
              <a:t>Often asked to complete other tasks in regard to Residential Care ( </a:t>
            </a:r>
            <a:r>
              <a:rPr lang="en-AU" sz="2800" dirty="0" err="1">
                <a:solidFill>
                  <a:schemeClr val="bg1"/>
                </a:solidFill>
              </a:rPr>
              <a:t>eg</a:t>
            </a:r>
            <a:r>
              <a:rPr lang="en-AU" sz="2800" dirty="0">
                <a:solidFill>
                  <a:schemeClr val="bg1"/>
                </a:solidFill>
              </a:rPr>
              <a:t>: follow up vaccination history )</a:t>
            </a:r>
          </a:p>
        </p:txBody>
      </p:sp>
      <p:pic>
        <p:nvPicPr>
          <p:cNvPr id="2" name="Picture 1"/>
          <p:cNvPicPr>
            <a:picLocks noChangeAspect="1"/>
          </p:cNvPicPr>
          <p:nvPr/>
        </p:nvPicPr>
        <p:blipFill>
          <a:blip r:embed="rId4"/>
          <a:stretch>
            <a:fillRect/>
          </a:stretch>
        </p:blipFill>
        <p:spPr>
          <a:xfrm>
            <a:off x="10598079" y="219348"/>
            <a:ext cx="1194920" cy="1243692"/>
          </a:xfrm>
          <a:prstGeom prst="rect">
            <a:avLst/>
          </a:prstGeom>
        </p:spPr>
      </p:pic>
    </p:spTree>
    <p:extLst>
      <p:ext uri="{BB962C8B-B14F-4D97-AF65-F5344CB8AC3E}">
        <p14:creationId xmlns:p14="http://schemas.microsoft.com/office/powerpoint/2010/main" val="2862273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32334" y="190423"/>
            <a:ext cx="11174186" cy="1006429"/>
          </a:xfrm>
        </p:spPr>
        <p:txBody>
          <a:bodyPr/>
          <a:lstStyle/>
          <a:p>
            <a:r>
              <a:rPr lang="en-AU" sz="6600" b="0" dirty="0">
                <a:solidFill>
                  <a:schemeClr val="bg1"/>
                </a:solidFill>
              </a:rPr>
              <a:t>A typical day:</a:t>
            </a:r>
          </a:p>
        </p:txBody>
      </p:sp>
      <p:sp>
        <p:nvSpPr>
          <p:cNvPr id="2" name="Text Placeholder 1">
            <a:extLst>
              <a:ext uri="{FF2B5EF4-FFF2-40B4-BE49-F238E27FC236}">
                <a16:creationId xmlns:a16="http://schemas.microsoft.com/office/drawing/2014/main" id="{B476A722-08A4-40B4-89FB-40ACCDCD83F9}"/>
              </a:ext>
            </a:extLst>
          </p:cNvPr>
          <p:cNvSpPr>
            <a:spLocks noGrp="1"/>
          </p:cNvSpPr>
          <p:nvPr>
            <p:ph type="body" idx="1"/>
          </p:nvPr>
        </p:nvSpPr>
        <p:spPr>
          <a:xfrm>
            <a:off x="698500" y="1290510"/>
            <a:ext cx="10041854" cy="825637"/>
          </a:xfrm>
        </p:spPr>
        <p:txBody>
          <a:bodyPr>
            <a:normAutofit/>
          </a:bodyPr>
          <a:lstStyle/>
          <a:p>
            <a:endParaRPr lang="en-US" sz="3600" dirty="0">
              <a:solidFill>
                <a:schemeClr val="bg1"/>
              </a:solidFill>
            </a:endParaRPr>
          </a:p>
          <a:p>
            <a:endParaRPr lang="en-AU"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0831" y="282961"/>
            <a:ext cx="1195755" cy="1248531"/>
          </a:xfrm>
          <a:prstGeom prst="rect">
            <a:avLst/>
          </a:prstGeom>
        </p:spPr>
      </p:pic>
      <p:sp>
        <p:nvSpPr>
          <p:cNvPr id="8" name="Content Placeholder 7">
            <a:extLst>
              <a:ext uri="{FF2B5EF4-FFF2-40B4-BE49-F238E27FC236}">
                <a16:creationId xmlns:a16="http://schemas.microsoft.com/office/drawing/2014/main" id="{78979B08-160C-C033-E0CD-B17F9B29604D}"/>
              </a:ext>
            </a:extLst>
          </p:cNvPr>
          <p:cNvSpPr>
            <a:spLocks noGrp="1"/>
          </p:cNvSpPr>
          <p:nvPr>
            <p:ph sz="half" idx="2"/>
          </p:nvPr>
        </p:nvSpPr>
        <p:spPr/>
        <p:txBody>
          <a:bodyPr>
            <a:normAutofit/>
          </a:bodyPr>
          <a:lstStyle/>
          <a:p>
            <a:r>
              <a:rPr lang="en-GB" sz="2800" dirty="0">
                <a:solidFill>
                  <a:schemeClr val="bg1"/>
                </a:solidFill>
              </a:rPr>
              <a:t>Infection prevention and control officer (</a:t>
            </a:r>
            <a:r>
              <a:rPr lang="en-AU" sz="2800" dirty="0">
                <a:solidFill>
                  <a:schemeClr val="bg1"/>
                </a:solidFill>
              </a:rPr>
              <a:t>IPCO) created a program plan</a:t>
            </a:r>
          </a:p>
          <a:p>
            <a:r>
              <a:rPr lang="en-AU" sz="2800" dirty="0">
                <a:solidFill>
                  <a:schemeClr val="bg1"/>
                </a:solidFill>
              </a:rPr>
              <a:t>Monthly task list- Keeps auditing schedule up to date &amp; on task</a:t>
            </a:r>
          </a:p>
          <a:p>
            <a:r>
              <a:rPr lang="en-AU" sz="2800" dirty="0">
                <a:solidFill>
                  <a:schemeClr val="bg1"/>
                </a:solidFill>
              </a:rPr>
              <a:t>IPC Lead creates monthly report- received by NUM’s &amp; IPCO details activities &amp; audit results &amp; any issues raised or addressed.</a:t>
            </a:r>
          </a:p>
          <a:p>
            <a:pPr marL="0" indent="0">
              <a:buNone/>
            </a:pPr>
            <a:endParaRPr lang="en-AU" sz="2800" dirty="0">
              <a:solidFill>
                <a:schemeClr val="bg1"/>
              </a:solidFill>
            </a:endParaRPr>
          </a:p>
        </p:txBody>
      </p:sp>
      <p:pic>
        <p:nvPicPr>
          <p:cNvPr id="5" name="Picture 4">
            <a:extLst>
              <a:ext uri="{FF2B5EF4-FFF2-40B4-BE49-F238E27FC236}">
                <a16:creationId xmlns:a16="http://schemas.microsoft.com/office/drawing/2014/main" id="{C000264B-AA00-4C5A-8B8D-E43D16871ADB}"/>
              </a:ext>
            </a:extLst>
          </p:cNvPr>
          <p:cNvPicPr>
            <a:picLocks noChangeAspect="1"/>
          </p:cNvPicPr>
          <p:nvPr/>
        </p:nvPicPr>
        <p:blipFill>
          <a:blip r:embed="rId4"/>
          <a:stretch>
            <a:fillRect/>
          </a:stretch>
        </p:blipFill>
        <p:spPr>
          <a:xfrm>
            <a:off x="6424927" y="282961"/>
            <a:ext cx="4315427" cy="6125430"/>
          </a:xfrm>
          <a:prstGeom prst="rect">
            <a:avLst/>
          </a:prstGeom>
        </p:spPr>
      </p:pic>
    </p:spTree>
    <p:extLst>
      <p:ext uri="{BB962C8B-B14F-4D97-AF65-F5344CB8AC3E}">
        <p14:creationId xmlns:p14="http://schemas.microsoft.com/office/powerpoint/2010/main" val="412943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037161-0D1D-6B3C-D049-1EE3DD529683}"/>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 name="Rectangle 2">
            <a:extLst>
              <a:ext uri="{FF2B5EF4-FFF2-40B4-BE49-F238E27FC236}">
                <a16:creationId xmlns:a16="http://schemas.microsoft.com/office/drawing/2014/main" id="{FB9802A2-37B2-813A-4F8E-D6A8274E5AE7}"/>
              </a:ext>
            </a:extLst>
          </p:cNvPr>
          <p:cNvSpPr/>
          <p:nvPr>
            <p:custDataLst>
              <p:tags r:id="rId3"/>
            </p:custDataLst>
          </p:nvPr>
        </p:nvSpPr>
        <p:spPr>
          <a:xfrm>
            <a:off x="3112851" y="1000897"/>
            <a:ext cx="8486226" cy="3855308"/>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700" b="1">
                <a:solidFill>
                  <a:srgbClr val="000000"/>
                </a:solidFill>
              </a:rPr>
              <a:t>What tasks are required of the IPC lead or person responsible for IPC (1-2 words only)</a:t>
            </a:r>
            <a:endParaRPr lang="en-AU" sz="3700" b="1">
              <a:solidFill>
                <a:srgbClr val="000000"/>
              </a:solidFill>
            </a:endParaRPr>
          </a:p>
        </p:txBody>
      </p:sp>
      <p:sp>
        <p:nvSpPr>
          <p:cNvPr id="4" name="Rectangle 3">
            <a:extLst>
              <a:ext uri="{FF2B5EF4-FFF2-40B4-BE49-F238E27FC236}">
                <a16:creationId xmlns:a16="http://schemas.microsoft.com/office/drawing/2014/main" id="{45511335-C699-8CA6-136E-9921B26D0C8F}"/>
              </a:ext>
            </a:extLst>
          </p:cNvPr>
          <p:cNvSpPr/>
          <p:nvPr/>
        </p:nvSpPr>
        <p:spPr>
          <a:xfrm>
            <a:off x="0" y="5820032"/>
            <a:ext cx="12192001" cy="1037968"/>
          </a:xfrm>
          <a:prstGeom prst="rect">
            <a:avLst/>
          </a:prstGeom>
          <a:solidFill>
            <a:srgbClr val="198038"/>
          </a:solidFill>
          <a:ln>
            <a:noFill/>
          </a:ln>
        </p:spPr>
        <p:style>
          <a:lnRef idx="2">
            <a:schemeClr val="accent1">
              <a:shade val="50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AU" sz="2600">
              <a:solidFill>
                <a:srgbClr val="FFFFFF"/>
              </a:solidFill>
            </a:endParaRPr>
          </a:p>
        </p:txBody>
      </p:sp>
      <p:pic>
        <p:nvPicPr>
          <p:cNvPr id="6" name="Graphic 5">
            <a:extLst>
              <a:ext uri="{FF2B5EF4-FFF2-40B4-BE49-F238E27FC236}">
                <a16:creationId xmlns:a16="http://schemas.microsoft.com/office/drawing/2014/main" id="{5E5B4579-522B-1E72-91ED-B83FFA5870CF}"/>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B3A3A844-5335-07C3-B038-DCD9F9D4FF66}"/>
              </a:ext>
            </a:extLst>
          </p:cNvPr>
          <p:cNvSpPr/>
          <p:nvPr/>
        </p:nvSpPr>
        <p:spPr>
          <a:xfrm rot="2700000">
            <a:off x="9620371" y="514924"/>
            <a:ext cx="3335198" cy="778213"/>
          </a:xfrm>
          <a:prstGeom prst="trapezoid">
            <a:avLst>
              <a:gd name="adj" fmla="val 100000"/>
            </a:avLst>
          </a:prstGeom>
          <a:solidFill>
            <a:srgbClr val="EDFAF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9" name="Graphic 8">
            <a:extLst>
              <a:ext uri="{FF2B5EF4-FFF2-40B4-BE49-F238E27FC236}">
                <a16:creationId xmlns:a16="http://schemas.microsoft.com/office/drawing/2014/main" id="{43E50722-CDFF-F4D0-47A8-73F96BF0BDCD}"/>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991930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46314" y="292466"/>
            <a:ext cx="11174186" cy="1006429"/>
          </a:xfrm>
        </p:spPr>
        <p:txBody>
          <a:bodyPr/>
          <a:lstStyle/>
          <a:p>
            <a:r>
              <a:rPr lang="en-AU" sz="6600" b="0" dirty="0">
                <a:solidFill>
                  <a:schemeClr val="bg1"/>
                </a:solidFill>
              </a:rPr>
              <a:t>AMS activities</a:t>
            </a:r>
          </a:p>
        </p:txBody>
      </p:sp>
      <p:sp>
        <p:nvSpPr>
          <p:cNvPr id="8" name="Content Placeholder 7">
            <a:extLst>
              <a:ext uri="{FF2B5EF4-FFF2-40B4-BE49-F238E27FC236}">
                <a16:creationId xmlns:a16="http://schemas.microsoft.com/office/drawing/2014/main" id="{78979B08-160C-C033-E0CD-B17F9B29604D}"/>
              </a:ext>
            </a:extLst>
          </p:cNvPr>
          <p:cNvSpPr>
            <a:spLocks noGrp="1"/>
          </p:cNvSpPr>
          <p:nvPr>
            <p:ph sz="half" idx="1"/>
          </p:nvPr>
        </p:nvSpPr>
        <p:spPr>
          <a:xfrm>
            <a:off x="446314" y="1509463"/>
            <a:ext cx="3333834" cy="4351338"/>
          </a:xfrm>
        </p:spPr>
        <p:txBody>
          <a:bodyPr>
            <a:normAutofit/>
          </a:bodyPr>
          <a:lstStyle/>
          <a:p>
            <a:r>
              <a:rPr lang="en-AU" sz="2800" dirty="0">
                <a:solidFill>
                  <a:schemeClr val="bg1"/>
                </a:solidFill>
              </a:rPr>
              <a:t>Aged Care NAPS audits</a:t>
            </a:r>
          </a:p>
          <a:p>
            <a:r>
              <a:rPr lang="en-AU" sz="2800" dirty="0">
                <a:solidFill>
                  <a:schemeClr val="bg1"/>
                </a:solidFill>
              </a:rPr>
              <a:t>We audit every 2</a:t>
            </a:r>
            <a:r>
              <a:rPr lang="en-AU" sz="2800" baseline="30000" dirty="0">
                <a:solidFill>
                  <a:schemeClr val="bg1"/>
                </a:solidFill>
              </a:rPr>
              <a:t>nd</a:t>
            </a:r>
            <a:r>
              <a:rPr lang="en-AU" sz="2800" dirty="0">
                <a:solidFill>
                  <a:schemeClr val="bg1"/>
                </a:solidFill>
              </a:rPr>
              <a:t> month.</a:t>
            </a:r>
          </a:p>
          <a:p>
            <a:r>
              <a:rPr lang="en-AU" sz="2800" dirty="0">
                <a:solidFill>
                  <a:schemeClr val="bg1"/>
                </a:solidFill>
              </a:rPr>
              <a:t>Results get compiled &amp; tabled at Drug &amp; Therapeutics Committee meeting</a:t>
            </a:r>
          </a:p>
          <a:p>
            <a:pPr marL="0" indent="0">
              <a:buNone/>
            </a:pPr>
            <a:endParaRPr lang="en-AU" sz="2800" dirty="0">
              <a:solidFill>
                <a:schemeClr val="bg1"/>
              </a:solidFill>
            </a:endParaRPr>
          </a:p>
        </p:txBody>
      </p:sp>
      <p:sp>
        <p:nvSpPr>
          <p:cNvPr id="2" name="Text Placeholder 1">
            <a:extLst>
              <a:ext uri="{FF2B5EF4-FFF2-40B4-BE49-F238E27FC236}">
                <a16:creationId xmlns:a16="http://schemas.microsoft.com/office/drawing/2014/main" id="{B476A722-08A4-40B4-89FB-40ACCDCD83F9}"/>
              </a:ext>
            </a:extLst>
          </p:cNvPr>
          <p:cNvSpPr>
            <a:spLocks noGrp="1"/>
          </p:cNvSpPr>
          <p:nvPr>
            <p:ph sz="half" idx="2"/>
          </p:nvPr>
        </p:nvSpPr>
        <p:spPr/>
        <p:txBody>
          <a:bodyPr>
            <a:normAutofit/>
          </a:bodyPr>
          <a:lstStyle/>
          <a:p>
            <a:endParaRPr lang="en-US" sz="3600" dirty="0">
              <a:solidFill>
                <a:schemeClr val="bg1"/>
              </a:solidFill>
            </a:endParaRPr>
          </a:p>
          <a:p>
            <a:endParaRPr lang="en-AU"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0831" y="282961"/>
            <a:ext cx="1195755" cy="1248531"/>
          </a:xfrm>
          <a:prstGeom prst="rect">
            <a:avLst/>
          </a:prstGeom>
        </p:spPr>
      </p:pic>
      <p:pic>
        <p:nvPicPr>
          <p:cNvPr id="9" name="Picture 8">
            <a:extLst>
              <a:ext uri="{FF2B5EF4-FFF2-40B4-BE49-F238E27FC236}">
                <a16:creationId xmlns:a16="http://schemas.microsoft.com/office/drawing/2014/main" id="{4A439735-3E82-4E22-B24C-554B8552E4CE}"/>
              </a:ext>
            </a:extLst>
          </p:cNvPr>
          <p:cNvPicPr>
            <a:picLocks noChangeAspect="1"/>
          </p:cNvPicPr>
          <p:nvPr/>
        </p:nvPicPr>
        <p:blipFill>
          <a:blip r:embed="rId4"/>
          <a:stretch>
            <a:fillRect/>
          </a:stretch>
        </p:blipFill>
        <p:spPr>
          <a:xfrm>
            <a:off x="4009278" y="2352355"/>
            <a:ext cx="8049357" cy="4351338"/>
          </a:xfrm>
          <a:prstGeom prst="rect">
            <a:avLst/>
          </a:prstGeom>
        </p:spPr>
      </p:pic>
    </p:spTree>
    <p:extLst>
      <p:ext uri="{BB962C8B-B14F-4D97-AF65-F5344CB8AC3E}">
        <p14:creationId xmlns:p14="http://schemas.microsoft.com/office/powerpoint/2010/main" val="3003228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29FC8F-3D54-4197-85F4-20701F8DE886}"/>
              </a:ext>
            </a:extLst>
          </p:cNvPr>
          <p:cNvSpPr>
            <a:spLocks noGrp="1"/>
          </p:cNvSpPr>
          <p:nvPr>
            <p:ph type="title"/>
          </p:nvPr>
        </p:nvSpPr>
        <p:spPr>
          <a:xfrm>
            <a:off x="640278" y="611760"/>
            <a:ext cx="11174186" cy="590931"/>
          </a:xfrm>
        </p:spPr>
        <p:txBody>
          <a:bodyPr/>
          <a:lstStyle/>
          <a:p>
            <a:r>
              <a:rPr lang="en-AU" dirty="0">
                <a:solidFill>
                  <a:schemeClr val="bg1"/>
                </a:solidFill>
              </a:rPr>
              <a:t>AMS Future Opportunity:</a:t>
            </a:r>
          </a:p>
        </p:txBody>
      </p:sp>
      <p:sp>
        <p:nvSpPr>
          <p:cNvPr id="9" name="Content Placeholder 8">
            <a:extLst>
              <a:ext uri="{FF2B5EF4-FFF2-40B4-BE49-F238E27FC236}">
                <a16:creationId xmlns:a16="http://schemas.microsoft.com/office/drawing/2014/main" id="{ABBC741E-271C-41F9-A8D6-941775D08E95}"/>
              </a:ext>
            </a:extLst>
          </p:cNvPr>
          <p:cNvSpPr>
            <a:spLocks noGrp="1"/>
          </p:cNvSpPr>
          <p:nvPr>
            <p:ph sz="half" idx="1"/>
          </p:nvPr>
        </p:nvSpPr>
        <p:spPr>
          <a:xfrm>
            <a:off x="446315" y="1825625"/>
            <a:ext cx="3774703" cy="4351338"/>
          </a:xfrm>
        </p:spPr>
        <p:txBody>
          <a:bodyPr>
            <a:normAutofit/>
          </a:bodyPr>
          <a:lstStyle/>
          <a:p>
            <a:r>
              <a:rPr lang="en-AU" sz="3200" dirty="0">
                <a:solidFill>
                  <a:schemeClr val="bg1"/>
                </a:solidFill>
              </a:rPr>
              <a:t>Electronic Medication Chart implemented in May/June 2025.</a:t>
            </a:r>
          </a:p>
          <a:p>
            <a:r>
              <a:rPr lang="en-AU" sz="3200" dirty="0">
                <a:solidFill>
                  <a:schemeClr val="bg1"/>
                </a:solidFill>
              </a:rPr>
              <a:t>Antimicrobial usage reports available</a:t>
            </a:r>
          </a:p>
        </p:txBody>
      </p:sp>
      <p:sp>
        <p:nvSpPr>
          <p:cNvPr id="2" name="Text Placeholder 1">
            <a:extLst>
              <a:ext uri="{FF2B5EF4-FFF2-40B4-BE49-F238E27FC236}">
                <a16:creationId xmlns:a16="http://schemas.microsoft.com/office/drawing/2014/main" id="{B476A722-08A4-40B4-89FB-40ACCDCD83F9}"/>
              </a:ext>
            </a:extLst>
          </p:cNvPr>
          <p:cNvSpPr>
            <a:spLocks noGrp="1"/>
          </p:cNvSpPr>
          <p:nvPr>
            <p:ph sz="half" idx="2"/>
          </p:nvPr>
        </p:nvSpPr>
        <p:spPr/>
        <p:txBody>
          <a:bodyPr>
            <a:normAutofit/>
          </a:bodyPr>
          <a:lstStyle/>
          <a:p>
            <a:endParaRPr lang="en-US" sz="3600" dirty="0">
              <a:solidFill>
                <a:schemeClr val="bg1"/>
              </a:solidFill>
            </a:endParaRPr>
          </a:p>
          <a:p>
            <a:endParaRPr lang="en-AU"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36" y="282961"/>
            <a:ext cx="802950" cy="838389"/>
          </a:xfrm>
          <a:prstGeom prst="rect">
            <a:avLst/>
          </a:prstGeom>
        </p:spPr>
      </p:pic>
      <p:pic>
        <p:nvPicPr>
          <p:cNvPr id="4" name="Picture 3">
            <a:extLst>
              <a:ext uri="{FF2B5EF4-FFF2-40B4-BE49-F238E27FC236}">
                <a16:creationId xmlns:a16="http://schemas.microsoft.com/office/drawing/2014/main" id="{BBC21FFA-69AC-4F66-A417-51EDF1923F9C}"/>
              </a:ext>
            </a:extLst>
          </p:cNvPr>
          <p:cNvPicPr>
            <a:picLocks noChangeAspect="1"/>
          </p:cNvPicPr>
          <p:nvPr/>
        </p:nvPicPr>
        <p:blipFill>
          <a:blip r:embed="rId4"/>
          <a:stretch>
            <a:fillRect/>
          </a:stretch>
        </p:blipFill>
        <p:spPr>
          <a:xfrm>
            <a:off x="4304892" y="1202691"/>
            <a:ext cx="7315608" cy="5310850"/>
          </a:xfrm>
          <a:prstGeom prst="rect">
            <a:avLst/>
          </a:prstGeom>
        </p:spPr>
      </p:pic>
    </p:spTree>
    <p:extLst>
      <p:ext uri="{BB962C8B-B14F-4D97-AF65-F5344CB8AC3E}">
        <p14:creationId xmlns:p14="http://schemas.microsoft.com/office/powerpoint/2010/main" val="3088725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F5DA21-30A4-5962-9141-81295FA52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897529-8663-B592-83B6-1A08C89D7153}"/>
              </a:ext>
            </a:extLst>
          </p:cNvPr>
          <p:cNvSpPr>
            <a:spLocks noGrp="1"/>
          </p:cNvSpPr>
          <p:nvPr>
            <p:ph type="title"/>
          </p:nvPr>
        </p:nvSpPr>
        <p:spPr>
          <a:xfrm>
            <a:off x="258904" y="194184"/>
            <a:ext cx="10515600" cy="908731"/>
          </a:xfrm>
          <a:noFill/>
          <a:ln>
            <a:noFill/>
          </a:ln>
        </p:spPr>
        <p:txBody>
          <a:bodyPr>
            <a:normAutofit/>
          </a:bodyPr>
          <a:lstStyle/>
          <a:p>
            <a:r>
              <a:rPr lang="en-AU" sz="4000" b="1" dirty="0"/>
              <a:t>Q&amp;A</a:t>
            </a:r>
          </a:p>
        </p:txBody>
      </p:sp>
      <p:sp>
        <p:nvSpPr>
          <p:cNvPr id="3" name="Content Placeholder 2">
            <a:extLst>
              <a:ext uri="{FF2B5EF4-FFF2-40B4-BE49-F238E27FC236}">
                <a16:creationId xmlns:a16="http://schemas.microsoft.com/office/drawing/2014/main" id="{F76E6AD6-98B4-9887-4CE9-8BC4CE0CF28C}"/>
              </a:ext>
            </a:extLst>
          </p:cNvPr>
          <p:cNvSpPr>
            <a:spLocks noGrp="1"/>
          </p:cNvSpPr>
          <p:nvPr>
            <p:ph idx="1"/>
          </p:nvPr>
        </p:nvSpPr>
        <p:spPr>
          <a:xfrm>
            <a:off x="258904" y="1323926"/>
            <a:ext cx="11645074" cy="4229813"/>
          </a:xfrm>
          <a:ln>
            <a:noFill/>
          </a:ln>
        </p:spPr>
        <p:txBody>
          <a:bodyPr>
            <a:normAutofit/>
          </a:bodyPr>
          <a:lstStyle/>
          <a:p>
            <a:pPr marL="457200" lvl="1" indent="0">
              <a:buNone/>
            </a:pPr>
            <a:endParaRPr lang="en-GB" sz="2000" dirty="0">
              <a:latin typeface="+mj-lt"/>
            </a:endParaRPr>
          </a:p>
          <a:p>
            <a:pPr lvl="1"/>
            <a:r>
              <a:rPr lang="en-GB" sz="2000" dirty="0">
                <a:latin typeface="+mj-lt"/>
              </a:rPr>
              <a:t>Questions and comments are encouraged</a:t>
            </a:r>
          </a:p>
          <a:p>
            <a:pPr lvl="1"/>
            <a:endParaRPr lang="en-GB" sz="2000" dirty="0">
              <a:latin typeface="+mj-lt"/>
            </a:endParaRPr>
          </a:p>
          <a:p>
            <a:pPr lvl="1"/>
            <a:r>
              <a:rPr lang="en-GB" sz="2000" dirty="0">
                <a:latin typeface="+mj-lt"/>
              </a:rPr>
              <a:t>Please place all questions/comments in the Q&amp;A function of the webinar for presenters to respond</a:t>
            </a:r>
          </a:p>
          <a:p>
            <a:pPr lvl="1"/>
            <a:endParaRPr lang="en-GB" sz="2000" dirty="0">
              <a:latin typeface="+mj-lt"/>
            </a:endParaRPr>
          </a:p>
          <a:p>
            <a:pPr lvl="1"/>
            <a:r>
              <a:rPr lang="en-GB" sz="2000" dirty="0">
                <a:latin typeface="+mj-lt"/>
              </a:rPr>
              <a:t>Any unanswered questions from the webinar will be posted in the ‘aged care connexion’ forum.</a:t>
            </a:r>
          </a:p>
          <a:p>
            <a:pPr marL="457200" lvl="1" indent="0">
              <a:buNone/>
            </a:pPr>
            <a:endParaRPr lang="en-GB" sz="2000" dirty="0">
              <a:latin typeface="+mj-lt"/>
            </a:endParaRPr>
          </a:p>
          <a:p>
            <a:pPr lvl="1"/>
            <a:r>
              <a:rPr lang="en-GB" sz="2000" dirty="0">
                <a:latin typeface="+mj-lt"/>
              </a:rPr>
              <a:t>Webinar recording and PowerPoint will be uploaded onto the ACIPC Aged Care IPC Webinar Series webpage </a:t>
            </a:r>
            <a:r>
              <a:rPr lang="en-GB" sz="2000" dirty="0">
                <a:latin typeface="+mj-lt"/>
                <a:hlinkClick r:id="rId2"/>
              </a:rPr>
              <a:t>https://www.acipc.org.au/acipc-aged-ipc-webinar-series/</a:t>
            </a:r>
            <a:r>
              <a:rPr lang="en-GB" sz="2000" dirty="0">
                <a:latin typeface="+mj-lt"/>
              </a:rPr>
              <a:t> post the session</a:t>
            </a:r>
          </a:p>
          <a:p>
            <a:pPr marL="457200" lvl="1" indent="0">
              <a:buNone/>
            </a:pPr>
            <a:endParaRPr lang="en-GB" dirty="0"/>
          </a:p>
        </p:txBody>
      </p:sp>
      <p:pic>
        <p:nvPicPr>
          <p:cNvPr id="4" name="Picture 3" descr="A picture containing shape&#10;&#10;Description automatically generated">
            <a:extLst>
              <a:ext uri="{FF2B5EF4-FFF2-40B4-BE49-F238E27FC236}">
                <a16:creationId xmlns:a16="http://schemas.microsoft.com/office/drawing/2014/main" id="{D49EBA3C-A9E3-103D-24E8-2D5292456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644" y="250031"/>
            <a:ext cx="3163347" cy="862012"/>
          </a:xfrm>
          <a:prstGeom prst="rect">
            <a:avLst/>
          </a:prstGeom>
        </p:spPr>
      </p:pic>
      <p:cxnSp>
        <p:nvCxnSpPr>
          <p:cNvPr id="6" name="Straight Connector 5">
            <a:extLst>
              <a:ext uri="{FF2B5EF4-FFF2-40B4-BE49-F238E27FC236}">
                <a16:creationId xmlns:a16="http://schemas.microsoft.com/office/drawing/2014/main" id="{4DD09C69-1F72-0B52-2C45-4CBDBBB5BCE8}"/>
              </a:ext>
            </a:extLst>
          </p:cNvPr>
          <p:cNvCxnSpPr>
            <a:cxnSpLocks/>
          </p:cNvCxnSpPr>
          <p:nvPr/>
        </p:nvCxnSpPr>
        <p:spPr>
          <a:xfrm>
            <a:off x="0" y="1217984"/>
            <a:ext cx="1219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653CEFD-88B9-553C-57F2-880BF3E82C09}"/>
              </a:ext>
            </a:extLst>
          </p:cNvPr>
          <p:cNvPicPr>
            <a:picLocks noChangeAspect="1"/>
          </p:cNvPicPr>
          <p:nvPr/>
        </p:nvPicPr>
        <p:blipFill>
          <a:blip r:embed="rId4"/>
          <a:stretch>
            <a:fillRect/>
          </a:stretch>
        </p:blipFill>
        <p:spPr>
          <a:xfrm>
            <a:off x="1666398" y="5958651"/>
            <a:ext cx="8071804" cy="566977"/>
          </a:xfrm>
          <a:prstGeom prst="rect">
            <a:avLst/>
          </a:prstGeom>
        </p:spPr>
      </p:pic>
    </p:spTree>
    <p:extLst>
      <p:ext uri="{BB962C8B-B14F-4D97-AF65-F5344CB8AC3E}">
        <p14:creationId xmlns:p14="http://schemas.microsoft.com/office/powerpoint/2010/main" val="175987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7DBE3F-9944-4172-A9BF-79D14DAA0B0A}"/>
              </a:ext>
            </a:extLst>
          </p:cNvPr>
          <p:cNvSpPr>
            <a:spLocks noGrp="1"/>
          </p:cNvSpPr>
          <p:nvPr>
            <p:ph type="title"/>
          </p:nvPr>
        </p:nvSpPr>
        <p:spPr>
          <a:xfrm>
            <a:off x="446314" y="417116"/>
            <a:ext cx="11174186" cy="757130"/>
          </a:xfrm>
        </p:spPr>
        <p:txBody>
          <a:bodyPr/>
          <a:lstStyle/>
          <a:p>
            <a:r>
              <a:rPr lang="en-US" sz="4800" b="0" dirty="0">
                <a:solidFill>
                  <a:schemeClr val="bg1"/>
                </a:solidFill>
              </a:rPr>
              <a:t>Auditing – getting creative with the results!</a:t>
            </a:r>
          </a:p>
        </p:txBody>
      </p:sp>
      <p:sp>
        <p:nvSpPr>
          <p:cNvPr id="4" name="Content Placeholder 3">
            <a:extLst>
              <a:ext uri="{FF2B5EF4-FFF2-40B4-BE49-F238E27FC236}">
                <a16:creationId xmlns:a16="http://schemas.microsoft.com/office/drawing/2014/main" id="{7401DE63-1F52-483A-8332-9BF4FF08E375}"/>
              </a:ext>
            </a:extLst>
          </p:cNvPr>
          <p:cNvSpPr>
            <a:spLocks noGrp="1"/>
          </p:cNvSpPr>
          <p:nvPr>
            <p:ph sz="half" idx="1"/>
          </p:nvPr>
        </p:nvSpPr>
        <p:spPr>
          <a:xfrm>
            <a:off x="446315" y="1825624"/>
            <a:ext cx="3922486" cy="4739909"/>
          </a:xfrm>
        </p:spPr>
        <p:txBody>
          <a:bodyPr>
            <a:normAutofit/>
          </a:bodyPr>
          <a:lstStyle/>
          <a:p>
            <a:r>
              <a:rPr lang="en-US" sz="3200" dirty="0">
                <a:solidFill>
                  <a:schemeClr val="bg1"/>
                </a:solidFill>
              </a:rPr>
              <a:t>Creation of education material &amp; posters for staff</a:t>
            </a:r>
          </a:p>
        </p:txBody>
      </p:sp>
      <p:pic>
        <p:nvPicPr>
          <p:cNvPr id="6" name="Content Placeholder 5">
            <a:extLst>
              <a:ext uri="{FF2B5EF4-FFF2-40B4-BE49-F238E27FC236}">
                <a16:creationId xmlns:a16="http://schemas.microsoft.com/office/drawing/2014/main" id="{59267A3C-5F18-44A6-9B18-00D054082722}"/>
              </a:ext>
            </a:extLst>
          </p:cNvPr>
          <p:cNvPicPr>
            <a:picLocks noGrp="1" noChangeAspect="1"/>
          </p:cNvPicPr>
          <p:nvPr>
            <p:ph sz="half" idx="2"/>
          </p:nvPr>
        </p:nvPicPr>
        <p:blipFill>
          <a:blip r:embed="rId3"/>
          <a:stretch>
            <a:fillRect/>
          </a:stretch>
        </p:blipFill>
        <p:spPr>
          <a:xfrm>
            <a:off x="4572001" y="1502349"/>
            <a:ext cx="5780095" cy="5063184"/>
          </a:xfrm>
          <a:prstGeom prst="rect">
            <a:avLst/>
          </a:prstGeom>
        </p:spPr>
      </p:pic>
      <p:pic>
        <p:nvPicPr>
          <p:cNvPr id="2" name="Picture 1"/>
          <p:cNvPicPr>
            <a:picLocks noChangeAspect="1"/>
          </p:cNvPicPr>
          <p:nvPr/>
        </p:nvPicPr>
        <p:blipFill>
          <a:blip r:embed="rId4"/>
          <a:stretch>
            <a:fillRect/>
          </a:stretch>
        </p:blipFill>
        <p:spPr>
          <a:xfrm>
            <a:off x="10662545" y="292553"/>
            <a:ext cx="1194920" cy="1243692"/>
          </a:xfrm>
          <a:prstGeom prst="rect">
            <a:avLst/>
          </a:prstGeom>
        </p:spPr>
      </p:pic>
    </p:spTree>
    <p:extLst>
      <p:ext uri="{BB962C8B-B14F-4D97-AF65-F5344CB8AC3E}">
        <p14:creationId xmlns:p14="http://schemas.microsoft.com/office/powerpoint/2010/main" val="2841108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anim calcmode="lin" valueType="num">
                                      <p:cBhvr>
                                        <p:cTn id="1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46314" y="375566"/>
            <a:ext cx="9121635" cy="840230"/>
          </a:xfrm>
        </p:spPr>
        <p:txBody>
          <a:bodyPr/>
          <a:lstStyle/>
          <a:p>
            <a:r>
              <a:rPr lang="en-US" sz="5400" b="0" dirty="0">
                <a:solidFill>
                  <a:schemeClr val="bg1"/>
                </a:solidFill>
              </a:rPr>
              <a:t>Quality Improvement:</a:t>
            </a:r>
            <a:endParaRPr lang="en-AU" sz="5400" b="0" dirty="0">
              <a:solidFill>
                <a:schemeClr val="bg1"/>
              </a:solidFill>
            </a:endParaRPr>
          </a:p>
        </p:txBody>
      </p:sp>
      <p:sp>
        <p:nvSpPr>
          <p:cNvPr id="7" name="Content Placeholder 6"/>
          <p:cNvSpPr>
            <a:spLocks noGrp="1"/>
          </p:cNvSpPr>
          <p:nvPr>
            <p:ph idx="1"/>
          </p:nvPr>
        </p:nvSpPr>
        <p:spPr>
          <a:xfrm>
            <a:off x="446314" y="1269608"/>
            <a:ext cx="4813843" cy="4995949"/>
          </a:xfrm>
        </p:spPr>
        <p:txBody>
          <a:bodyPr/>
          <a:lstStyle/>
          <a:p>
            <a:pPr>
              <a:lnSpc>
                <a:spcPct val="150000"/>
              </a:lnSpc>
              <a:spcBef>
                <a:spcPts val="0"/>
              </a:spcBef>
              <a:spcAft>
                <a:spcPts val="600"/>
              </a:spcAft>
            </a:pPr>
            <a:r>
              <a:rPr lang="en-AU" sz="2400" dirty="0">
                <a:solidFill>
                  <a:schemeClr val="bg1"/>
                </a:solidFill>
              </a:rPr>
              <a:t>Ideas turned into reality- assisting with the development of a one-off consent for vaccinations in Residential Care</a:t>
            </a:r>
          </a:p>
          <a:p>
            <a:pPr>
              <a:lnSpc>
                <a:spcPct val="150000"/>
              </a:lnSpc>
              <a:spcBef>
                <a:spcPts val="0"/>
              </a:spcBef>
              <a:spcAft>
                <a:spcPts val="600"/>
              </a:spcAft>
            </a:pPr>
            <a:r>
              <a:rPr lang="en-AU" sz="2400" dirty="0">
                <a:solidFill>
                  <a:schemeClr val="bg1"/>
                </a:solidFill>
              </a:rPr>
              <a:t>This form is now part of the admission pack</a:t>
            </a:r>
          </a:p>
          <a:p>
            <a:pPr>
              <a:lnSpc>
                <a:spcPct val="150000"/>
              </a:lnSpc>
              <a:spcBef>
                <a:spcPts val="0"/>
              </a:spcBef>
              <a:spcAft>
                <a:spcPts val="600"/>
              </a:spcAft>
            </a:pPr>
            <a:r>
              <a:rPr lang="en-AU" sz="2400" dirty="0">
                <a:solidFill>
                  <a:schemeClr val="bg1"/>
                </a:solidFill>
              </a:rPr>
              <a:t>Negates the need to get consent for every single vaccine – huge Time SAVER!!</a:t>
            </a:r>
          </a:p>
          <a:p>
            <a:pPr marL="0" indent="0">
              <a:lnSpc>
                <a:spcPct val="150000"/>
              </a:lnSpc>
              <a:spcBef>
                <a:spcPts val="0"/>
              </a:spcBef>
              <a:spcAft>
                <a:spcPts val="600"/>
              </a:spcAft>
              <a:buNone/>
            </a:pPr>
            <a:endParaRPr lang="en-AU" sz="3200" dirty="0">
              <a:solidFill>
                <a:schemeClr val="bg1"/>
              </a:solidFill>
            </a:endParaRPr>
          </a:p>
          <a:p>
            <a:pPr marL="0" indent="0">
              <a:lnSpc>
                <a:spcPct val="150000"/>
              </a:lnSpc>
              <a:spcBef>
                <a:spcPts val="0"/>
              </a:spcBef>
              <a:spcAft>
                <a:spcPts val="600"/>
              </a:spcAft>
              <a:buNone/>
            </a:pPr>
            <a:r>
              <a:rPr lang="en-AU" sz="3200" dirty="0">
                <a:solidFill>
                  <a:schemeClr val="bg1"/>
                </a:solidFill>
              </a:rPr>
              <a:t>		</a:t>
            </a:r>
          </a:p>
          <a:p>
            <a:pPr>
              <a:lnSpc>
                <a:spcPct val="150000"/>
              </a:lnSpc>
              <a:spcBef>
                <a:spcPts val="0"/>
              </a:spcBef>
              <a:spcAft>
                <a:spcPts val="600"/>
              </a:spcAft>
            </a:pPr>
            <a:endParaRPr lang="en-AU" sz="32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6259" y="292475"/>
            <a:ext cx="1195755" cy="1248531"/>
          </a:xfrm>
          <a:prstGeom prst="rect">
            <a:avLst/>
          </a:prstGeom>
        </p:spPr>
      </p:pic>
      <p:pic>
        <p:nvPicPr>
          <p:cNvPr id="2" name="Picture 1">
            <a:extLst>
              <a:ext uri="{FF2B5EF4-FFF2-40B4-BE49-F238E27FC236}">
                <a16:creationId xmlns:a16="http://schemas.microsoft.com/office/drawing/2014/main" id="{BF72A760-0813-4DEC-AA47-CDCC7D19BDD8}"/>
              </a:ext>
            </a:extLst>
          </p:cNvPr>
          <p:cNvPicPr>
            <a:picLocks noChangeAspect="1"/>
          </p:cNvPicPr>
          <p:nvPr/>
        </p:nvPicPr>
        <p:blipFill>
          <a:blip r:embed="rId4"/>
          <a:stretch>
            <a:fillRect/>
          </a:stretch>
        </p:blipFill>
        <p:spPr>
          <a:xfrm>
            <a:off x="7008631" y="1035536"/>
            <a:ext cx="3757628" cy="5699915"/>
          </a:xfrm>
          <a:prstGeom prst="rect">
            <a:avLst/>
          </a:prstGeom>
        </p:spPr>
      </p:pic>
    </p:spTree>
    <p:extLst>
      <p:ext uri="{BB962C8B-B14F-4D97-AF65-F5344CB8AC3E}">
        <p14:creationId xmlns:p14="http://schemas.microsoft.com/office/powerpoint/2010/main" val="3457136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1000"/>
                                        <p:tgtEl>
                                          <p:spTgt spid="7">
                                            <p:txEl>
                                              <p:pRg st="4" end="4"/>
                                            </p:txEl>
                                          </p:spTgt>
                                        </p:tgtEl>
                                      </p:cBhvr>
                                    </p:animEffect>
                                    <p:anim calcmode="lin" valueType="num">
                                      <p:cBhvr>
                                        <p:cTn id="2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D4234D-F8D9-009A-78E1-467C8372C52C}"/>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 name="Rectangle 2">
            <a:extLst>
              <a:ext uri="{FF2B5EF4-FFF2-40B4-BE49-F238E27FC236}">
                <a16:creationId xmlns:a16="http://schemas.microsoft.com/office/drawing/2014/main" id="{685544C2-E9EE-D406-43E1-1B5DAC3C919E}"/>
              </a:ext>
            </a:extLst>
          </p:cNvPr>
          <p:cNvSpPr/>
          <p:nvPr>
            <p:custDataLst>
              <p:tags r:id="rId3"/>
            </p:custDataLst>
          </p:nvPr>
        </p:nvSpPr>
        <p:spPr>
          <a:xfrm>
            <a:off x="3112851" y="1000897"/>
            <a:ext cx="8486226" cy="3855308"/>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b="1">
                <a:solidFill>
                  <a:srgbClr val="000000"/>
                </a:solidFill>
              </a:rPr>
              <a:t>What IPC quality improvements have you undertaken?</a:t>
            </a:r>
            <a:endParaRPr lang="en-AU" sz="4000" b="1">
              <a:solidFill>
                <a:srgbClr val="000000"/>
              </a:solidFill>
            </a:endParaRPr>
          </a:p>
        </p:txBody>
      </p:sp>
      <p:sp>
        <p:nvSpPr>
          <p:cNvPr id="4" name="Rectangle 3">
            <a:extLst>
              <a:ext uri="{FF2B5EF4-FFF2-40B4-BE49-F238E27FC236}">
                <a16:creationId xmlns:a16="http://schemas.microsoft.com/office/drawing/2014/main" id="{52E4931E-BEE1-13D7-B06B-AB05B8227CF7}"/>
              </a:ext>
            </a:extLst>
          </p:cNvPr>
          <p:cNvSpPr/>
          <p:nvPr/>
        </p:nvSpPr>
        <p:spPr>
          <a:xfrm>
            <a:off x="0" y="5820032"/>
            <a:ext cx="12192001" cy="1037968"/>
          </a:xfrm>
          <a:prstGeom prst="rect">
            <a:avLst/>
          </a:prstGeom>
          <a:solidFill>
            <a:srgbClr val="198038"/>
          </a:solidFill>
          <a:ln>
            <a:noFill/>
          </a:ln>
        </p:spPr>
        <p:style>
          <a:lnRef idx="2">
            <a:schemeClr val="accent1">
              <a:shade val="50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AU" sz="2600">
              <a:solidFill>
                <a:srgbClr val="FFFFFF"/>
              </a:solidFill>
            </a:endParaRPr>
          </a:p>
        </p:txBody>
      </p:sp>
      <p:pic>
        <p:nvPicPr>
          <p:cNvPr id="6" name="Graphic 5">
            <a:extLst>
              <a:ext uri="{FF2B5EF4-FFF2-40B4-BE49-F238E27FC236}">
                <a16:creationId xmlns:a16="http://schemas.microsoft.com/office/drawing/2014/main" id="{DEA8944D-3E7E-AF99-EBB2-80905E3CFDC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38C5DF70-ACD2-F57C-D125-79DDF4E1A419}"/>
              </a:ext>
            </a:extLst>
          </p:cNvPr>
          <p:cNvSpPr/>
          <p:nvPr/>
        </p:nvSpPr>
        <p:spPr>
          <a:xfrm rot="2700000">
            <a:off x="9620371" y="514924"/>
            <a:ext cx="3335198" cy="778213"/>
          </a:xfrm>
          <a:prstGeom prst="trapezoid">
            <a:avLst>
              <a:gd name="adj" fmla="val 100000"/>
            </a:avLst>
          </a:prstGeom>
          <a:solidFill>
            <a:srgbClr val="EDFAF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9" name="Graphic 8">
            <a:extLst>
              <a:ext uri="{FF2B5EF4-FFF2-40B4-BE49-F238E27FC236}">
                <a16:creationId xmlns:a16="http://schemas.microsoft.com/office/drawing/2014/main" id="{1D0D827B-0372-DB0A-DB76-BEC722E0465C}"/>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3451231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46314" y="375566"/>
            <a:ext cx="9121635" cy="840230"/>
          </a:xfrm>
        </p:spPr>
        <p:txBody>
          <a:bodyPr/>
          <a:lstStyle/>
          <a:p>
            <a:r>
              <a:rPr lang="en-US" sz="5400" b="0" dirty="0">
                <a:solidFill>
                  <a:schemeClr val="bg1"/>
                </a:solidFill>
              </a:rPr>
              <a:t>Resident Vaccinations</a:t>
            </a:r>
            <a:endParaRPr lang="en-AU" sz="5400" b="0" dirty="0">
              <a:solidFill>
                <a:schemeClr val="bg1"/>
              </a:solidFill>
            </a:endParaRPr>
          </a:p>
        </p:txBody>
      </p:sp>
      <p:sp>
        <p:nvSpPr>
          <p:cNvPr id="7" name="Content Placeholder 6"/>
          <p:cNvSpPr>
            <a:spLocks noGrp="1"/>
          </p:cNvSpPr>
          <p:nvPr>
            <p:ph idx="1"/>
          </p:nvPr>
        </p:nvSpPr>
        <p:spPr>
          <a:xfrm>
            <a:off x="229986" y="1106478"/>
            <a:ext cx="6454108" cy="5247188"/>
          </a:xfrm>
        </p:spPr>
        <p:txBody>
          <a:bodyPr/>
          <a:lstStyle/>
          <a:p>
            <a:pPr>
              <a:lnSpc>
                <a:spcPct val="150000"/>
              </a:lnSpc>
              <a:spcBef>
                <a:spcPts val="0"/>
              </a:spcBef>
              <a:spcAft>
                <a:spcPts val="600"/>
              </a:spcAft>
            </a:pPr>
            <a:r>
              <a:rPr lang="en-AU" sz="2400" dirty="0">
                <a:solidFill>
                  <a:schemeClr val="bg1"/>
                </a:solidFill>
              </a:rPr>
              <a:t>Victoria public RAC’s annual resident vaccination surveillance mandatory:</a:t>
            </a:r>
          </a:p>
          <a:p>
            <a:pPr lvl="1">
              <a:lnSpc>
                <a:spcPct val="150000"/>
              </a:lnSpc>
              <a:spcBef>
                <a:spcPts val="0"/>
              </a:spcBef>
              <a:spcAft>
                <a:spcPts val="600"/>
              </a:spcAft>
            </a:pPr>
            <a:r>
              <a:rPr lang="en-AU" sz="2200" dirty="0">
                <a:solidFill>
                  <a:schemeClr val="bg1"/>
                </a:solidFill>
              </a:rPr>
              <a:t>Influenza</a:t>
            </a:r>
          </a:p>
          <a:p>
            <a:pPr lvl="1">
              <a:lnSpc>
                <a:spcPct val="150000"/>
              </a:lnSpc>
              <a:spcBef>
                <a:spcPts val="0"/>
              </a:spcBef>
              <a:spcAft>
                <a:spcPts val="600"/>
              </a:spcAft>
            </a:pPr>
            <a:r>
              <a:rPr lang="en-AU" sz="2200" dirty="0">
                <a:solidFill>
                  <a:schemeClr val="bg1"/>
                </a:solidFill>
              </a:rPr>
              <a:t>Pneumococcal</a:t>
            </a:r>
          </a:p>
          <a:p>
            <a:pPr lvl="1">
              <a:lnSpc>
                <a:spcPct val="150000"/>
              </a:lnSpc>
              <a:spcBef>
                <a:spcPts val="0"/>
              </a:spcBef>
              <a:spcAft>
                <a:spcPts val="600"/>
              </a:spcAft>
            </a:pPr>
            <a:r>
              <a:rPr lang="en-AU" sz="2200" dirty="0">
                <a:solidFill>
                  <a:schemeClr val="bg1"/>
                </a:solidFill>
              </a:rPr>
              <a:t>Shingles</a:t>
            </a:r>
          </a:p>
          <a:p>
            <a:pPr lvl="1">
              <a:lnSpc>
                <a:spcPct val="150000"/>
              </a:lnSpc>
              <a:spcBef>
                <a:spcPts val="0"/>
              </a:spcBef>
              <a:spcAft>
                <a:spcPts val="600"/>
              </a:spcAft>
            </a:pPr>
            <a:r>
              <a:rPr lang="en-AU" sz="2200" dirty="0">
                <a:solidFill>
                  <a:schemeClr val="bg1"/>
                </a:solidFill>
              </a:rPr>
              <a:t>COVID-19 new in 2025.</a:t>
            </a:r>
          </a:p>
          <a:p>
            <a:pPr>
              <a:lnSpc>
                <a:spcPct val="150000"/>
              </a:lnSpc>
              <a:spcBef>
                <a:spcPts val="0"/>
              </a:spcBef>
              <a:spcAft>
                <a:spcPts val="600"/>
              </a:spcAft>
            </a:pPr>
            <a:r>
              <a:rPr lang="en-AU" sz="2400" dirty="0">
                <a:solidFill>
                  <a:schemeClr val="bg1"/>
                </a:solidFill>
              </a:rPr>
              <a:t>Online  PneumoSmart Vaccination Tool to assess residents need for pneumococcal vaccines:</a:t>
            </a:r>
          </a:p>
          <a:p>
            <a:pPr>
              <a:lnSpc>
                <a:spcPct val="150000"/>
              </a:lnSpc>
              <a:spcBef>
                <a:spcPts val="0"/>
              </a:spcBef>
              <a:spcAft>
                <a:spcPts val="600"/>
              </a:spcAft>
            </a:pPr>
            <a:r>
              <a:rPr lang="en-AU" sz="2400" dirty="0">
                <a:solidFill>
                  <a:schemeClr val="bg1"/>
                </a:solidFill>
              </a:rPr>
              <a:t>Track all resident vaccinations in a spreadsheet</a:t>
            </a:r>
          </a:p>
          <a:p>
            <a:pPr marL="457200" lvl="1" indent="0">
              <a:lnSpc>
                <a:spcPct val="150000"/>
              </a:lnSpc>
              <a:spcBef>
                <a:spcPts val="0"/>
              </a:spcBef>
              <a:spcAft>
                <a:spcPts val="600"/>
              </a:spcAft>
              <a:buNone/>
            </a:pPr>
            <a:endParaRPr lang="en-AU" sz="2200" dirty="0">
              <a:solidFill>
                <a:schemeClr val="bg1"/>
              </a:solidFill>
            </a:endParaRPr>
          </a:p>
          <a:p>
            <a:pPr lvl="1">
              <a:lnSpc>
                <a:spcPct val="150000"/>
              </a:lnSpc>
              <a:spcBef>
                <a:spcPts val="0"/>
              </a:spcBef>
              <a:spcAft>
                <a:spcPts val="600"/>
              </a:spcAft>
            </a:pPr>
            <a:endParaRPr lang="en-AU" sz="2200" dirty="0">
              <a:solidFill>
                <a:schemeClr val="bg1"/>
              </a:solidFill>
            </a:endParaRPr>
          </a:p>
          <a:p>
            <a:pPr>
              <a:lnSpc>
                <a:spcPct val="150000"/>
              </a:lnSpc>
              <a:spcBef>
                <a:spcPts val="0"/>
              </a:spcBef>
              <a:spcAft>
                <a:spcPts val="600"/>
              </a:spcAft>
            </a:pPr>
            <a:endParaRPr lang="en-AU" sz="2400" dirty="0">
              <a:solidFill>
                <a:schemeClr val="bg1"/>
              </a:solidFill>
            </a:endParaRPr>
          </a:p>
          <a:p>
            <a:pPr>
              <a:lnSpc>
                <a:spcPct val="150000"/>
              </a:lnSpc>
              <a:spcBef>
                <a:spcPts val="0"/>
              </a:spcBef>
              <a:spcAft>
                <a:spcPts val="600"/>
              </a:spcAft>
            </a:pPr>
            <a:endParaRPr lang="en-AU" sz="2400" dirty="0">
              <a:solidFill>
                <a:schemeClr val="bg1"/>
              </a:solidFill>
            </a:endParaRPr>
          </a:p>
          <a:p>
            <a:pPr marL="0" indent="0">
              <a:lnSpc>
                <a:spcPct val="150000"/>
              </a:lnSpc>
              <a:spcBef>
                <a:spcPts val="0"/>
              </a:spcBef>
              <a:spcAft>
                <a:spcPts val="600"/>
              </a:spcAft>
              <a:buNone/>
            </a:pPr>
            <a:endParaRPr lang="en-AU" sz="3200" dirty="0">
              <a:solidFill>
                <a:schemeClr val="bg1"/>
              </a:solidFill>
            </a:endParaRPr>
          </a:p>
          <a:p>
            <a:pPr marL="0" indent="0">
              <a:lnSpc>
                <a:spcPct val="150000"/>
              </a:lnSpc>
              <a:spcBef>
                <a:spcPts val="0"/>
              </a:spcBef>
              <a:spcAft>
                <a:spcPts val="600"/>
              </a:spcAft>
              <a:buNone/>
            </a:pPr>
            <a:r>
              <a:rPr lang="en-AU" sz="3200" dirty="0">
                <a:solidFill>
                  <a:schemeClr val="bg1"/>
                </a:solidFill>
              </a:rPr>
              <a:t>		</a:t>
            </a:r>
          </a:p>
          <a:p>
            <a:pPr>
              <a:lnSpc>
                <a:spcPct val="150000"/>
              </a:lnSpc>
              <a:spcBef>
                <a:spcPts val="0"/>
              </a:spcBef>
              <a:spcAft>
                <a:spcPts val="600"/>
              </a:spcAft>
            </a:pPr>
            <a:endParaRPr lang="en-AU" sz="32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6259" y="292475"/>
            <a:ext cx="1195755" cy="1248531"/>
          </a:xfrm>
          <a:prstGeom prst="rect">
            <a:avLst/>
          </a:prstGeom>
        </p:spPr>
      </p:pic>
      <p:pic>
        <p:nvPicPr>
          <p:cNvPr id="5" name="Picture 4">
            <a:extLst>
              <a:ext uri="{FF2B5EF4-FFF2-40B4-BE49-F238E27FC236}">
                <a16:creationId xmlns:a16="http://schemas.microsoft.com/office/drawing/2014/main" id="{EB1D64CC-BD25-4664-9BD9-532913713D19}"/>
              </a:ext>
            </a:extLst>
          </p:cNvPr>
          <p:cNvPicPr>
            <a:picLocks noChangeAspect="1"/>
          </p:cNvPicPr>
          <p:nvPr/>
        </p:nvPicPr>
        <p:blipFill>
          <a:blip r:embed="rId4"/>
          <a:stretch>
            <a:fillRect/>
          </a:stretch>
        </p:blipFill>
        <p:spPr>
          <a:xfrm>
            <a:off x="6607568" y="1710688"/>
            <a:ext cx="5354446" cy="4265906"/>
          </a:xfrm>
          <a:prstGeom prst="rect">
            <a:avLst/>
          </a:prstGeom>
        </p:spPr>
      </p:pic>
    </p:spTree>
    <p:extLst>
      <p:ext uri="{BB962C8B-B14F-4D97-AF65-F5344CB8AC3E}">
        <p14:creationId xmlns:p14="http://schemas.microsoft.com/office/powerpoint/2010/main" val="1095376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anim calcmode="lin" valueType="num">
                                      <p:cBhvr>
                                        <p:cTn id="2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anim calcmode="lin" valueType="num">
                                      <p:cBhvr>
                                        <p:cTn id="3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1000"/>
                                        <p:tgtEl>
                                          <p:spTgt spid="7">
                                            <p:txEl>
                                              <p:pRg st="6" end="6"/>
                                            </p:txEl>
                                          </p:spTgt>
                                        </p:tgtEl>
                                      </p:cBhvr>
                                    </p:animEffect>
                                    <p:anim calcmode="lin" valueType="num">
                                      <p:cBhvr>
                                        <p:cTn id="3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xEl>
                                              <p:pRg st="12" end="12"/>
                                            </p:txEl>
                                          </p:spTgt>
                                        </p:tgtEl>
                                        <p:attrNameLst>
                                          <p:attrName>style.visibility</p:attrName>
                                        </p:attrNameLst>
                                      </p:cBhvr>
                                      <p:to>
                                        <p:strVal val="visible"/>
                                      </p:to>
                                    </p:set>
                                    <p:animEffect transition="in" filter="fade">
                                      <p:cBhvr>
                                        <p:cTn id="42" dur="1000"/>
                                        <p:tgtEl>
                                          <p:spTgt spid="7">
                                            <p:txEl>
                                              <p:pRg st="12" end="12"/>
                                            </p:txEl>
                                          </p:spTgt>
                                        </p:tgtEl>
                                      </p:cBhvr>
                                    </p:animEffect>
                                    <p:anim calcmode="lin" valueType="num">
                                      <p:cBhvr>
                                        <p:cTn id="43" dur="1000" fill="hold"/>
                                        <p:tgtEl>
                                          <p:spTgt spid="7">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46314" y="375566"/>
            <a:ext cx="9121635" cy="840230"/>
          </a:xfrm>
        </p:spPr>
        <p:txBody>
          <a:bodyPr/>
          <a:lstStyle/>
          <a:p>
            <a:r>
              <a:rPr lang="en-US" sz="5400" b="0" dirty="0">
                <a:solidFill>
                  <a:schemeClr val="bg1"/>
                </a:solidFill>
              </a:rPr>
              <a:t>Outbreak Management</a:t>
            </a:r>
            <a:endParaRPr lang="en-AU" sz="5400" b="0" dirty="0">
              <a:solidFill>
                <a:schemeClr val="bg1"/>
              </a:solidFill>
            </a:endParaRPr>
          </a:p>
        </p:txBody>
      </p:sp>
      <p:sp>
        <p:nvSpPr>
          <p:cNvPr id="7" name="Content Placeholder 6"/>
          <p:cNvSpPr>
            <a:spLocks noGrp="1"/>
          </p:cNvSpPr>
          <p:nvPr>
            <p:ph idx="1"/>
          </p:nvPr>
        </p:nvSpPr>
        <p:spPr>
          <a:xfrm>
            <a:off x="446314" y="1269608"/>
            <a:ext cx="5649686" cy="4995949"/>
          </a:xfrm>
        </p:spPr>
        <p:txBody>
          <a:bodyPr/>
          <a:lstStyle/>
          <a:p>
            <a:pPr>
              <a:lnSpc>
                <a:spcPct val="150000"/>
              </a:lnSpc>
              <a:spcBef>
                <a:spcPts val="0"/>
              </a:spcBef>
              <a:spcAft>
                <a:spcPts val="600"/>
              </a:spcAft>
            </a:pPr>
            <a:r>
              <a:rPr lang="en-AU" sz="2000" dirty="0">
                <a:solidFill>
                  <a:schemeClr val="bg1"/>
                </a:solidFill>
              </a:rPr>
              <a:t>IPC Lead to assist with Outbreak Management tasks.</a:t>
            </a:r>
          </a:p>
          <a:p>
            <a:pPr>
              <a:lnSpc>
                <a:spcPct val="150000"/>
              </a:lnSpc>
              <a:spcBef>
                <a:spcPts val="0"/>
              </a:spcBef>
              <a:spcAft>
                <a:spcPts val="600"/>
              </a:spcAft>
            </a:pPr>
            <a:r>
              <a:rPr lang="en-AU" sz="2000" dirty="0">
                <a:solidFill>
                  <a:schemeClr val="bg1"/>
                </a:solidFill>
              </a:rPr>
              <a:t>Advantage to also working on the floor ability to assist staff and implement the outbreak management kits that are available. </a:t>
            </a:r>
          </a:p>
          <a:p>
            <a:pPr>
              <a:lnSpc>
                <a:spcPct val="150000"/>
              </a:lnSpc>
              <a:spcBef>
                <a:spcPts val="0"/>
              </a:spcBef>
              <a:spcAft>
                <a:spcPts val="600"/>
              </a:spcAft>
            </a:pPr>
            <a:r>
              <a:rPr lang="en-AU" sz="2000" dirty="0">
                <a:solidFill>
                  <a:schemeClr val="bg1"/>
                </a:solidFill>
              </a:rPr>
              <a:t>Assist staff with setting up donning &amp; doffing stations</a:t>
            </a:r>
          </a:p>
          <a:p>
            <a:pPr>
              <a:lnSpc>
                <a:spcPct val="150000"/>
              </a:lnSpc>
              <a:spcBef>
                <a:spcPts val="0"/>
              </a:spcBef>
              <a:spcAft>
                <a:spcPts val="600"/>
              </a:spcAft>
            </a:pPr>
            <a:r>
              <a:rPr lang="en-AU" sz="2000" dirty="0">
                <a:solidFill>
                  <a:schemeClr val="bg1"/>
                </a:solidFill>
              </a:rPr>
              <a:t>Assisting staff with Outbreak Management protocols (</a:t>
            </a:r>
            <a:r>
              <a:rPr lang="en-AU" sz="2000" dirty="0" err="1">
                <a:solidFill>
                  <a:schemeClr val="bg1"/>
                </a:solidFill>
              </a:rPr>
              <a:t>eg</a:t>
            </a:r>
            <a:r>
              <a:rPr lang="en-AU" sz="2000" dirty="0">
                <a:solidFill>
                  <a:schemeClr val="bg1"/>
                </a:solidFill>
              </a:rPr>
              <a:t> : respiratory symptoms/required reporting procedure)</a:t>
            </a:r>
          </a:p>
          <a:p>
            <a:pPr marL="457200" lvl="1" indent="0">
              <a:lnSpc>
                <a:spcPct val="150000"/>
              </a:lnSpc>
              <a:spcBef>
                <a:spcPts val="0"/>
              </a:spcBef>
              <a:spcAft>
                <a:spcPts val="600"/>
              </a:spcAft>
              <a:buNone/>
            </a:pPr>
            <a:endParaRPr lang="en-AU" sz="2200" dirty="0">
              <a:solidFill>
                <a:schemeClr val="bg1"/>
              </a:solidFill>
            </a:endParaRPr>
          </a:p>
          <a:p>
            <a:pPr lvl="1">
              <a:lnSpc>
                <a:spcPct val="150000"/>
              </a:lnSpc>
              <a:spcBef>
                <a:spcPts val="0"/>
              </a:spcBef>
              <a:spcAft>
                <a:spcPts val="600"/>
              </a:spcAft>
            </a:pPr>
            <a:endParaRPr lang="en-AU" sz="2200" dirty="0">
              <a:solidFill>
                <a:schemeClr val="bg1"/>
              </a:solidFill>
            </a:endParaRPr>
          </a:p>
          <a:p>
            <a:pPr>
              <a:lnSpc>
                <a:spcPct val="150000"/>
              </a:lnSpc>
              <a:spcBef>
                <a:spcPts val="0"/>
              </a:spcBef>
              <a:spcAft>
                <a:spcPts val="600"/>
              </a:spcAft>
            </a:pPr>
            <a:endParaRPr lang="en-AU" sz="2400" dirty="0">
              <a:solidFill>
                <a:schemeClr val="bg1"/>
              </a:solidFill>
            </a:endParaRPr>
          </a:p>
          <a:p>
            <a:pPr>
              <a:lnSpc>
                <a:spcPct val="150000"/>
              </a:lnSpc>
              <a:spcBef>
                <a:spcPts val="0"/>
              </a:spcBef>
              <a:spcAft>
                <a:spcPts val="600"/>
              </a:spcAft>
            </a:pPr>
            <a:endParaRPr lang="en-AU" sz="2400" dirty="0">
              <a:solidFill>
                <a:schemeClr val="bg1"/>
              </a:solidFill>
            </a:endParaRPr>
          </a:p>
          <a:p>
            <a:pPr marL="0" indent="0">
              <a:lnSpc>
                <a:spcPct val="150000"/>
              </a:lnSpc>
              <a:spcBef>
                <a:spcPts val="0"/>
              </a:spcBef>
              <a:spcAft>
                <a:spcPts val="600"/>
              </a:spcAft>
              <a:buNone/>
            </a:pPr>
            <a:endParaRPr lang="en-AU" sz="3200" dirty="0">
              <a:solidFill>
                <a:schemeClr val="bg1"/>
              </a:solidFill>
            </a:endParaRPr>
          </a:p>
          <a:p>
            <a:pPr marL="0" indent="0">
              <a:lnSpc>
                <a:spcPct val="150000"/>
              </a:lnSpc>
              <a:spcBef>
                <a:spcPts val="0"/>
              </a:spcBef>
              <a:spcAft>
                <a:spcPts val="600"/>
              </a:spcAft>
              <a:buNone/>
            </a:pPr>
            <a:r>
              <a:rPr lang="en-AU" sz="3200" dirty="0">
                <a:solidFill>
                  <a:schemeClr val="bg1"/>
                </a:solidFill>
              </a:rPr>
              <a:t>		</a:t>
            </a:r>
          </a:p>
          <a:p>
            <a:pPr>
              <a:lnSpc>
                <a:spcPct val="150000"/>
              </a:lnSpc>
              <a:spcBef>
                <a:spcPts val="0"/>
              </a:spcBef>
              <a:spcAft>
                <a:spcPts val="600"/>
              </a:spcAft>
            </a:pPr>
            <a:endParaRPr lang="en-AU" sz="32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6259" y="292475"/>
            <a:ext cx="1195755" cy="1248531"/>
          </a:xfrm>
          <a:prstGeom prst="rect">
            <a:avLst/>
          </a:prstGeom>
        </p:spPr>
      </p:pic>
    </p:spTree>
    <p:extLst>
      <p:ext uri="{BB962C8B-B14F-4D97-AF65-F5344CB8AC3E}">
        <p14:creationId xmlns:p14="http://schemas.microsoft.com/office/powerpoint/2010/main" val="2076065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animEffect transition="in" filter="fade">
                                      <p:cBhvr>
                                        <p:cTn id="27" dur="1000"/>
                                        <p:tgtEl>
                                          <p:spTgt spid="7">
                                            <p:txEl>
                                              <p:pRg st="9" end="9"/>
                                            </p:txEl>
                                          </p:spTgt>
                                        </p:tgtEl>
                                      </p:cBhvr>
                                    </p:animEffect>
                                    <p:anim calcmode="lin" valueType="num">
                                      <p:cBhvr>
                                        <p:cTn id="28"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29FC8F-3D54-4197-85F4-20701F8DE886}"/>
              </a:ext>
            </a:extLst>
          </p:cNvPr>
          <p:cNvSpPr>
            <a:spLocks noGrp="1"/>
          </p:cNvSpPr>
          <p:nvPr>
            <p:ph type="title"/>
          </p:nvPr>
        </p:nvSpPr>
        <p:spPr/>
        <p:txBody>
          <a:bodyPr/>
          <a:lstStyle/>
          <a:p>
            <a:r>
              <a:rPr lang="en-AU" dirty="0">
                <a:solidFill>
                  <a:schemeClr val="bg1"/>
                </a:solidFill>
              </a:rPr>
              <a:t>Professional Development</a:t>
            </a:r>
          </a:p>
        </p:txBody>
      </p:sp>
      <p:pic>
        <p:nvPicPr>
          <p:cNvPr id="13" name="Content Placeholder 12">
            <a:extLst>
              <a:ext uri="{FF2B5EF4-FFF2-40B4-BE49-F238E27FC236}">
                <a16:creationId xmlns:a16="http://schemas.microsoft.com/office/drawing/2014/main" id="{EAAFA314-3ADC-4B2C-90F3-A8D399B4499C}"/>
              </a:ext>
            </a:extLst>
          </p:cNvPr>
          <p:cNvPicPr>
            <a:picLocks noGrp="1" noChangeAspect="1"/>
          </p:cNvPicPr>
          <p:nvPr>
            <p:ph sz="half" idx="1"/>
          </p:nvPr>
        </p:nvPicPr>
        <p:blipFill>
          <a:blip r:embed="rId3"/>
          <a:stretch>
            <a:fillRect/>
          </a:stretch>
        </p:blipFill>
        <p:spPr>
          <a:xfrm>
            <a:off x="6579574" y="1748746"/>
            <a:ext cx="5307012" cy="3792629"/>
          </a:xfrm>
        </p:spPr>
      </p:pic>
      <p:sp>
        <p:nvSpPr>
          <p:cNvPr id="2" name="Text Placeholder 1">
            <a:extLst>
              <a:ext uri="{FF2B5EF4-FFF2-40B4-BE49-F238E27FC236}">
                <a16:creationId xmlns:a16="http://schemas.microsoft.com/office/drawing/2014/main" id="{B476A722-08A4-40B4-89FB-40ACCDCD83F9}"/>
              </a:ext>
            </a:extLst>
          </p:cNvPr>
          <p:cNvSpPr>
            <a:spLocks noGrp="1"/>
          </p:cNvSpPr>
          <p:nvPr>
            <p:ph sz="half" idx="2"/>
          </p:nvPr>
        </p:nvSpPr>
        <p:spPr/>
        <p:txBody>
          <a:bodyPr>
            <a:normAutofit/>
          </a:bodyPr>
          <a:lstStyle/>
          <a:p>
            <a:endParaRPr lang="en-US" sz="3600" dirty="0">
              <a:solidFill>
                <a:schemeClr val="bg1"/>
              </a:solidFill>
            </a:endParaRPr>
          </a:p>
          <a:p>
            <a:endParaRPr lang="en-AU"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0831" y="282961"/>
            <a:ext cx="1195755" cy="1248531"/>
          </a:xfrm>
          <a:prstGeom prst="rect">
            <a:avLst/>
          </a:prstGeom>
        </p:spPr>
      </p:pic>
      <p:sp>
        <p:nvSpPr>
          <p:cNvPr id="15" name="TextBox 14">
            <a:extLst>
              <a:ext uri="{FF2B5EF4-FFF2-40B4-BE49-F238E27FC236}">
                <a16:creationId xmlns:a16="http://schemas.microsoft.com/office/drawing/2014/main" id="{FA7FD2DE-CE18-4CF8-A598-3BDD2E5193EA}"/>
              </a:ext>
            </a:extLst>
          </p:cNvPr>
          <p:cNvSpPr txBox="1"/>
          <p:nvPr/>
        </p:nvSpPr>
        <p:spPr>
          <a:xfrm>
            <a:off x="575035" y="1748746"/>
            <a:ext cx="5520965" cy="3770263"/>
          </a:xfrm>
          <a:prstGeom prst="rect">
            <a:avLst/>
          </a:prstGeom>
          <a:noFill/>
        </p:spPr>
        <p:txBody>
          <a:bodyPr wrap="square" rtlCol="0">
            <a:spAutoFit/>
          </a:bodyPr>
          <a:lstStyle/>
          <a:p>
            <a:pPr marL="285750" indent="-285750">
              <a:buFont typeface="Arial" panose="020B0604020202020204" pitchFamily="34" charset="0"/>
              <a:buChar char="•"/>
            </a:pPr>
            <a:r>
              <a:rPr lang="en-AU" sz="2800" dirty="0">
                <a:solidFill>
                  <a:schemeClr val="bg1"/>
                </a:solidFill>
              </a:rPr>
              <a:t>  Communication</a:t>
            </a:r>
          </a:p>
          <a:p>
            <a:pPr marL="457200" indent="-457200">
              <a:lnSpc>
                <a:spcPct val="150000"/>
              </a:lnSpc>
              <a:spcBef>
                <a:spcPts val="0"/>
              </a:spcBef>
              <a:spcAft>
                <a:spcPts val="600"/>
              </a:spcAft>
              <a:buFont typeface="Arial" panose="020B0604020202020204" pitchFamily="34" charset="0"/>
              <a:buChar char="•"/>
            </a:pPr>
            <a:r>
              <a:rPr lang="en-AU" sz="2800" dirty="0">
                <a:solidFill>
                  <a:schemeClr val="bg1"/>
                </a:solidFill>
              </a:rPr>
              <a:t>Improved time management </a:t>
            </a:r>
          </a:p>
          <a:p>
            <a:pPr marL="457200" indent="-457200">
              <a:lnSpc>
                <a:spcPct val="150000"/>
              </a:lnSpc>
              <a:spcBef>
                <a:spcPts val="0"/>
              </a:spcBef>
              <a:spcAft>
                <a:spcPts val="600"/>
              </a:spcAft>
              <a:buFont typeface="Arial" panose="020B0604020202020204" pitchFamily="34" charset="0"/>
              <a:buChar char="•"/>
            </a:pPr>
            <a:r>
              <a:rPr lang="en-AU" sz="2800" dirty="0">
                <a:solidFill>
                  <a:schemeClr val="bg1"/>
                </a:solidFill>
              </a:rPr>
              <a:t>Contribution to development of the IPC Lead program</a:t>
            </a:r>
          </a:p>
          <a:p>
            <a:pPr marL="457200" indent="-457200">
              <a:lnSpc>
                <a:spcPct val="150000"/>
              </a:lnSpc>
              <a:spcBef>
                <a:spcPts val="0"/>
              </a:spcBef>
              <a:spcAft>
                <a:spcPts val="600"/>
              </a:spcAft>
              <a:buFont typeface="Arial" panose="020B0604020202020204" pitchFamily="34" charset="0"/>
              <a:buChar char="•"/>
            </a:pPr>
            <a:r>
              <a:rPr lang="en-AU" sz="2800" dirty="0">
                <a:solidFill>
                  <a:schemeClr val="bg1"/>
                </a:solidFill>
              </a:rPr>
              <a:t>Mentoring new IPC Leads</a:t>
            </a:r>
          </a:p>
          <a:p>
            <a:pPr marL="285750" indent="-285750">
              <a:buFont typeface="Arial" panose="020B0604020202020204" pitchFamily="34" charset="0"/>
              <a:buChar char="•"/>
            </a:pPr>
            <a:endParaRPr lang="en-AU" sz="2800" dirty="0">
              <a:solidFill>
                <a:schemeClr val="bg1"/>
              </a:solidFill>
            </a:endParaRPr>
          </a:p>
        </p:txBody>
      </p:sp>
    </p:spTree>
    <p:extLst>
      <p:ext uri="{BB962C8B-B14F-4D97-AF65-F5344CB8AC3E}">
        <p14:creationId xmlns:p14="http://schemas.microsoft.com/office/powerpoint/2010/main" val="3872907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7A3D"/>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46314" y="292466"/>
            <a:ext cx="11174186" cy="1006429"/>
          </a:xfrm>
        </p:spPr>
        <p:txBody>
          <a:bodyPr/>
          <a:lstStyle/>
          <a:p>
            <a:r>
              <a:rPr lang="en-AU" sz="6600" b="0" dirty="0">
                <a:solidFill>
                  <a:schemeClr val="bg1"/>
                </a:solidFill>
              </a:rPr>
              <a:t>Opportunities so far:</a:t>
            </a:r>
          </a:p>
        </p:txBody>
      </p:sp>
      <p:sp>
        <p:nvSpPr>
          <p:cNvPr id="2" name="Content Placeholder 1">
            <a:extLst>
              <a:ext uri="{FF2B5EF4-FFF2-40B4-BE49-F238E27FC236}">
                <a16:creationId xmlns:a16="http://schemas.microsoft.com/office/drawing/2014/main" id="{0BBEC366-4AE4-490D-9AED-01A4BA8454CD}"/>
              </a:ext>
            </a:extLst>
          </p:cNvPr>
          <p:cNvSpPr>
            <a:spLocks noGrp="1"/>
          </p:cNvSpPr>
          <p:nvPr>
            <p:ph sz="half" idx="1"/>
          </p:nvPr>
        </p:nvSpPr>
        <p:spPr>
          <a:xfrm>
            <a:off x="446314" y="1825624"/>
            <a:ext cx="7307425" cy="4465447"/>
          </a:xfrm>
        </p:spPr>
        <p:txBody>
          <a:bodyPr>
            <a:normAutofit/>
          </a:bodyPr>
          <a:lstStyle/>
          <a:p>
            <a:r>
              <a:rPr lang="en-AU" sz="2800" dirty="0">
                <a:solidFill>
                  <a:schemeClr val="bg1"/>
                </a:solidFill>
              </a:rPr>
              <a:t>Back fill role of the Infection Prevention &amp; Control Officer</a:t>
            </a:r>
          </a:p>
          <a:p>
            <a:r>
              <a:rPr lang="en-AU" sz="2800" dirty="0">
                <a:solidFill>
                  <a:schemeClr val="bg1"/>
                </a:solidFill>
              </a:rPr>
              <a:t>Sepsis Lead- 12 month project lead</a:t>
            </a:r>
          </a:p>
          <a:p>
            <a:r>
              <a:rPr lang="en-AU" sz="2800" dirty="0">
                <a:solidFill>
                  <a:schemeClr val="bg1"/>
                </a:solidFill>
              </a:rPr>
              <a:t>Invited as a speaker at the 2023 ACIPC Conference</a:t>
            </a:r>
          </a:p>
          <a:p>
            <a:r>
              <a:rPr lang="en-AU" sz="2800" dirty="0">
                <a:solidFill>
                  <a:schemeClr val="bg1"/>
                </a:solidFill>
              </a:rPr>
              <a:t>Leadership, educating others</a:t>
            </a:r>
          </a:p>
          <a:p>
            <a:r>
              <a:rPr lang="en-AU" sz="2800" dirty="0">
                <a:solidFill>
                  <a:schemeClr val="bg1"/>
                </a:solidFill>
              </a:rPr>
              <a:t>Presenting today</a:t>
            </a:r>
          </a:p>
          <a:p>
            <a:endParaRPr lang="en-AU"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6259" y="292475"/>
            <a:ext cx="1195755" cy="1248531"/>
          </a:xfrm>
          <a:prstGeom prst="rect">
            <a:avLst/>
          </a:prstGeom>
        </p:spPr>
      </p:pic>
      <p:pic>
        <p:nvPicPr>
          <p:cNvPr id="4" name="Picture 3">
            <a:extLst>
              <a:ext uri="{FF2B5EF4-FFF2-40B4-BE49-F238E27FC236}">
                <a16:creationId xmlns:a16="http://schemas.microsoft.com/office/drawing/2014/main" id="{A0642350-F5C3-4524-A370-4E9E634CF3A0}"/>
              </a:ext>
            </a:extLst>
          </p:cNvPr>
          <p:cNvPicPr>
            <a:picLocks noChangeAspect="1"/>
          </p:cNvPicPr>
          <p:nvPr/>
        </p:nvPicPr>
        <p:blipFill>
          <a:blip r:embed="rId4"/>
          <a:stretch>
            <a:fillRect/>
          </a:stretch>
        </p:blipFill>
        <p:spPr>
          <a:xfrm>
            <a:off x="8520253" y="1708957"/>
            <a:ext cx="3225433" cy="4465448"/>
          </a:xfrm>
          <a:prstGeom prst="rect">
            <a:avLst/>
          </a:prstGeom>
        </p:spPr>
      </p:pic>
    </p:spTree>
    <p:extLst>
      <p:ext uri="{BB962C8B-B14F-4D97-AF65-F5344CB8AC3E}">
        <p14:creationId xmlns:p14="http://schemas.microsoft.com/office/powerpoint/2010/main" val="2941912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b="33245"/>
          <a:stretch/>
        </p:blipFill>
        <p:spPr>
          <a:xfrm>
            <a:off x="0" y="0"/>
            <a:ext cx="12192000" cy="6858000"/>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5352836"/>
            <a:ext cx="12192000" cy="1505164"/>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bg1"/>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a:extLst>
              <a:ext uri="{FF2B5EF4-FFF2-40B4-BE49-F238E27FC236}">
                <a16:creationId xmlns:a16="http://schemas.microsoft.com/office/drawing/2014/main" id="{D7F67FDF-D697-3249-AD21-75F6353FFBA5}"/>
              </a:ext>
              <a:ext uri="{C183D7F6-B498-43B3-948B-1728B52AA6E4}">
                <adec:decorative xmlns:adec="http://schemas.microsoft.com/office/drawing/2017/decorative" val="1"/>
              </a:ext>
            </a:extLst>
          </p:cNvPr>
          <p:cNvSpPr/>
          <p:nvPr/>
        </p:nvSpPr>
        <p:spPr>
          <a:xfrm rot="10800000">
            <a:off x="449186" y="4916698"/>
            <a:ext cx="45719" cy="1186151"/>
          </a:xfrm>
          <a:prstGeom prst="rect">
            <a:avLst/>
          </a:prstGeom>
          <a:solidFill>
            <a:srgbClr val="79AE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107A3D"/>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268472"/>
            <a:ext cx="11418359" cy="923330"/>
          </a:xfrm>
        </p:spPr>
        <p:txBody>
          <a:bodyPr/>
          <a:lstStyle/>
          <a:p>
            <a:r>
              <a:rPr lang="en-US" sz="6000" b="0" dirty="0"/>
              <a:t>What the IPC Lead Role has given me:</a:t>
            </a:r>
          </a:p>
        </p:txBody>
      </p:sp>
      <p:sp>
        <p:nvSpPr>
          <p:cNvPr id="3" name="TextBox 2">
            <a:extLst>
              <a:ext uri="{FF2B5EF4-FFF2-40B4-BE49-F238E27FC236}">
                <a16:creationId xmlns:a16="http://schemas.microsoft.com/office/drawing/2014/main" id="{A6A566C1-8ABD-E79F-D540-1E18BCFF044B}"/>
              </a:ext>
            </a:extLst>
          </p:cNvPr>
          <p:cNvSpPr txBox="1"/>
          <p:nvPr/>
        </p:nvSpPr>
        <p:spPr>
          <a:xfrm>
            <a:off x="2723792" y="1103320"/>
            <a:ext cx="9428823" cy="4065344"/>
          </a:xfrm>
          <a:custGeom>
            <a:avLst/>
            <a:gdLst>
              <a:gd name="connsiteX0" fmla="*/ 0 w 7935925"/>
              <a:gd name="connsiteY0" fmla="*/ 0 h 4592283"/>
              <a:gd name="connsiteX1" fmla="*/ 7935925 w 7935925"/>
              <a:gd name="connsiteY1" fmla="*/ 0 h 4592283"/>
              <a:gd name="connsiteX2" fmla="*/ 7935925 w 7935925"/>
              <a:gd name="connsiteY2" fmla="*/ 4592283 h 4592283"/>
              <a:gd name="connsiteX3" fmla="*/ 0 w 7935925"/>
              <a:gd name="connsiteY3" fmla="*/ 4592283 h 4592283"/>
              <a:gd name="connsiteX4" fmla="*/ 0 w 7935925"/>
              <a:gd name="connsiteY4" fmla="*/ 0 h 4592283"/>
              <a:gd name="connsiteX0" fmla="*/ 0 w 9428823"/>
              <a:gd name="connsiteY0" fmla="*/ 0 h 4592283"/>
              <a:gd name="connsiteX1" fmla="*/ 9428823 w 9428823"/>
              <a:gd name="connsiteY1" fmla="*/ 0 h 4592283"/>
              <a:gd name="connsiteX2" fmla="*/ 9428823 w 9428823"/>
              <a:gd name="connsiteY2" fmla="*/ 4592283 h 4592283"/>
              <a:gd name="connsiteX3" fmla="*/ 1492898 w 9428823"/>
              <a:gd name="connsiteY3" fmla="*/ 4592283 h 4592283"/>
              <a:gd name="connsiteX4" fmla="*/ 0 w 9428823"/>
              <a:gd name="connsiteY4" fmla="*/ 0 h 4592283"/>
              <a:gd name="connsiteX0" fmla="*/ 0 w 9428823"/>
              <a:gd name="connsiteY0" fmla="*/ 0 h 4592283"/>
              <a:gd name="connsiteX1" fmla="*/ 9428823 w 9428823"/>
              <a:gd name="connsiteY1" fmla="*/ 0 h 4592283"/>
              <a:gd name="connsiteX2" fmla="*/ 9428823 w 9428823"/>
              <a:gd name="connsiteY2" fmla="*/ 4592283 h 4592283"/>
              <a:gd name="connsiteX3" fmla="*/ 2761861 w 9428823"/>
              <a:gd name="connsiteY3" fmla="*/ 3687214 h 4592283"/>
              <a:gd name="connsiteX4" fmla="*/ 0 w 9428823"/>
              <a:gd name="connsiteY4" fmla="*/ 0 h 459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823" h="4592283">
                <a:moveTo>
                  <a:pt x="0" y="0"/>
                </a:moveTo>
                <a:lnTo>
                  <a:pt x="9428823" y="0"/>
                </a:lnTo>
                <a:lnTo>
                  <a:pt x="9428823" y="4592283"/>
                </a:lnTo>
                <a:lnTo>
                  <a:pt x="2761861" y="3687214"/>
                </a:lnTo>
                <a:lnTo>
                  <a:pt x="0" y="0"/>
                </a:lnTo>
                <a:close/>
              </a:path>
            </a:pathLst>
          </a:custGeom>
          <a:noFill/>
        </p:spPr>
        <p:txBody>
          <a:bodyPr wrap="square">
            <a:spAutoFit/>
          </a:bodyPr>
          <a:lstStyle/>
          <a:p>
            <a:pPr marL="571500" lvl="0" indent="-571500">
              <a:lnSpc>
                <a:spcPct val="107000"/>
              </a:lnSpc>
              <a:buFont typeface="Arial" panose="020B0604020202020204" pitchFamily="34" charset="0"/>
              <a:buChar char="•"/>
            </a:pPr>
            <a:r>
              <a:rPr lang="en-AU"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Career Development</a:t>
            </a:r>
          </a:p>
          <a:p>
            <a:pPr marL="571500" lvl="0" indent="-571500">
              <a:lnSpc>
                <a:spcPct val="107000"/>
              </a:lnSpc>
              <a:buFont typeface="Arial" panose="020B0604020202020204" pitchFamily="34" charset="0"/>
              <a:buChar char="•"/>
            </a:pPr>
            <a:r>
              <a:rPr lang="en-AU"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Developing &amp; expanding IPC knowledge</a:t>
            </a:r>
          </a:p>
          <a:p>
            <a:pPr marL="571500" lvl="0" indent="-571500">
              <a:lnSpc>
                <a:spcPct val="107000"/>
              </a:lnSpc>
              <a:spcAft>
                <a:spcPts val="800"/>
              </a:spcAft>
              <a:buFont typeface="Arial" panose="020B0604020202020204" pitchFamily="34" charset="0"/>
              <a:buChar char="•"/>
            </a:pPr>
            <a:r>
              <a:rPr lang="en-AU"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Assist with the improvement of IPC practices within the workplace </a:t>
            </a:r>
          </a:p>
          <a:p>
            <a:pPr marL="571500" lvl="0" indent="-571500">
              <a:lnSpc>
                <a:spcPct val="107000"/>
              </a:lnSpc>
              <a:spcAft>
                <a:spcPts val="800"/>
              </a:spcAft>
              <a:buFont typeface="Arial" panose="020B0604020202020204" pitchFamily="34" charset="0"/>
              <a:buChar char="•"/>
            </a:pPr>
            <a:r>
              <a:rPr lang="en-AU"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Participation in quality improvement projects</a:t>
            </a:r>
          </a:p>
          <a:p>
            <a:pPr marL="571500" lvl="0" indent="-571500">
              <a:lnSpc>
                <a:spcPct val="107000"/>
              </a:lnSpc>
              <a:spcAft>
                <a:spcPts val="800"/>
              </a:spcAft>
              <a:buFont typeface="Arial" panose="020B0604020202020204" pitchFamily="34" charset="0"/>
              <a:buChar char="•"/>
            </a:pPr>
            <a:r>
              <a:rPr lang="en-AU"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Development of leadership skills</a:t>
            </a:r>
          </a:p>
          <a:p>
            <a:pPr algn="r">
              <a:lnSpc>
                <a:spcPct val="107000"/>
              </a:lnSpc>
              <a:spcAft>
                <a:spcPts val="800"/>
              </a:spcAft>
            </a:pPr>
            <a:r>
              <a:rPr lang="en-AU"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08218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b="33245"/>
          <a:stretch/>
        </p:blipFill>
        <p:spPr>
          <a:xfrm>
            <a:off x="0" y="0"/>
            <a:ext cx="12192000" cy="6858000"/>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5352836"/>
            <a:ext cx="12192000" cy="1505164"/>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bg1"/>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a:extLst>
              <a:ext uri="{FF2B5EF4-FFF2-40B4-BE49-F238E27FC236}">
                <a16:creationId xmlns:a16="http://schemas.microsoft.com/office/drawing/2014/main" id="{D7F67FDF-D697-3249-AD21-75F6353FFBA5}"/>
              </a:ext>
              <a:ext uri="{C183D7F6-B498-43B3-948B-1728B52AA6E4}">
                <adec:decorative xmlns:adec="http://schemas.microsoft.com/office/drawing/2017/decorative" val="1"/>
              </a:ext>
            </a:extLst>
          </p:cNvPr>
          <p:cNvSpPr/>
          <p:nvPr/>
        </p:nvSpPr>
        <p:spPr>
          <a:xfrm rot="10800000">
            <a:off x="449186" y="4916698"/>
            <a:ext cx="45719" cy="1186151"/>
          </a:xfrm>
          <a:prstGeom prst="rect">
            <a:avLst/>
          </a:prstGeom>
          <a:solidFill>
            <a:srgbClr val="79AE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107A3D"/>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268472"/>
            <a:ext cx="11418359" cy="923330"/>
          </a:xfrm>
        </p:spPr>
        <p:txBody>
          <a:bodyPr/>
          <a:lstStyle/>
          <a:p>
            <a:r>
              <a:rPr lang="en-US" sz="6000" b="0" dirty="0"/>
              <a:t>Growth in Program: Kelly’s Perspective</a:t>
            </a:r>
          </a:p>
        </p:txBody>
      </p:sp>
      <p:sp>
        <p:nvSpPr>
          <p:cNvPr id="3" name="TextBox 2">
            <a:extLst>
              <a:ext uri="{FF2B5EF4-FFF2-40B4-BE49-F238E27FC236}">
                <a16:creationId xmlns:a16="http://schemas.microsoft.com/office/drawing/2014/main" id="{A6A566C1-8ABD-E79F-D540-1E18BCFF044B}"/>
              </a:ext>
            </a:extLst>
          </p:cNvPr>
          <p:cNvSpPr txBox="1"/>
          <p:nvPr/>
        </p:nvSpPr>
        <p:spPr>
          <a:xfrm>
            <a:off x="944092" y="1103320"/>
            <a:ext cx="11208524" cy="595932"/>
          </a:xfrm>
          <a:custGeom>
            <a:avLst/>
            <a:gdLst>
              <a:gd name="connsiteX0" fmla="*/ 0 w 7935925"/>
              <a:gd name="connsiteY0" fmla="*/ 0 h 4592283"/>
              <a:gd name="connsiteX1" fmla="*/ 7935925 w 7935925"/>
              <a:gd name="connsiteY1" fmla="*/ 0 h 4592283"/>
              <a:gd name="connsiteX2" fmla="*/ 7935925 w 7935925"/>
              <a:gd name="connsiteY2" fmla="*/ 4592283 h 4592283"/>
              <a:gd name="connsiteX3" fmla="*/ 0 w 7935925"/>
              <a:gd name="connsiteY3" fmla="*/ 4592283 h 4592283"/>
              <a:gd name="connsiteX4" fmla="*/ 0 w 7935925"/>
              <a:gd name="connsiteY4" fmla="*/ 0 h 4592283"/>
              <a:gd name="connsiteX0" fmla="*/ 0 w 9428823"/>
              <a:gd name="connsiteY0" fmla="*/ 0 h 4592283"/>
              <a:gd name="connsiteX1" fmla="*/ 9428823 w 9428823"/>
              <a:gd name="connsiteY1" fmla="*/ 0 h 4592283"/>
              <a:gd name="connsiteX2" fmla="*/ 9428823 w 9428823"/>
              <a:gd name="connsiteY2" fmla="*/ 4592283 h 4592283"/>
              <a:gd name="connsiteX3" fmla="*/ 1492898 w 9428823"/>
              <a:gd name="connsiteY3" fmla="*/ 4592283 h 4592283"/>
              <a:gd name="connsiteX4" fmla="*/ 0 w 9428823"/>
              <a:gd name="connsiteY4" fmla="*/ 0 h 4592283"/>
              <a:gd name="connsiteX0" fmla="*/ 0 w 9428823"/>
              <a:gd name="connsiteY0" fmla="*/ 0 h 4592283"/>
              <a:gd name="connsiteX1" fmla="*/ 9428823 w 9428823"/>
              <a:gd name="connsiteY1" fmla="*/ 0 h 4592283"/>
              <a:gd name="connsiteX2" fmla="*/ 9428823 w 9428823"/>
              <a:gd name="connsiteY2" fmla="*/ 4592283 h 4592283"/>
              <a:gd name="connsiteX3" fmla="*/ 2761861 w 9428823"/>
              <a:gd name="connsiteY3" fmla="*/ 3687214 h 4592283"/>
              <a:gd name="connsiteX4" fmla="*/ 0 w 9428823"/>
              <a:gd name="connsiteY4" fmla="*/ 0 h 459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823" h="4592283">
                <a:moveTo>
                  <a:pt x="0" y="0"/>
                </a:moveTo>
                <a:lnTo>
                  <a:pt x="9428823" y="0"/>
                </a:lnTo>
                <a:lnTo>
                  <a:pt x="9428823" y="4592283"/>
                </a:lnTo>
                <a:lnTo>
                  <a:pt x="2761861" y="3687214"/>
                </a:lnTo>
                <a:lnTo>
                  <a:pt x="0" y="0"/>
                </a:lnTo>
                <a:close/>
              </a:path>
            </a:pathLst>
          </a:custGeom>
          <a:noFill/>
        </p:spPr>
        <p:txBody>
          <a:bodyPr wrap="square">
            <a:spAutoFit/>
          </a:bodyPr>
          <a:lstStyle/>
          <a:p>
            <a:pPr algn="r">
              <a:lnSpc>
                <a:spcPct val="107000"/>
              </a:lnSpc>
              <a:spcAft>
                <a:spcPts val="800"/>
              </a:spcAft>
            </a:pPr>
            <a:r>
              <a:rPr lang="en-AU"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98CA9266-579B-794B-182A-A739E5F14F69}"/>
              </a:ext>
            </a:extLst>
          </p:cNvPr>
          <p:cNvSpPr txBox="1"/>
          <p:nvPr/>
        </p:nvSpPr>
        <p:spPr>
          <a:xfrm>
            <a:off x="832624" y="1297808"/>
            <a:ext cx="9991493"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4400" b="0" i="0" u="none" strike="noStrike" kern="1200" cap="none" spc="0" normalizeH="0" baseline="0" noProof="0" dirty="0">
                <a:ln>
                  <a:noFill/>
                </a:ln>
                <a:solidFill>
                  <a:prstClr val="white"/>
                </a:solidFill>
                <a:effectLst/>
                <a:uLnTx/>
                <a:uFillTx/>
                <a:latin typeface="Calibri" panose="020F0502020204030204"/>
                <a:ea typeface="+mn-ea"/>
                <a:cs typeface="+mn-cs"/>
              </a:rPr>
              <a:t>Slow start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4400" b="0" i="0" u="none" strike="noStrike" kern="1200" cap="none" spc="0" normalizeH="0" baseline="0" noProof="0" dirty="0">
                <a:ln>
                  <a:noFill/>
                </a:ln>
                <a:solidFill>
                  <a:prstClr val="white"/>
                </a:solidFill>
                <a:effectLst/>
                <a:uLnTx/>
                <a:uFillTx/>
                <a:latin typeface="Calibri" panose="020F0502020204030204"/>
                <a:ea typeface="+mn-ea"/>
                <a:cs typeface="+mn-cs"/>
              </a:rPr>
              <a:t>Auditing has grown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4400" b="0" i="0" u="none" strike="noStrike" kern="1200" cap="none" spc="0" normalizeH="0" baseline="0" noProof="0" dirty="0">
                <a:ln>
                  <a:noFill/>
                </a:ln>
                <a:solidFill>
                  <a:prstClr val="white"/>
                </a:solidFill>
                <a:effectLst/>
                <a:uLnTx/>
                <a:uFillTx/>
                <a:latin typeface="Calibri" panose="020F0502020204030204"/>
                <a:ea typeface="+mn-ea"/>
                <a:cs typeface="+mn-cs"/>
              </a:rPr>
              <a:t>Depth of knowledge of IPC leads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4400" b="0" i="0" u="none" strike="noStrike" kern="1200" cap="none" spc="0" normalizeH="0" baseline="0" noProof="0" dirty="0">
                <a:ln>
                  <a:noFill/>
                </a:ln>
                <a:solidFill>
                  <a:prstClr val="white"/>
                </a:solidFill>
                <a:effectLst/>
                <a:uLnTx/>
                <a:uFillTx/>
                <a:latin typeface="Calibri" panose="020F0502020204030204"/>
                <a:ea typeface="+mn-ea"/>
                <a:cs typeface="+mn-cs"/>
              </a:rPr>
              <a:t>Mentoring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4400" b="0" i="0" u="none" strike="noStrike" kern="1200" cap="none" spc="0" normalizeH="0" baseline="0" noProof="0" dirty="0">
                <a:ln>
                  <a:noFill/>
                </a:ln>
                <a:solidFill>
                  <a:prstClr val="white"/>
                </a:solidFill>
                <a:effectLst/>
                <a:uLnTx/>
                <a:uFillTx/>
                <a:latin typeface="Calibri" panose="020F0502020204030204"/>
                <a:ea typeface="+mn-ea"/>
                <a:cs typeface="+mn-cs"/>
              </a:rPr>
              <a:t>Assurance for accreditation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4400" b="0" i="0" u="none" strike="noStrike" kern="1200" cap="none" spc="0" normalizeH="0" baseline="0" noProof="0" dirty="0">
                <a:ln>
                  <a:noFill/>
                </a:ln>
                <a:solidFill>
                  <a:prstClr val="white"/>
                </a:solidFill>
                <a:effectLst/>
                <a:uLnTx/>
                <a:uFillTx/>
                <a:latin typeface="Calibri" panose="020F0502020204030204"/>
                <a:ea typeface="+mn-ea"/>
                <a:cs typeface="+mn-cs"/>
              </a:rPr>
              <a:t>Succession planning</a:t>
            </a:r>
          </a:p>
        </p:txBody>
      </p:sp>
    </p:spTree>
    <p:extLst>
      <p:ext uri="{BB962C8B-B14F-4D97-AF65-F5344CB8AC3E}">
        <p14:creationId xmlns:p14="http://schemas.microsoft.com/office/powerpoint/2010/main" val="3436949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F01D54-55E2-D9D2-6F95-61F2D7328FE9}"/>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3981F083-5DFF-99E6-46B6-B061689BA3CA}"/>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4000" b="1">
                <a:solidFill>
                  <a:srgbClr val="000000"/>
                </a:solidFill>
              </a:rPr>
              <a:t>Audience Q&amp;A</a:t>
            </a:r>
          </a:p>
        </p:txBody>
      </p:sp>
      <p:sp>
        <p:nvSpPr>
          <p:cNvPr id="4" name="Rectangle 3">
            <a:extLst>
              <a:ext uri="{FF2B5EF4-FFF2-40B4-BE49-F238E27FC236}">
                <a16:creationId xmlns:a16="http://schemas.microsoft.com/office/drawing/2014/main" id="{BD104757-953A-7C3B-52B2-2A5092FD43F9}"/>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AU" sz="2600">
              <a:solidFill>
                <a:srgbClr val="FFFFFF"/>
              </a:solidFill>
            </a:endParaRPr>
          </a:p>
        </p:txBody>
      </p:sp>
      <p:pic>
        <p:nvPicPr>
          <p:cNvPr id="6" name="Graphic 5">
            <a:extLst>
              <a:ext uri="{FF2B5EF4-FFF2-40B4-BE49-F238E27FC236}">
                <a16:creationId xmlns:a16="http://schemas.microsoft.com/office/drawing/2014/main" id="{37E22658-3C09-DAD0-5A35-37E4CD444662}"/>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58662606-1A10-C9E3-2D97-A3CBF5CB538C}"/>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9" name="Graphic 8">
            <a:extLst>
              <a:ext uri="{FF2B5EF4-FFF2-40B4-BE49-F238E27FC236}">
                <a16:creationId xmlns:a16="http://schemas.microsoft.com/office/drawing/2014/main" id="{4F7ACFA3-87E9-CEA7-6C3B-9F016C7E171A}"/>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344003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C6A4C-E6CB-468B-A9F9-C2BA81D2F6A9}"/>
              </a:ext>
            </a:extLst>
          </p:cNvPr>
          <p:cNvSpPr>
            <a:spLocks noGrp="1"/>
          </p:cNvSpPr>
          <p:nvPr>
            <p:ph type="title"/>
          </p:nvPr>
        </p:nvSpPr>
        <p:spPr>
          <a:xfrm>
            <a:off x="258904" y="194184"/>
            <a:ext cx="10515600" cy="908731"/>
          </a:xfrm>
          <a:noFill/>
          <a:ln>
            <a:noFill/>
          </a:ln>
        </p:spPr>
        <p:txBody>
          <a:bodyPr>
            <a:normAutofit/>
          </a:bodyPr>
          <a:lstStyle/>
          <a:p>
            <a:r>
              <a:rPr lang="en-AU" sz="4000" b="1" dirty="0"/>
              <a:t>Aged Care IPC Resources</a:t>
            </a:r>
          </a:p>
        </p:txBody>
      </p:sp>
      <p:sp>
        <p:nvSpPr>
          <p:cNvPr id="3" name="Content Placeholder 2">
            <a:extLst>
              <a:ext uri="{FF2B5EF4-FFF2-40B4-BE49-F238E27FC236}">
                <a16:creationId xmlns:a16="http://schemas.microsoft.com/office/drawing/2014/main" id="{23C44D11-670C-4897-BA34-E37072C8BA0B}"/>
              </a:ext>
            </a:extLst>
          </p:cNvPr>
          <p:cNvSpPr>
            <a:spLocks noGrp="1"/>
          </p:cNvSpPr>
          <p:nvPr>
            <p:ph idx="1"/>
          </p:nvPr>
        </p:nvSpPr>
        <p:spPr>
          <a:xfrm>
            <a:off x="258904" y="1773937"/>
            <a:ext cx="11645074" cy="3779802"/>
          </a:xfrm>
          <a:ln>
            <a:noFill/>
          </a:ln>
        </p:spPr>
        <p:txBody>
          <a:bodyPr>
            <a:normAutofit/>
          </a:bodyPr>
          <a:lstStyle/>
          <a:p>
            <a:pPr marL="457200" lvl="1" indent="0">
              <a:buNone/>
            </a:pPr>
            <a:endParaRPr lang="en-AU" sz="2000" b="1" dirty="0">
              <a:solidFill>
                <a:schemeClr val="accent6"/>
              </a:solidFill>
              <a:latin typeface="+mj-lt"/>
            </a:endParaRPr>
          </a:p>
          <a:p>
            <a:pPr marL="457200" lvl="1" indent="0">
              <a:buNone/>
            </a:pPr>
            <a:r>
              <a:rPr lang="en-AU" sz="2000" dirty="0">
                <a:latin typeface="+mj-lt"/>
              </a:rPr>
              <a:t>One stop shop aged care IPC resources – anything you need in aged care IPC is located on this page</a:t>
            </a:r>
          </a:p>
          <a:p>
            <a:pPr marL="457200" lvl="1" indent="0">
              <a:buNone/>
            </a:pPr>
            <a:endParaRPr lang="en-AU" sz="2000" dirty="0">
              <a:latin typeface="+mj-lt"/>
            </a:endParaRPr>
          </a:p>
          <a:p>
            <a:pPr marL="457200" lvl="1" indent="0">
              <a:buNone/>
            </a:pPr>
            <a:r>
              <a:rPr lang="en-AU" sz="2000" dirty="0">
                <a:latin typeface="+mj-lt"/>
                <a:hlinkClick r:id="rId2"/>
              </a:rPr>
              <a:t>https://www.acipc.org.au/aged-care/resources-australasian-aged-care/</a:t>
            </a:r>
            <a:endParaRPr lang="en-AU" sz="2000" dirty="0">
              <a:latin typeface="+mj-lt"/>
            </a:endParaRPr>
          </a:p>
          <a:p>
            <a:pPr marL="457200" lvl="1" indent="0">
              <a:buNone/>
            </a:pPr>
            <a:endParaRPr lang="en-AU" sz="2000" dirty="0">
              <a:latin typeface="+mj-lt"/>
            </a:endParaRPr>
          </a:p>
          <a:p>
            <a:pPr marL="457200" lvl="1" indent="0">
              <a:buNone/>
            </a:pPr>
            <a:r>
              <a:rPr lang="en-AU" sz="2000" dirty="0">
                <a:latin typeface="+mj-lt"/>
              </a:rPr>
              <a:t>Webinar resources, templates, guides are all also located her</a:t>
            </a:r>
          </a:p>
          <a:p>
            <a:pPr marL="457200" lvl="1" indent="0">
              <a:buNone/>
            </a:pPr>
            <a:endParaRPr lang="en-AU" sz="2000" dirty="0">
              <a:latin typeface="+mj-lt"/>
            </a:endParaRPr>
          </a:p>
          <a:p>
            <a:pPr marL="457200" lvl="1" indent="0">
              <a:buNone/>
            </a:pPr>
            <a:r>
              <a:rPr lang="en-AU" sz="2000" dirty="0">
                <a:latin typeface="+mj-lt"/>
              </a:rPr>
              <a:t>You do not need to be a member to access</a:t>
            </a:r>
          </a:p>
          <a:p>
            <a:pPr marL="457200" lvl="1" indent="0">
              <a:buNone/>
            </a:pPr>
            <a:endParaRPr lang="en-AU" sz="2000" b="1" dirty="0">
              <a:solidFill>
                <a:schemeClr val="accent6"/>
              </a:solidFill>
              <a:latin typeface="+mj-lt"/>
            </a:endParaRPr>
          </a:p>
          <a:p>
            <a:pPr marL="457200" lvl="1" indent="0">
              <a:buNone/>
            </a:pPr>
            <a:r>
              <a:rPr lang="en-AU" sz="2000" b="1" dirty="0">
                <a:solidFill>
                  <a:schemeClr val="accent6"/>
                </a:solidFill>
                <a:latin typeface="+mj-lt"/>
              </a:rPr>
              <a:t>                                                   Aged Care  - this is your space!</a:t>
            </a:r>
          </a:p>
          <a:p>
            <a:pPr marL="457200" lvl="1" indent="0">
              <a:buNone/>
            </a:pPr>
            <a:endParaRPr lang="en-AU" dirty="0"/>
          </a:p>
        </p:txBody>
      </p:sp>
      <p:pic>
        <p:nvPicPr>
          <p:cNvPr id="4" name="Picture 3" descr="A picture containing shape&#10;&#10;Description automatically generated">
            <a:extLst>
              <a:ext uri="{FF2B5EF4-FFF2-40B4-BE49-F238E27FC236}">
                <a16:creationId xmlns:a16="http://schemas.microsoft.com/office/drawing/2014/main" id="{F65C9D1D-36C5-4D8A-AA64-241FB3D6E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644" y="250031"/>
            <a:ext cx="3163347" cy="862012"/>
          </a:xfrm>
          <a:prstGeom prst="rect">
            <a:avLst/>
          </a:prstGeom>
        </p:spPr>
      </p:pic>
      <p:cxnSp>
        <p:nvCxnSpPr>
          <p:cNvPr id="6" name="Straight Connector 5">
            <a:extLst>
              <a:ext uri="{FF2B5EF4-FFF2-40B4-BE49-F238E27FC236}">
                <a16:creationId xmlns:a16="http://schemas.microsoft.com/office/drawing/2014/main" id="{33CF0070-4191-4C59-9923-E795749DDBA1}"/>
              </a:ext>
            </a:extLst>
          </p:cNvPr>
          <p:cNvCxnSpPr>
            <a:cxnSpLocks/>
          </p:cNvCxnSpPr>
          <p:nvPr/>
        </p:nvCxnSpPr>
        <p:spPr>
          <a:xfrm>
            <a:off x="0" y="1217984"/>
            <a:ext cx="1219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E22AAB1-CF70-5F84-1F51-20667B67C02F}"/>
              </a:ext>
            </a:extLst>
          </p:cNvPr>
          <p:cNvPicPr>
            <a:picLocks noChangeAspect="1"/>
          </p:cNvPicPr>
          <p:nvPr/>
        </p:nvPicPr>
        <p:blipFill>
          <a:blip r:embed="rId4"/>
          <a:stretch>
            <a:fillRect/>
          </a:stretch>
        </p:blipFill>
        <p:spPr>
          <a:xfrm>
            <a:off x="1590198" y="5809504"/>
            <a:ext cx="8071804" cy="566977"/>
          </a:xfrm>
          <a:prstGeom prst="rect">
            <a:avLst/>
          </a:prstGeom>
        </p:spPr>
      </p:pic>
    </p:spTree>
    <p:extLst>
      <p:ext uri="{BB962C8B-B14F-4D97-AF65-F5344CB8AC3E}">
        <p14:creationId xmlns:p14="http://schemas.microsoft.com/office/powerpoint/2010/main" val="257751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b="33245"/>
          <a:stretch/>
        </p:blipFill>
        <p:spPr>
          <a:xfrm>
            <a:off x="0" y="0"/>
            <a:ext cx="12192000" cy="5756031"/>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bg1"/>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a:extLst>
              <a:ext uri="{FF2B5EF4-FFF2-40B4-BE49-F238E27FC236}">
                <a16:creationId xmlns:a16="http://schemas.microsoft.com/office/drawing/2014/main" id="{D7F67FDF-D697-3249-AD21-75F6353FFBA5}"/>
              </a:ext>
              <a:ext uri="{C183D7F6-B498-43B3-948B-1728B52AA6E4}">
                <adec:decorative xmlns:adec="http://schemas.microsoft.com/office/drawing/2017/decorative" val="1"/>
              </a:ext>
            </a:extLst>
          </p:cNvPr>
          <p:cNvSpPr/>
          <p:nvPr/>
        </p:nvSpPr>
        <p:spPr>
          <a:xfrm>
            <a:off x="438912" y="4690872"/>
            <a:ext cx="73152" cy="1188720"/>
          </a:xfrm>
          <a:prstGeom prst="rect">
            <a:avLst/>
          </a:prstGeom>
          <a:solidFill>
            <a:srgbClr val="79AE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107A3D"/>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3899985" y="882175"/>
            <a:ext cx="7572435" cy="2336024"/>
          </a:xfrm>
        </p:spPr>
        <p:txBody>
          <a:bodyPr/>
          <a:lstStyle/>
          <a:p>
            <a:r>
              <a:rPr lang="en-US" sz="5400" dirty="0"/>
              <a:t>Thank You !</a:t>
            </a:r>
            <a:br>
              <a:rPr lang="en-US" sz="5400" dirty="0"/>
            </a:br>
            <a:br>
              <a:rPr lang="en-US" sz="5400" dirty="0"/>
            </a:br>
            <a:r>
              <a:rPr lang="en-US" sz="5400" dirty="0"/>
              <a:t>          &amp; Any Questions?</a:t>
            </a:r>
          </a:p>
        </p:txBody>
      </p:sp>
    </p:spTree>
    <p:extLst>
      <p:ext uri="{BB962C8B-B14F-4D97-AF65-F5344CB8AC3E}">
        <p14:creationId xmlns:p14="http://schemas.microsoft.com/office/powerpoint/2010/main" val="2566459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fade">
                                      <p:cBhvr>
                                        <p:cTn id="7" dur="1000"/>
                                        <p:tgtEl>
                                          <p:spTgt spid="32">
                                            <p:bg/>
                                          </p:spTgt>
                                        </p:tgtEl>
                                      </p:cBhvr>
                                    </p:animEffect>
                                    <p:anim calcmode="lin" valueType="num">
                                      <p:cBhvr>
                                        <p:cTn id="8" dur="1000" fill="hold"/>
                                        <p:tgtEl>
                                          <p:spTgt spid="32">
                                            <p:bg/>
                                          </p:spTgt>
                                        </p:tgtEl>
                                        <p:attrNameLst>
                                          <p:attrName>ppt_x</p:attrName>
                                        </p:attrNameLst>
                                      </p:cBhvr>
                                      <p:tavLst>
                                        <p:tav tm="0">
                                          <p:val>
                                            <p:strVal val="#ppt_x"/>
                                          </p:val>
                                        </p:tav>
                                        <p:tav tm="100000">
                                          <p:val>
                                            <p:strVal val="#ppt_x"/>
                                          </p:val>
                                        </p:tav>
                                      </p:tavLst>
                                    </p:anim>
                                    <p:anim calcmode="lin" valueType="num">
                                      <p:cBhvr>
                                        <p:cTn id="9" dur="1000" fill="hold"/>
                                        <p:tgtEl>
                                          <p:spTgt spid="32">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fade">
                                      <p:cBhvr>
                                        <p:cTn id="12" dur="1000"/>
                                        <p:tgtEl>
                                          <p:spTgt spid="32">
                                            <p:txEl>
                                              <p:pRg st="0" end="0"/>
                                            </p:txEl>
                                          </p:spTgt>
                                        </p:tgtEl>
                                      </p:cBhvr>
                                    </p:animEffect>
                                    <p:anim calcmode="lin" valueType="num">
                                      <p:cBhvr>
                                        <p:cTn id="13"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2">
                                            <p:txEl>
                                              <p:pRg st="0" end="0"/>
                                            </p:txEl>
                                          </p:spTgt>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inVertical)">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allAtOnce" animBg="1"/>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C6A4C-E6CB-468B-A9F9-C2BA81D2F6A9}"/>
              </a:ext>
            </a:extLst>
          </p:cNvPr>
          <p:cNvSpPr>
            <a:spLocks noGrp="1"/>
          </p:cNvSpPr>
          <p:nvPr>
            <p:ph type="title"/>
          </p:nvPr>
        </p:nvSpPr>
        <p:spPr>
          <a:xfrm>
            <a:off x="258904" y="194184"/>
            <a:ext cx="10515600" cy="908731"/>
          </a:xfrm>
          <a:noFill/>
          <a:ln>
            <a:noFill/>
          </a:ln>
        </p:spPr>
        <p:txBody>
          <a:bodyPr>
            <a:normAutofit/>
          </a:bodyPr>
          <a:lstStyle/>
          <a:p>
            <a:r>
              <a:rPr lang="en-AU" sz="4000" b="1" dirty="0"/>
              <a:t>Aged Care Connexion</a:t>
            </a:r>
          </a:p>
        </p:txBody>
      </p:sp>
      <p:sp>
        <p:nvSpPr>
          <p:cNvPr id="3" name="Content Placeholder 2">
            <a:extLst>
              <a:ext uri="{FF2B5EF4-FFF2-40B4-BE49-F238E27FC236}">
                <a16:creationId xmlns:a16="http://schemas.microsoft.com/office/drawing/2014/main" id="{23C44D11-670C-4897-BA34-E37072C8BA0B}"/>
              </a:ext>
            </a:extLst>
          </p:cNvPr>
          <p:cNvSpPr>
            <a:spLocks noGrp="1"/>
          </p:cNvSpPr>
          <p:nvPr>
            <p:ph idx="1"/>
          </p:nvPr>
        </p:nvSpPr>
        <p:spPr>
          <a:xfrm>
            <a:off x="258904" y="1468193"/>
            <a:ext cx="11645074" cy="4085546"/>
          </a:xfrm>
          <a:ln>
            <a:noFill/>
          </a:ln>
        </p:spPr>
        <p:txBody>
          <a:bodyPr>
            <a:normAutofit/>
          </a:bodyPr>
          <a:lstStyle/>
          <a:p>
            <a:pPr marL="457200" lvl="1" indent="0">
              <a:buNone/>
            </a:pPr>
            <a:r>
              <a:rPr lang="en-GB" sz="2000" dirty="0">
                <a:latin typeface="+mj-lt"/>
              </a:rPr>
              <a:t>For further discussions or questions, please jump onto the ACIPC website Aged Care Connexion and add a post.</a:t>
            </a:r>
          </a:p>
          <a:p>
            <a:pPr marL="457200" lvl="1" indent="0">
              <a:buNone/>
            </a:pPr>
            <a:endParaRPr lang="en-GB" sz="2000" dirty="0">
              <a:latin typeface="+mj-lt"/>
            </a:endParaRPr>
          </a:p>
          <a:p>
            <a:pPr marL="457200" lvl="1" indent="0">
              <a:buNone/>
            </a:pPr>
            <a:r>
              <a:rPr lang="en-GB" sz="2000" dirty="0">
                <a:latin typeface="+mj-lt"/>
              </a:rPr>
              <a:t>The forum is moderated and a safe place for aged care communications.</a:t>
            </a:r>
          </a:p>
          <a:p>
            <a:pPr marL="457200" lvl="1" indent="0">
              <a:buNone/>
            </a:pPr>
            <a:endParaRPr lang="en-GB" sz="2000" dirty="0">
              <a:latin typeface="+mj-lt"/>
            </a:endParaRPr>
          </a:p>
          <a:p>
            <a:pPr marL="457200" lvl="1" indent="0">
              <a:buNone/>
            </a:pPr>
            <a:r>
              <a:rPr lang="en-AU" sz="2000" dirty="0">
                <a:latin typeface="+mj-lt"/>
                <a:hlinkClick r:id="rId2"/>
              </a:rPr>
              <a:t>https://www.acipc.org.au/members/aged-care-connexion/</a:t>
            </a:r>
            <a:endParaRPr lang="en-AU" sz="2000" dirty="0">
              <a:latin typeface="+mj-lt"/>
            </a:endParaRPr>
          </a:p>
          <a:p>
            <a:pPr marL="457200" lvl="1" indent="0">
              <a:buNone/>
            </a:pPr>
            <a:endParaRPr lang="en-AU" sz="2000" dirty="0">
              <a:latin typeface="+mj-lt"/>
            </a:endParaRPr>
          </a:p>
          <a:p>
            <a:pPr marL="457200" lvl="1" indent="0">
              <a:buNone/>
            </a:pPr>
            <a:r>
              <a:rPr lang="en-AU" sz="2000" dirty="0">
                <a:latin typeface="+mj-lt"/>
              </a:rPr>
              <a:t>You do </a:t>
            </a:r>
            <a:r>
              <a:rPr lang="en-AU" sz="2000" b="1" dirty="0">
                <a:latin typeface="+mj-lt"/>
              </a:rPr>
              <a:t>not</a:t>
            </a:r>
            <a:r>
              <a:rPr lang="en-AU" sz="2000" dirty="0">
                <a:latin typeface="+mj-lt"/>
              </a:rPr>
              <a:t> have to be an ACIPC member to post</a:t>
            </a:r>
          </a:p>
          <a:p>
            <a:pPr marL="457200" lvl="1" indent="0">
              <a:buNone/>
            </a:pPr>
            <a:endParaRPr lang="en-AU" sz="2000" b="1" dirty="0">
              <a:solidFill>
                <a:schemeClr val="accent6"/>
              </a:solidFill>
              <a:latin typeface="+mj-lt"/>
            </a:endParaRPr>
          </a:p>
          <a:p>
            <a:pPr marL="457200" lvl="1" indent="0">
              <a:buNone/>
            </a:pPr>
            <a:endParaRPr lang="en-AU" dirty="0"/>
          </a:p>
        </p:txBody>
      </p:sp>
      <p:pic>
        <p:nvPicPr>
          <p:cNvPr id="4" name="Picture 3" descr="A picture containing shape&#10;&#10;Description automatically generated">
            <a:extLst>
              <a:ext uri="{FF2B5EF4-FFF2-40B4-BE49-F238E27FC236}">
                <a16:creationId xmlns:a16="http://schemas.microsoft.com/office/drawing/2014/main" id="{F65C9D1D-36C5-4D8A-AA64-241FB3D6E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644" y="250031"/>
            <a:ext cx="3163347" cy="862012"/>
          </a:xfrm>
          <a:prstGeom prst="rect">
            <a:avLst/>
          </a:prstGeom>
        </p:spPr>
      </p:pic>
      <p:cxnSp>
        <p:nvCxnSpPr>
          <p:cNvPr id="6" name="Straight Connector 5">
            <a:extLst>
              <a:ext uri="{FF2B5EF4-FFF2-40B4-BE49-F238E27FC236}">
                <a16:creationId xmlns:a16="http://schemas.microsoft.com/office/drawing/2014/main" id="{33CF0070-4191-4C59-9923-E795749DDBA1}"/>
              </a:ext>
            </a:extLst>
          </p:cNvPr>
          <p:cNvCxnSpPr>
            <a:cxnSpLocks/>
          </p:cNvCxnSpPr>
          <p:nvPr/>
        </p:nvCxnSpPr>
        <p:spPr>
          <a:xfrm>
            <a:off x="0" y="1217984"/>
            <a:ext cx="1219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0C65240-6E1D-88DC-CF1B-AA91D6955560}"/>
              </a:ext>
            </a:extLst>
          </p:cNvPr>
          <p:cNvPicPr>
            <a:picLocks noChangeAspect="1"/>
          </p:cNvPicPr>
          <p:nvPr/>
        </p:nvPicPr>
        <p:blipFill>
          <a:blip r:embed="rId4"/>
          <a:stretch>
            <a:fillRect/>
          </a:stretch>
        </p:blipFill>
        <p:spPr>
          <a:xfrm>
            <a:off x="9140505" y="2296274"/>
            <a:ext cx="2286319" cy="3343742"/>
          </a:xfrm>
          <a:prstGeom prst="rect">
            <a:avLst/>
          </a:prstGeom>
        </p:spPr>
      </p:pic>
      <p:pic>
        <p:nvPicPr>
          <p:cNvPr id="5" name="Picture 4">
            <a:extLst>
              <a:ext uri="{FF2B5EF4-FFF2-40B4-BE49-F238E27FC236}">
                <a16:creationId xmlns:a16="http://schemas.microsoft.com/office/drawing/2014/main" id="{5E22AAB1-CF70-5F84-1F51-20667B67C02F}"/>
              </a:ext>
            </a:extLst>
          </p:cNvPr>
          <p:cNvPicPr>
            <a:picLocks noChangeAspect="1"/>
          </p:cNvPicPr>
          <p:nvPr/>
        </p:nvPicPr>
        <p:blipFill>
          <a:blip r:embed="rId5"/>
          <a:stretch>
            <a:fillRect/>
          </a:stretch>
        </p:blipFill>
        <p:spPr>
          <a:xfrm>
            <a:off x="1590198" y="5809504"/>
            <a:ext cx="8071804" cy="566977"/>
          </a:xfrm>
          <a:prstGeom prst="rect">
            <a:avLst/>
          </a:prstGeom>
        </p:spPr>
      </p:pic>
    </p:spTree>
    <p:extLst>
      <p:ext uri="{BB962C8B-B14F-4D97-AF65-F5344CB8AC3E}">
        <p14:creationId xmlns:p14="http://schemas.microsoft.com/office/powerpoint/2010/main" val="115647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C6A4C-E6CB-468B-A9F9-C2BA81D2F6A9}"/>
              </a:ext>
            </a:extLst>
          </p:cNvPr>
          <p:cNvSpPr>
            <a:spLocks noGrp="1"/>
          </p:cNvSpPr>
          <p:nvPr>
            <p:ph type="title"/>
          </p:nvPr>
        </p:nvSpPr>
        <p:spPr>
          <a:xfrm>
            <a:off x="258904" y="194184"/>
            <a:ext cx="10515600" cy="908731"/>
          </a:xfrm>
          <a:noFill/>
          <a:ln>
            <a:noFill/>
          </a:ln>
        </p:spPr>
        <p:txBody>
          <a:bodyPr>
            <a:normAutofit fontScale="90000"/>
          </a:bodyPr>
          <a:lstStyle/>
          <a:p>
            <a:r>
              <a:rPr lang="en-GB" b="1" dirty="0"/>
              <a:t>ACIPC Aged Care Community of Practice </a:t>
            </a:r>
            <a:br>
              <a:rPr lang="en-GB" b="1" dirty="0"/>
            </a:br>
            <a:r>
              <a:rPr lang="en-GB" b="1" dirty="0"/>
              <a:t>                      -Webinar Series</a:t>
            </a:r>
            <a:endParaRPr lang="en-AU" b="1" dirty="0"/>
          </a:p>
        </p:txBody>
      </p:sp>
      <p:sp>
        <p:nvSpPr>
          <p:cNvPr id="3" name="Content Placeholder 2">
            <a:extLst>
              <a:ext uri="{FF2B5EF4-FFF2-40B4-BE49-F238E27FC236}">
                <a16:creationId xmlns:a16="http://schemas.microsoft.com/office/drawing/2014/main" id="{23C44D11-670C-4897-BA34-E37072C8BA0B}"/>
              </a:ext>
            </a:extLst>
          </p:cNvPr>
          <p:cNvSpPr>
            <a:spLocks noGrp="1"/>
          </p:cNvSpPr>
          <p:nvPr>
            <p:ph idx="1"/>
          </p:nvPr>
        </p:nvSpPr>
        <p:spPr>
          <a:xfrm>
            <a:off x="258904" y="1448350"/>
            <a:ext cx="11645074" cy="4105389"/>
          </a:xfrm>
          <a:ln>
            <a:noFill/>
          </a:ln>
        </p:spPr>
        <p:txBody>
          <a:bodyPr>
            <a:normAutofit/>
          </a:bodyPr>
          <a:lstStyle/>
          <a:p>
            <a:pPr marL="457200" lvl="1" indent="0">
              <a:buNone/>
            </a:pPr>
            <a:r>
              <a:rPr lang="en-AU" sz="2000" dirty="0">
                <a:latin typeface="+mj-lt"/>
              </a:rPr>
              <a:t>Next webinar:</a:t>
            </a:r>
          </a:p>
          <a:p>
            <a:pPr marL="457200" lvl="1" indent="0">
              <a:buNone/>
            </a:pPr>
            <a:endParaRPr lang="en-AU" sz="2000" dirty="0">
              <a:latin typeface="+mj-lt"/>
            </a:endParaRPr>
          </a:p>
          <a:p>
            <a:pPr marL="457200" lvl="1" indent="0">
              <a:buNone/>
            </a:pPr>
            <a:endParaRPr lang="en-AU" dirty="0"/>
          </a:p>
        </p:txBody>
      </p:sp>
      <p:pic>
        <p:nvPicPr>
          <p:cNvPr id="4" name="Picture 3" descr="A picture containing shape&#10;&#10;Description automatically generated">
            <a:extLst>
              <a:ext uri="{FF2B5EF4-FFF2-40B4-BE49-F238E27FC236}">
                <a16:creationId xmlns:a16="http://schemas.microsoft.com/office/drawing/2014/main" id="{F65C9D1D-36C5-4D8A-AA64-241FB3D6E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644" y="250031"/>
            <a:ext cx="3163347" cy="862012"/>
          </a:xfrm>
          <a:prstGeom prst="rect">
            <a:avLst/>
          </a:prstGeom>
        </p:spPr>
      </p:pic>
      <p:cxnSp>
        <p:nvCxnSpPr>
          <p:cNvPr id="6" name="Straight Connector 5">
            <a:extLst>
              <a:ext uri="{FF2B5EF4-FFF2-40B4-BE49-F238E27FC236}">
                <a16:creationId xmlns:a16="http://schemas.microsoft.com/office/drawing/2014/main" id="{33CF0070-4191-4C59-9923-E795749DDBA1}"/>
              </a:ext>
            </a:extLst>
          </p:cNvPr>
          <p:cNvCxnSpPr>
            <a:cxnSpLocks/>
          </p:cNvCxnSpPr>
          <p:nvPr/>
        </p:nvCxnSpPr>
        <p:spPr>
          <a:xfrm>
            <a:off x="0" y="1217984"/>
            <a:ext cx="1219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50510EB-63BB-9451-BF1D-8A8385D9F162}"/>
              </a:ext>
            </a:extLst>
          </p:cNvPr>
          <p:cNvPicPr>
            <a:picLocks noChangeAspect="1"/>
          </p:cNvPicPr>
          <p:nvPr/>
        </p:nvPicPr>
        <p:blipFill>
          <a:blip r:embed="rId3"/>
          <a:stretch>
            <a:fillRect/>
          </a:stretch>
        </p:blipFill>
        <p:spPr>
          <a:xfrm>
            <a:off x="1480802" y="5876011"/>
            <a:ext cx="8071804" cy="566977"/>
          </a:xfrm>
          <a:prstGeom prst="rect">
            <a:avLst/>
          </a:prstGeom>
        </p:spPr>
      </p:pic>
      <p:pic>
        <p:nvPicPr>
          <p:cNvPr id="8" name="Picture 7">
            <a:extLst>
              <a:ext uri="{FF2B5EF4-FFF2-40B4-BE49-F238E27FC236}">
                <a16:creationId xmlns:a16="http://schemas.microsoft.com/office/drawing/2014/main" id="{07A66E84-B8D0-6465-79A8-E7E362778F3C}"/>
              </a:ext>
            </a:extLst>
          </p:cNvPr>
          <p:cNvPicPr>
            <a:picLocks noChangeAspect="1"/>
          </p:cNvPicPr>
          <p:nvPr/>
        </p:nvPicPr>
        <p:blipFill>
          <a:blip r:embed="rId4"/>
          <a:stretch>
            <a:fillRect/>
          </a:stretch>
        </p:blipFill>
        <p:spPr>
          <a:xfrm>
            <a:off x="2482652" y="1587841"/>
            <a:ext cx="9328347" cy="3826405"/>
          </a:xfrm>
          <a:prstGeom prst="rect">
            <a:avLst/>
          </a:prstGeom>
        </p:spPr>
      </p:pic>
    </p:spTree>
    <p:extLst>
      <p:ext uri="{BB962C8B-B14F-4D97-AF65-F5344CB8AC3E}">
        <p14:creationId xmlns:p14="http://schemas.microsoft.com/office/powerpoint/2010/main" val="228663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488EF5C-9310-2A46-2485-4EFD89266728}"/>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444693" y="1742703"/>
            <a:ext cx="2371696" cy="2371696"/>
          </a:xfrm>
          <a:prstGeom prst="rect">
            <a:avLst/>
          </a:prstGeom>
        </p:spPr>
      </p:pic>
      <p:sp>
        <p:nvSpPr>
          <p:cNvPr id="4" name="Rectangle 3">
            <a:extLst>
              <a:ext uri="{FF2B5EF4-FFF2-40B4-BE49-F238E27FC236}">
                <a16:creationId xmlns:a16="http://schemas.microsoft.com/office/drawing/2014/main" id="{9A5B1CC0-6E36-1066-9753-0B547E49A9C6}"/>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4000" b="1">
                <a:solidFill>
                  <a:srgbClr val="000000"/>
                </a:solidFill>
              </a:rPr>
              <a:t>Join at slido.com</a:t>
            </a:r>
            <a:br>
              <a:rPr lang="da-DK" sz="4000" b="1">
                <a:solidFill>
                  <a:srgbClr val="000000"/>
                </a:solidFill>
              </a:rPr>
            </a:br>
            <a:r>
              <a:rPr lang="da-DK" sz="4000" b="1">
                <a:solidFill>
                  <a:srgbClr val="000000"/>
                </a:solidFill>
              </a:rPr>
              <a:t>#1894583</a:t>
            </a:r>
            <a:endParaRPr lang="en-AU" sz="4000" b="1">
              <a:solidFill>
                <a:srgbClr val="000000"/>
              </a:solidFill>
            </a:endParaRPr>
          </a:p>
        </p:txBody>
      </p:sp>
      <p:sp>
        <p:nvSpPr>
          <p:cNvPr id="5" name="Rectangle 4">
            <a:extLst>
              <a:ext uri="{FF2B5EF4-FFF2-40B4-BE49-F238E27FC236}">
                <a16:creationId xmlns:a16="http://schemas.microsoft.com/office/drawing/2014/main" id="{4E9A11ED-F10C-8761-CA70-DF3D549016E0}"/>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AU" sz="2600">
              <a:solidFill>
                <a:srgbClr val="FFFFFF"/>
              </a:solidFill>
            </a:endParaRPr>
          </a:p>
        </p:txBody>
      </p:sp>
      <p:pic>
        <p:nvPicPr>
          <p:cNvPr id="7" name="Graphic 6">
            <a:extLst>
              <a:ext uri="{FF2B5EF4-FFF2-40B4-BE49-F238E27FC236}">
                <a16:creationId xmlns:a16="http://schemas.microsoft.com/office/drawing/2014/main" id="{16F0975E-5058-B6B5-3803-A96E6B4A2D61}"/>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8" name="Trapezoid 7">
            <a:extLst>
              <a:ext uri="{FF2B5EF4-FFF2-40B4-BE49-F238E27FC236}">
                <a16:creationId xmlns:a16="http://schemas.microsoft.com/office/drawing/2014/main" id="{CB67C8B8-2FC4-B4F6-BAF4-AAAA53F798BD}"/>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10" name="Graphic 9">
            <a:extLst>
              <a:ext uri="{FF2B5EF4-FFF2-40B4-BE49-F238E27FC236}">
                <a16:creationId xmlns:a16="http://schemas.microsoft.com/office/drawing/2014/main" id="{B46FA333-A39B-A698-9918-8DE7DA7E043D}"/>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265499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65E21-BD3D-B04B-E617-6A8AF238C9CF}"/>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4EA353C2-98F9-C129-96BE-B46B5BC8A5F2}"/>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4000" b="1">
                <a:solidFill>
                  <a:srgbClr val="000000"/>
                </a:solidFill>
              </a:rPr>
              <a:t>Where are you from?
</a:t>
            </a:r>
          </a:p>
        </p:txBody>
      </p:sp>
      <p:sp>
        <p:nvSpPr>
          <p:cNvPr id="4" name="Rectangle 3">
            <a:extLst>
              <a:ext uri="{FF2B5EF4-FFF2-40B4-BE49-F238E27FC236}">
                <a16:creationId xmlns:a16="http://schemas.microsoft.com/office/drawing/2014/main" id="{72762A17-82BB-543F-9DE5-9731141C0767}"/>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AU" sz="2600">
              <a:solidFill>
                <a:srgbClr val="FFFFFF"/>
              </a:solidFill>
            </a:endParaRPr>
          </a:p>
        </p:txBody>
      </p:sp>
      <p:pic>
        <p:nvPicPr>
          <p:cNvPr id="6" name="Graphic 5">
            <a:extLst>
              <a:ext uri="{FF2B5EF4-FFF2-40B4-BE49-F238E27FC236}">
                <a16:creationId xmlns:a16="http://schemas.microsoft.com/office/drawing/2014/main" id="{03735254-EE3E-3BF4-8302-8D64438D2E98}"/>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50450B45-DF86-6D51-9AC5-922423FA6FA5}"/>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9" name="Graphic 8">
            <a:extLst>
              <a:ext uri="{FF2B5EF4-FFF2-40B4-BE49-F238E27FC236}">
                <a16:creationId xmlns:a16="http://schemas.microsoft.com/office/drawing/2014/main" id="{C5B80A56-A7BE-33D7-EA1C-FD76FC62EB91}"/>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352727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BA8C97-CA53-53F8-53D8-4C4CA7E67409}"/>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8B3FE33C-E2A3-C43D-CE8F-7872ACECD1E2}"/>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4000" b="1">
                <a:solidFill>
                  <a:srgbClr val="000000"/>
                </a:solidFill>
              </a:rPr>
              <a:t>What is your role?
</a:t>
            </a:r>
          </a:p>
        </p:txBody>
      </p:sp>
      <p:sp>
        <p:nvSpPr>
          <p:cNvPr id="4" name="Rectangle 3">
            <a:extLst>
              <a:ext uri="{FF2B5EF4-FFF2-40B4-BE49-F238E27FC236}">
                <a16:creationId xmlns:a16="http://schemas.microsoft.com/office/drawing/2014/main" id="{13F6A452-699E-5DD4-4FFB-59165428FB3D}"/>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AU" sz="2600">
              <a:solidFill>
                <a:srgbClr val="FFFFFF"/>
              </a:solidFill>
            </a:endParaRPr>
          </a:p>
        </p:txBody>
      </p:sp>
      <p:pic>
        <p:nvPicPr>
          <p:cNvPr id="6" name="Graphic 5">
            <a:extLst>
              <a:ext uri="{FF2B5EF4-FFF2-40B4-BE49-F238E27FC236}">
                <a16:creationId xmlns:a16="http://schemas.microsoft.com/office/drawing/2014/main" id="{40835FBA-5794-566C-0932-0CEEDEB2B4F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118CEDDB-D255-544D-99DB-5965D48EC12A}"/>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9" name="Graphic 8">
            <a:extLst>
              <a:ext uri="{FF2B5EF4-FFF2-40B4-BE49-F238E27FC236}">
                <a16:creationId xmlns:a16="http://schemas.microsoft.com/office/drawing/2014/main" id="{DB4BA8A8-2383-FF16-1479-A05AD354B156}"/>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293061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17.0.6602"/>
  <p:tag name="SLIDO_PRESENTATION_ID" val="49f99e19-f273-4808-a44f-713262f3441b"/>
  <p:tag name="SLIDO_EVENT_UUID" val="a4ce184d-4a5f-494a-bf43-5752ec28ae52"/>
  <p:tag name="SLIDO_EVENT_SECTION_UUID" val="990363a0-cd46-4de6-8d2e-ec9a070ed8e0"/>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NTU0Nzk0NjB9"/>
  <p:tag name="SLIDO_TYPE" val="SlidoPoll"/>
  <p:tag name="SLIDO_POLL_UUID" val="f31ae6a9-b6ee-4a2b-80cf-0aa2c11e6ee1"/>
  <p:tag name="SLIDO_TIMELINE" val="W3sicG9sbFF1ZXN0aW9uVXVpZCI6ImY4YmI3OGFlLWVlZTktNDU4My1iZTk1LTAxMDUyMzE0MzJkNyIsInNob3dSZXN1bHRzIjp0cnVlLCJzaG93Q29ycmVjdEFuc3dlcnMiOmZhbHNlLCJ2b3RpbmdMb2NrZWQiOmZhbHNlfV0="/>
</p:tagLst>
</file>

<file path=ppt/tags/tag1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3.xml><?xml version="1.0" encoding="utf-8"?>
<p:tagLst xmlns:a="http://schemas.openxmlformats.org/drawingml/2006/main" xmlns:r="http://schemas.openxmlformats.org/officeDocument/2006/relationships" xmlns:p="http://schemas.openxmlformats.org/presentationml/2006/main">
  <p:tag name="SLIDO_ELEMENT" val="title"/>
</p:tagLst>
</file>

<file path=ppt/tags/tag14.xml><?xml version="1.0" encoding="utf-8"?>
<p:tagLst xmlns:a="http://schemas.openxmlformats.org/drawingml/2006/main" xmlns:r="http://schemas.openxmlformats.org/officeDocument/2006/relationships" xmlns:p="http://schemas.openxmlformats.org/presentationml/2006/main">
  <p:tag name="SLIDO_METADATA" val="eyJUaW1lc3RhbXAiOjE3NTU0ODYyNTR9"/>
  <p:tag name="SLIDO_TYPE" val="SlidoPoll"/>
  <p:tag name="SLIDO_POLL_UUID" val="f123e700-45a4-4edd-976f-0c38d219f8eb"/>
  <p:tag name="SLIDO_TIMELINE" val="W3sicG9sbFF1ZXN0aW9uVXVpZCI6IjYzYTNiZjlhLWE2NmMtNDM3Yi1hNzFlLWVlNmQyNjI2ZGEyOSIsInNob3dSZXN1bHRzIjp0cnVlLCJzaG93Q29ycmVjdEFuc3dlcnMiOmZhbHNlLCJ2b3RpbmdMb2NrZWQiOmZhbHNlfV0="/>
</p:tagLst>
</file>

<file path=ppt/tags/tag1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nking"/>
</p:tagLst>
</file>

<file path=ppt/tags/tag16.xml><?xml version="1.0" encoding="utf-8"?>
<p:tagLst xmlns:a="http://schemas.openxmlformats.org/drawingml/2006/main" xmlns:r="http://schemas.openxmlformats.org/officeDocument/2006/relationships" xmlns:p="http://schemas.openxmlformats.org/presentationml/2006/main">
  <p:tag name="SLIDO_ELEMENT" val="title"/>
</p:tagLst>
</file>

<file path=ppt/tags/tag17.xml><?xml version="1.0" encoding="utf-8"?>
<p:tagLst xmlns:a="http://schemas.openxmlformats.org/drawingml/2006/main" xmlns:r="http://schemas.openxmlformats.org/officeDocument/2006/relationships" xmlns:p="http://schemas.openxmlformats.org/presentationml/2006/main">
  <p:tag name="SLIDO_METADATA" val="eyJUaW1lc3RhbXAiOjE3NTU0Nzg1MTF9"/>
  <p:tag name="SLIDO_TYPE" val="SlidoPoll"/>
  <p:tag name="SLIDO_POLL_UUID" val="028facdc-a9ed-402c-9d2e-89cb92d19986"/>
  <p:tag name="SLIDO_TIMELINE" val="W3sicG9sbFF1ZXN0aW9uVXVpZCI6IjYzYjc2NGQwLWMzYmEtNGZhNC05M2I2LTY0ZDJjMmM0MWMwOCIsInNob3dSZXN1bHRzIjp0cnVlLCJzaG93Q29ycmVjdEFuc3dlcnMiOmZhbHNlLCJ2b3RpbmdMb2NrZWQiOmZhbHNlfV0="/>
</p:tagLst>
</file>

<file path=ppt/tags/tag1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9.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DQxNTQwMTl9"/>
  <p:tag name="SLIDO_TYPE" val="SlidoJoining"/>
</p:tagLst>
</file>

<file path=ppt/tags/tag20.xml><?xml version="1.0" encoding="utf-8"?>
<p:tagLst xmlns:a="http://schemas.openxmlformats.org/drawingml/2006/main" xmlns:r="http://schemas.openxmlformats.org/officeDocument/2006/relationships" xmlns:p="http://schemas.openxmlformats.org/presentationml/2006/main">
  <p:tag name="SLIDO_METADATA" val="eyJUaW1lc3RhbXAiOjE3NTU0ODUwMzZ9"/>
  <p:tag name="SLIDO_TYPE" val="SlidoPoll"/>
  <p:tag name="SLIDO_POLL_UUID" val="5f871442-ffcd-4ae7-89f5-d2a7eca72b74"/>
  <p:tag name="SLIDO_TIMELINE" val="W3sicG9sbFF1ZXN0aW9uVXVpZCI6IjZhZmJmMzViLTliMTYtNDgwOS1hYWI2LWIxZGQ2YmUyNjA1NCIsInNob3dSZXN1bHRzIjp0cnVlLCJzaG93Q29ycmVjdEFuc3dlcnMiOmZhbHNlLCJ2b3RpbmdMb2NrZWQiOmZhbHNlfV0="/>
</p:tagLst>
</file>

<file path=ppt/tags/tag2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2.xml><?xml version="1.0" encoding="utf-8"?>
<p:tagLst xmlns:a="http://schemas.openxmlformats.org/drawingml/2006/main" xmlns:r="http://schemas.openxmlformats.org/officeDocument/2006/relationships" xmlns:p="http://schemas.openxmlformats.org/presentationml/2006/main">
  <p:tag name="SLIDO_ELEMENT" val="title"/>
</p:tagLst>
</file>

<file path=ppt/tags/tag23.xml><?xml version="1.0" encoding="utf-8"?>
<p:tagLst xmlns:a="http://schemas.openxmlformats.org/drawingml/2006/main" xmlns:r="http://schemas.openxmlformats.org/officeDocument/2006/relationships" xmlns:p="http://schemas.openxmlformats.org/presentationml/2006/main">
  <p:tag name="SLIDO_METADATA" val="eyJUaW1lc3RhbXAiOjE3NTU0NzkzNTB9"/>
  <p:tag name="SLIDO_TYPE" val="SlidoQA"/>
</p:tagLst>
</file>

<file path=ppt/tags/tag2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25.xml><?xml version="1.0" encoding="utf-8"?>
<p:tagLst xmlns:a="http://schemas.openxmlformats.org/drawingml/2006/main" xmlns:r="http://schemas.openxmlformats.org/officeDocument/2006/relationships" xmlns:p="http://schemas.openxmlformats.org/presentationml/2006/main">
  <p:tag name="SLIDO_ELEMENT" val="title"/>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METADATA" val="eyJUaW1lc3RhbXAiOjE3NTU0ODI0ODd9"/>
  <p:tag name="SLIDO_TYPE" val="SlidoPoll"/>
  <p:tag name="SLIDO_POLL_UUID" val="e6201c80-d145-49df-a941-9ed20eea2013"/>
  <p:tag name="SLIDO_TIMELINE" val="W3sicG9sbFF1ZXN0aW9uVXVpZCI6ImU5MTE4YjYxLTQzZWQtNGRmYS1hN2Q0LTczMmNhMzYyOThmNyIsInNob3dSZXN1bHRzIjp0cnVlLCJzaG93Q29ycmVjdEFuc3dlcnMiOmZhbHNlLCJ2b3RpbmdMb2NrZWQiOmZhbHNlfV0="/>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METADATA" val="eyJUaW1lc3RhbXAiOjE3NTU0ODI2MDV9"/>
  <p:tag name="SLIDO_TYPE" val="SlidoPoll"/>
  <p:tag name="SLIDO_POLL_UUID" val="eb5f58a2-024c-4650-bdaf-57ffa49d7c5f"/>
  <p:tag name="SLIDO_TIMELINE" val="W3sicG9sbFF1ZXN0aW9uVXVpZCI6ImFjNmQwMDc2LTYxNDQtNDg3NC1hZWEzLWY5MTAwMDgzZjFlNyIsInNob3dSZXN1bHRzIjp0cnVlLCJzaG93Q29ycmVjdEFuc3dlcnMiOmZhbHNlLCJ2b3RpbmdMb2NrZWQiOmZhbHNlfV0="/>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Office Theme">
  <a:themeElements>
    <a:clrScheme name="Alpine Health">
      <a:dk1>
        <a:sysClr val="windowText" lastClr="000000"/>
      </a:dk1>
      <a:lt1>
        <a:sysClr val="window" lastClr="FFFFFF"/>
      </a:lt1>
      <a:dk2>
        <a:srgbClr val="44546A"/>
      </a:dk2>
      <a:lt2>
        <a:srgbClr val="E7E6E6"/>
      </a:lt2>
      <a:accent1>
        <a:srgbClr val="096786"/>
      </a:accent1>
      <a:accent2>
        <a:srgbClr val="80BD00"/>
      </a:accent2>
      <a:accent3>
        <a:srgbClr val="555759"/>
      </a:accent3>
      <a:accent4>
        <a:srgbClr val="476A1D"/>
      </a:accent4>
      <a:accent5>
        <a:srgbClr val="3FC7E4"/>
      </a:accent5>
      <a:accent6>
        <a:srgbClr val="D6E66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04E7E77D-C5BE-43BF-BE7C-FD015056F98A}" vid="{18C7B17C-6519-44E6-BADC-14FE37E3CEE9}"/>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614eb5ac-d6cd-4f59-a3aa-744c9766c7ff" xsi:nil="true"/>
    <TaxCatchAll xmlns="767fe1fb-a778-4607-880f-66c4ec81c6ad" xsi:nil="true"/>
    <lcf76f155ced4ddcb4097134ff3c332f xmlns="614eb5ac-d6cd-4f59-a3aa-744c9766c7f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EAB278AFA82D4A97ABAF74DF46C099" ma:contentTypeVersion="19" ma:contentTypeDescription="Create a new document." ma:contentTypeScope="" ma:versionID="8b43fc22d6070a01e8c87ad5908f8c73">
  <xsd:schema xmlns:xsd="http://www.w3.org/2001/XMLSchema" xmlns:xs="http://www.w3.org/2001/XMLSchema" xmlns:p="http://schemas.microsoft.com/office/2006/metadata/properties" xmlns:ns2="614eb5ac-d6cd-4f59-a3aa-744c9766c7ff" xmlns:ns3="767fe1fb-a778-4607-880f-66c4ec81c6ad" targetNamespace="http://schemas.microsoft.com/office/2006/metadata/properties" ma:root="true" ma:fieldsID="69f41b0265834f78fd5393da07711253" ns2:_="" ns3:_="">
    <xsd:import namespace="614eb5ac-d6cd-4f59-a3aa-744c9766c7ff"/>
    <xsd:import namespace="767fe1fb-a778-4607-880f-66c4ec81c6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4eb5ac-d6cd-4f59-a3aa-744c9766c7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12c2ea-3e67-4785-8bf5-4f19be5ece7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7fe1fb-a778-4607-880f-66c4ec81c6a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f4620d9-cf6e-4e80-bb36-7d0e92f1d687}" ma:internalName="TaxCatchAll" ma:showField="CatchAllData" ma:web="767fe1fb-a778-4607-880f-66c4ec81c6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3D7A05-DE9A-4773-A113-AAE964924F7A}">
  <ds:schemaRefs>
    <ds:schemaRef ds:uri="http://schemas.microsoft.com/sharepoint/v3/contenttype/forms"/>
  </ds:schemaRefs>
</ds:datastoreItem>
</file>

<file path=customXml/itemProps2.xml><?xml version="1.0" encoding="utf-8"?>
<ds:datastoreItem xmlns:ds="http://schemas.openxmlformats.org/officeDocument/2006/customXml" ds:itemID="{599B7651-08C1-49A1-AFE9-4E4CD342176D}">
  <ds:schemaRefs>
    <ds:schemaRef ds:uri="http://purl.org/dc/term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dcmitype/"/>
    <ds:schemaRef ds:uri="http://purl.org/dc/elements/1.1/"/>
    <ds:schemaRef ds:uri="http://schemas.openxmlformats.org/package/2006/metadata/core-properties"/>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81C05317-F3F8-46FF-85C2-1AB1D4A9FB92}"/>
</file>

<file path=docProps/app.xml><?xml version="1.0" encoding="utf-8"?>
<Properties xmlns="http://schemas.openxmlformats.org/officeDocument/2006/extended-properties" xmlns:vt="http://schemas.openxmlformats.org/officeDocument/2006/docPropsVTypes">
  <Template/>
  <TotalTime>0</TotalTime>
  <Words>1857</Words>
  <Application>Microsoft Office PowerPoint</Application>
  <PresentationFormat>Widescreen</PresentationFormat>
  <Paragraphs>266</Paragraphs>
  <Slides>40</Slides>
  <Notes>23</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40</vt:i4>
      </vt:variant>
    </vt:vector>
  </HeadingPairs>
  <TitlesOfParts>
    <vt:vector size="45" baseType="lpstr">
      <vt:lpstr>Arial</vt:lpstr>
      <vt:lpstr>Calibri</vt:lpstr>
      <vt:lpstr>Calibri Light</vt:lpstr>
      <vt:lpstr>Office Theme</vt:lpstr>
      <vt:lpstr>Office Theme</vt:lpstr>
      <vt:lpstr>Journey of an IPC Lead</vt:lpstr>
      <vt:lpstr>PowerPoint Presentation</vt:lpstr>
      <vt:lpstr>Q&amp;A</vt:lpstr>
      <vt:lpstr>Aged Care IPC Resources</vt:lpstr>
      <vt:lpstr>Aged Care Connexion</vt:lpstr>
      <vt:lpstr>ACIPC Aged Care Community of Practice                        -Webinar Series</vt:lpstr>
      <vt:lpstr>PowerPoint Presentation</vt:lpstr>
      <vt:lpstr>PowerPoint Presentation</vt:lpstr>
      <vt:lpstr>PowerPoint Presentation</vt:lpstr>
      <vt:lpstr>PowerPoint Presentation</vt:lpstr>
      <vt:lpstr>PowerPoint Presentation</vt:lpstr>
      <vt:lpstr>Journey of an IPC Lead – </vt:lpstr>
      <vt:lpstr>Declarations: </vt:lpstr>
      <vt:lpstr>Alpine Who?</vt:lpstr>
      <vt:lpstr>IPC Team</vt:lpstr>
      <vt:lpstr>PowerPoint Presentation</vt:lpstr>
      <vt:lpstr>Who does what?</vt:lpstr>
      <vt:lpstr>Who does What Continued:</vt:lpstr>
      <vt:lpstr>Set up of the IPC Lead program:</vt:lpstr>
      <vt:lpstr>Set up of the IPC Lead program:</vt:lpstr>
      <vt:lpstr>PowerPoint Presentation</vt:lpstr>
      <vt:lpstr>IPC Lead Role: Chloe’s Perspective</vt:lpstr>
      <vt:lpstr>IPC Lead Role – Chloe’s perspective</vt:lpstr>
      <vt:lpstr>IPC Lead Role- Chloe’s Perspective:</vt:lpstr>
      <vt:lpstr>Typical Day</vt:lpstr>
      <vt:lpstr>A typical day:</vt:lpstr>
      <vt:lpstr>PowerPoint Presentation</vt:lpstr>
      <vt:lpstr>AMS activities</vt:lpstr>
      <vt:lpstr>AMS Future Opportunity:</vt:lpstr>
      <vt:lpstr>Auditing – getting creative with the results!</vt:lpstr>
      <vt:lpstr>Quality Improvement:</vt:lpstr>
      <vt:lpstr>PowerPoint Presentation</vt:lpstr>
      <vt:lpstr>Resident Vaccinations</vt:lpstr>
      <vt:lpstr>Outbreak Management</vt:lpstr>
      <vt:lpstr>Professional Development</vt:lpstr>
      <vt:lpstr>Opportunities so far:</vt:lpstr>
      <vt:lpstr>What the IPC Lead Role has given me:</vt:lpstr>
      <vt:lpstr>Growth in Program: Kelly’s Perspective</vt:lpstr>
      <vt:lpstr>PowerPoint Presentation</vt:lpstr>
      <vt:lpstr>Thank You !            &amp;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2021-05-11T02:50:23Z</dcterms:created>
  <dcterms:modified xsi:type="dcterms:W3CDTF">2025-08-18T03:11:16Z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0x010100E4EAB278AFA82D4A97ABAF74DF46C099</vt:lpwstr>
  </property>
  <property fmtid="{D5CDD505-2E9C-101B-9397-08002B2CF9AE}" pid="3" name="MSIP_Label_b92b7feb-b287-442c-a072-f385b02ec972_Enabled">
    <vt:lpwstr>true</vt:lpwstr>
  </property>
  <property fmtid="{D5CDD505-2E9C-101B-9397-08002B2CF9AE}" pid="4" name="MSIP_Label_b92b7feb-b287-442c-a072-f385b02ec972_SetDate">
    <vt:lpwstr>2023-11-06T21:33:46Z</vt:lpwstr>
  </property>
  <property fmtid="{D5CDD505-2E9C-101B-9397-08002B2CF9AE}" pid="5" name="MSIP_Label_b92b7feb-b287-442c-a072-f385b02ec972_Method">
    <vt:lpwstr>Privileged</vt:lpwstr>
  </property>
  <property fmtid="{D5CDD505-2E9C-101B-9397-08002B2CF9AE}" pid="6" name="MSIP_Label_b92b7feb-b287-442c-a072-f385b02ec972_Name">
    <vt:lpwstr>Unofficial</vt:lpwstr>
  </property>
  <property fmtid="{D5CDD505-2E9C-101B-9397-08002B2CF9AE}" pid="7" name="MSIP_Label_b92b7feb-b287-442c-a072-f385b02ec972_SiteId">
    <vt:lpwstr>e8bdd6f7-fc18-4e48-a554-7f547927223b</vt:lpwstr>
  </property>
  <property fmtid="{D5CDD505-2E9C-101B-9397-08002B2CF9AE}" pid="8" name="MSIP_Label_b92b7feb-b287-442c-a072-f385b02ec972_ActionId">
    <vt:lpwstr>136c5713-397d-4f80-914d-9062a826827a</vt:lpwstr>
  </property>
  <property fmtid="{D5CDD505-2E9C-101B-9397-08002B2CF9AE}" pid="9" name="MSIP_Label_b92b7feb-b287-442c-a072-f385b02ec972_ContentBits">
    <vt:lpwstr>2</vt:lpwstr>
  </property>
  <property fmtid="{D5CDD505-2E9C-101B-9397-08002B2CF9AE}" pid="10" name="ClassificationContentMarkingFooterLocations">
    <vt:lpwstr>Office Theme:6</vt:lpwstr>
  </property>
  <property fmtid="{D5CDD505-2E9C-101B-9397-08002B2CF9AE}" pid="11" name="ClassificationContentMarkingFooterText">
    <vt:lpwstr>Unofficial</vt:lpwstr>
  </property>
  <property fmtid="{D5CDD505-2E9C-101B-9397-08002B2CF9AE}" pid="12" name="MediaServiceImageTags">
    <vt:lpwstr/>
  </property>
</Properties>
</file>