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26.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4.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28.xml" ContentType="application/vnd.openxmlformats-officedocument.presentationml.tags+xml"/>
  <Override PartName="/ppt/tags/tag2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1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1.xml" ContentType="application/vnd.openxmlformats-officedocument.presentationml.tags+xml"/>
  <Override PartName="/ppt/tags/tag20.xml" ContentType="application/vnd.openxmlformats-officedocument.presentationml.tags+xml"/>
  <Override PartName="/ppt/tags/tag26.xml" ContentType="application/vnd.openxmlformats-officedocument.presentationml.tags+xml"/>
  <Override PartName="/ppt/tags/tag19.xml" ContentType="application/vnd.openxmlformats-officedocument.presentationml.tags+xml"/>
  <Override PartName="/ppt/tags/tag29.xml" ContentType="application/vnd.openxmlformats-officedocument.presentationml.tags+xml"/>
  <Override PartName="/ppt/tags/tag18.xml" ContentType="application/vnd.openxmlformats-officedocument.presentationml.tags+xml"/>
  <Override PartName="/ppt/tags/tag25.xml" ContentType="application/vnd.openxmlformats-officedocument.presentationml.tags+xml"/>
  <Override PartName="/ppt/tags/tag17.xml" ContentType="application/vnd.openxmlformats-officedocument.presentationml.tags+xml"/>
  <Override PartName="/ppt/tags/tag24.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1"/>
  </p:notesMasterIdLst>
  <p:sldIdLst>
    <p:sldId id="307" r:id="rId3"/>
    <p:sldId id="308" r:id="rId4"/>
    <p:sldId id="309" r:id="rId5"/>
    <p:sldId id="302" r:id="rId6"/>
    <p:sldId id="304" r:id="rId7"/>
    <p:sldId id="305" r:id="rId8"/>
    <p:sldId id="306" r:id="rId9"/>
    <p:sldId id="310" r:id="rId10"/>
    <p:sldId id="262" r:id="rId11"/>
    <p:sldId id="265" r:id="rId12"/>
    <p:sldId id="295" r:id="rId13"/>
    <p:sldId id="294" r:id="rId14"/>
    <p:sldId id="284" r:id="rId15"/>
    <p:sldId id="268" r:id="rId16"/>
    <p:sldId id="285" r:id="rId17"/>
    <p:sldId id="286" r:id="rId18"/>
    <p:sldId id="290" r:id="rId19"/>
    <p:sldId id="298" r:id="rId20"/>
    <p:sldId id="296" r:id="rId21"/>
    <p:sldId id="288" r:id="rId22"/>
    <p:sldId id="289" r:id="rId23"/>
    <p:sldId id="297" r:id="rId24"/>
    <p:sldId id="291" r:id="rId25"/>
    <p:sldId id="276" r:id="rId26"/>
    <p:sldId id="300" r:id="rId27"/>
    <p:sldId id="301" r:id="rId28"/>
    <p:sldId id="303" r:id="rId29"/>
    <p:sldId id="283" r:id="rId30"/>
  </p:sldIdLst>
  <p:sldSz cx="12192000" cy="6858000"/>
  <p:notesSz cx="6888163" cy="100203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D"/>
    <a:srgbClr val="0853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6451" autoAdjust="0"/>
  </p:normalViewPr>
  <p:slideViewPr>
    <p:cSldViewPr snapToGrid="0">
      <p:cViewPr varScale="1">
        <p:scale>
          <a:sx n="83" d="100"/>
          <a:sy n="83" d="100"/>
        </p:scale>
        <p:origin x="72" y="44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AU"/>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375CEA3D-C90D-459B-8981-ABD89B09E79F}" type="datetimeFigureOut">
              <a:rPr lang="en-AU" smtClean="0"/>
              <a:t>18/03/2025</a:t>
            </a:fld>
            <a:endParaRPr lang="en-AU"/>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AU"/>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AU"/>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64B7C403-5823-4F7D-985C-159D8D4720AA}" type="slidenum">
              <a:rPr lang="en-AU" smtClean="0"/>
              <a:t>‹#›</a:t>
            </a:fld>
            <a:endParaRPr lang="en-AU"/>
          </a:p>
        </p:txBody>
      </p:sp>
    </p:spTree>
    <p:extLst>
      <p:ext uri="{BB962C8B-B14F-4D97-AF65-F5344CB8AC3E}">
        <p14:creationId xmlns:p14="http://schemas.microsoft.com/office/powerpoint/2010/main" val="850413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2</a:t>
            </a:fld>
            <a:endParaRPr lang="en-AU"/>
          </a:p>
        </p:txBody>
      </p:sp>
    </p:spTree>
    <p:extLst>
      <p:ext uri="{BB962C8B-B14F-4D97-AF65-F5344CB8AC3E}">
        <p14:creationId xmlns:p14="http://schemas.microsoft.com/office/powerpoint/2010/main" val="3971414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16</a:t>
            </a:fld>
            <a:endParaRPr lang="en-AU"/>
          </a:p>
        </p:txBody>
      </p:sp>
    </p:spTree>
    <p:extLst>
      <p:ext uri="{BB962C8B-B14F-4D97-AF65-F5344CB8AC3E}">
        <p14:creationId xmlns:p14="http://schemas.microsoft.com/office/powerpoint/2010/main" val="33880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17</a:t>
            </a:fld>
            <a:endParaRPr lang="en-AU"/>
          </a:p>
        </p:txBody>
      </p:sp>
    </p:spTree>
    <p:extLst>
      <p:ext uri="{BB962C8B-B14F-4D97-AF65-F5344CB8AC3E}">
        <p14:creationId xmlns:p14="http://schemas.microsoft.com/office/powerpoint/2010/main" val="61778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18</a:t>
            </a:fld>
            <a:endParaRPr lang="en-AU"/>
          </a:p>
        </p:txBody>
      </p:sp>
    </p:spTree>
    <p:extLst>
      <p:ext uri="{BB962C8B-B14F-4D97-AF65-F5344CB8AC3E}">
        <p14:creationId xmlns:p14="http://schemas.microsoft.com/office/powerpoint/2010/main" val="186982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19</a:t>
            </a:fld>
            <a:endParaRPr lang="en-AU"/>
          </a:p>
        </p:txBody>
      </p:sp>
    </p:spTree>
    <p:extLst>
      <p:ext uri="{BB962C8B-B14F-4D97-AF65-F5344CB8AC3E}">
        <p14:creationId xmlns:p14="http://schemas.microsoft.com/office/powerpoint/2010/main" val="1168438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64B7C403-5823-4F7D-985C-159D8D4720AA}" type="slidenum">
              <a:rPr lang="en-AU" smtClean="0"/>
              <a:t>20</a:t>
            </a:fld>
            <a:endParaRPr lang="en-AU"/>
          </a:p>
        </p:txBody>
      </p:sp>
    </p:spTree>
    <p:extLst>
      <p:ext uri="{BB962C8B-B14F-4D97-AF65-F5344CB8AC3E}">
        <p14:creationId xmlns:p14="http://schemas.microsoft.com/office/powerpoint/2010/main" val="250564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21</a:t>
            </a:fld>
            <a:endParaRPr lang="en-AU"/>
          </a:p>
        </p:txBody>
      </p:sp>
    </p:spTree>
    <p:extLst>
      <p:ext uri="{BB962C8B-B14F-4D97-AF65-F5344CB8AC3E}">
        <p14:creationId xmlns:p14="http://schemas.microsoft.com/office/powerpoint/2010/main" val="3877886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ea typeface="Calibri"/>
              <a:cs typeface="Calibri"/>
            </a:endParaRPr>
          </a:p>
          <a:p>
            <a:pPr defTabSz="966155">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64B7C403-5823-4F7D-985C-159D8D4720AA}" type="slidenum">
              <a:rPr lang="en-AU" smtClean="0"/>
              <a:t>22</a:t>
            </a:fld>
            <a:endParaRPr lang="en-AU"/>
          </a:p>
        </p:txBody>
      </p:sp>
    </p:spTree>
    <p:extLst>
      <p:ext uri="{BB962C8B-B14F-4D97-AF65-F5344CB8AC3E}">
        <p14:creationId xmlns:p14="http://schemas.microsoft.com/office/powerpoint/2010/main" val="2702871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23</a:t>
            </a:fld>
            <a:endParaRPr lang="en-AU"/>
          </a:p>
        </p:txBody>
      </p:sp>
    </p:spTree>
    <p:extLst>
      <p:ext uri="{BB962C8B-B14F-4D97-AF65-F5344CB8AC3E}">
        <p14:creationId xmlns:p14="http://schemas.microsoft.com/office/powerpoint/2010/main" val="2522278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a:t>
            </a:r>
          </a:p>
          <a:p>
            <a:pPr defTabSz="1020839">
              <a:defRPr/>
            </a:pPr>
            <a:r>
              <a:rPr lang="en-AU" dirty="0"/>
              <a:t>4:15.13min</a:t>
            </a:r>
          </a:p>
          <a:p>
            <a:endParaRPr lang="en-AU" b="1" dirty="0"/>
          </a:p>
        </p:txBody>
      </p:sp>
      <p:sp>
        <p:nvSpPr>
          <p:cNvPr id="4" name="Slide Number Placeholder 3"/>
          <p:cNvSpPr>
            <a:spLocks noGrp="1"/>
          </p:cNvSpPr>
          <p:nvPr>
            <p:ph type="sldNum" sz="quarter" idx="5"/>
          </p:nvPr>
        </p:nvSpPr>
        <p:spPr/>
        <p:txBody>
          <a:bodyPr/>
          <a:lstStyle/>
          <a:p>
            <a:fld id="{64B7C403-5823-4F7D-985C-159D8D4720AA}" type="slidenum">
              <a:rPr lang="en-AU" smtClean="0"/>
              <a:t>24</a:t>
            </a:fld>
            <a:endParaRPr lang="en-AU"/>
          </a:p>
        </p:txBody>
      </p:sp>
    </p:spTree>
    <p:extLst>
      <p:ext uri="{BB962C8B-B14F-4D97-AF65-F5344CB8AC3E}">
        <p14:creationId xmlns:p14="http://schemas.microsoft.com/office/powerpoint/2010/main" val="338449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28</a:t>
            </a:fld>
            <a:endParaRPr lang="en-AU"/>
          </a:p>
        </p:txBody>
      </p:sp>
    </p:spTree>
    <p:extLst>
      <p:ext uri="{BB962C8B-B14F-4D97-AF65-F5344CB8AC3E}">
        <p14:creationId xmlns:p14="http://schemas.microsoft.com/office/powerpoint/2010/main" val="34353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51E3397-B7FB-4E2C-9C44-C5CC2D104028}" type="slidenum">
              <a:rPr lang="en-AU" smtClean="0"/>
              <a:t>8</a:t>
            </a:fld>
            <a:endParaRPr lang="en-AU"/>
          </a:p>
        </p:txBody>
      </p:sp>
    </p:spTree>
    <p:extLst>
      <p:ext uri="{BB962C8B-B14F-4D97-AF65-F5344CB8AC3E}">
        <p14:creationId xmlns:p14="http://schemas.microsoft.com/office/powerpoint/2010/main" val="208283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9</a:t>
            </a:fld>
            <a:endParaRPr lang="en-AU"/>
          </a:p>
        </p:txBody>
      </p:sp>
    </p:spTree>
    <p:extLst>
      <p:ext uri="{BB962C8B-B14F-4D97-AF65-F5344CB8AC3E}">
        <p14:creationId xmlns:p14="http://schemas.microsoft.com/office/powerpoint/2010/main" val="279803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10</a:t>
            </a:fld>
            <a:endParaRPr lang="en-AU"/>
          </a:p>
        </p:txBody>
      </p:sp>
    </p:spTree>
    <p:extLst>
      <p:ext uri="{BB962C8B-B14F-4D97-AF65-F5344CB8AC3E}">
        <p14:creationId xmlns:p14="http://schemas.microsoft.com/office/powerpoint/2010/main" val="234454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64B7C403-5823-4F7D-985C-159D8D4720AA}" type="slidenum">
              <a:rPr lang="en-AU" smtClean="0"/>
              <a:t>11</a:t>
            </a:fld>
            <a:endParaRPr lang="en-AU"/>
          </a:p>
        </p:txBody>
      </p:sp>
    </p:spTree>
    <p:extLst>
      <p:ext uri="{BB962C8B-B14F-4D97-AF65-F5344CB8AC3E}">
        <p14:creationId xmlns:p14="http://schemas.microsoft.com/office/powerpoint/2010/main" val="27564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39">
              <a:defRPr/>
            </a:pPr>
            <a:endParaRPr lang="en-AU" b="1" dirty="0"/>
          </a:p>
        </p:txBody>
      </p:sp>
      <p:sp>
        <p:nvSpPr>
          <p:cNvPr id="4" name="Slide Number Placeholder 3"/>
          <p:cNvSpPr>
            <a:spLocks noGrp="1"/>
          </p:cNvSpPr>
          <p:nvPr>
            <p:ph type="sldNum" sz="quarter" idx="5"/>
          </p:nvPr>
        </p:nvSpPr>
        <p:spPr/>
        <p:txBody>
          <a:bodyPr/>
          <a:lstStyle/>
          <a:p>
            <a:fld id="{64B7C403-5823-4F7D-985C-159D8D4720AA}" type="slidenum">
              <a:rPr lang="en-AU" smtClean="0"/>
              <a:t>12</a:t>
            </a:fld>
            <a:endParaRPr lang="en-AU"/>
          </a:p>
        </p:txBody>
      </p:sp>
    </p:spTree>
    <p:extLst>
      <p:ext uri="{BB962C8B-B14F-4D97-AF65-F5344CB8AC3E}">
        <p14:creationId xmlns:p14="http://schemas.microsoft.com/office/powerpoint/2010/main" val="255355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39">
              <a:defRPr/>
            </a:pPr>
            <a:endParaRPr lang="en-AU" b="1" dirty="0"/>
          </a:p>
        </p:txBody>
      </p:sp>
      <p:sp>
        <p:nvSpPr>
          <p:cNvPr id="4" name="Slide Number Placeholder 3"/>
          <p:cNvSpPr>
            <a:spLocks noGrp="1"/>
          </p:cNvSpPr>
          <p:nvPr>
            <p:ph type="sldNum" sz="quarter" idx="5"/>
          </p:nvPr>
        </p:nvSpPr>
        <p:spPr/>
        <p:txBody>
          <a:bodyPr/>
          <a:lstStyle/>
          <a:p>
            <a:fld id="{64B7C403-5823-4F7D-985C-159D8D4720AA}" type="slidenum">
              <a:rPr lang="en-AU" smtClean="0"/>
              <a:t>13</a:t>
            </a:fld>
            <a:endParaRPr lang="en-AU"/>
          </a:p>
        </p:txBody>
      </p:sp>
    </p:spTree>
    <p:extLst>
      <p:ext uri="{BB962C8B-B14F-4D97-AF65-F5344CB8AC3E}">
        <p14:creationId xmlns:p14="http://schemas.microsoft.com/office/powerpoint/2010/main" val="214068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39">
              <a:defRPr/>
            </a:pPr>
            <a:endParaRPr lang="en-AU" b="1" dirty="0"/>
          </a:p>
        </p:txBody>
      </p:sp>
      <p:sp>
        <p:nvSpPr>
          <p:cNvPr id="4" name="Slide Number Placeholder 3"/>
          <p:cNvSpPr>
            <a:spLocks noGrp="1"/>
          </p:cNvSpPr>
          <p:nvPr>
            <p:ph type="sldNum" sz="quarter" idx="5"/>
          </p:nvPr>
        </p:nvSpPr>
        <p:spPr/>
        <p:txBody>
          <a:bodyPr/>
          <a:lstStyle/>
          <a:p>
            <a:fld id="{64B7C403-5823-4F7D-985C-159D8D4720AA}" type="slidenum">
              <a:rPr lang="en-AU" smtClean="0"/>
              <a:t>14</a:t>
            </a:fld>
            <a:endParaRPr lang="en-AU"/>
          </a:p>
        </p:txBody>
      </p:sp>
    </p:spTree>
    <p:extLst>
      <p:ext uri="{BB962C8B-B14F-4D97-AF65-F5344CB8AC3E}">
        <p14:creationId xmlns:p14="http://schemas.microsoft.com/office/powerpoint/2010/main" val="259984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B7C403-5823-4F7D-985C-159D8D4720AA}" type="slidenum">
              <a:rPr lang="en-AU" smtClean="0"/>
              <a:t>15</a:t>
            </a:fld>
            <a:endParaRPr lang="en-AU"/>
          </a:p>
        </p:txBody>
      </p:sp>
    </p:spTree>
    <p:extLst>
      <p:ext uri="{BB962C8B-B14F-4D97-AF65-F5344CB8AC3E}">
        <p14:creationId xmlns:p14="http://schemas.microsoft.com/office/powerpoint/2010/main" val="2653074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avy)">
    <p:spTree>
      <p:nvGrpSpPr>
        <p:cNvPr id="1" name=""/>
        <p:cNvGrpSpPr/>
        <p:nvPr/>
      </p:nvGrpSpPr>
      <p:grpSpPr>
        <a:xfrm>
          <a:off x="0" y="0"/>
          <a:ext cx="0" cy="0"/>
          <a:chOff x="0" y="0"/>
          <a:chExt cx="0" cy="0"/>
        </a:xfrm>
      </p:grpSpPr>
      <p:pic>
        <p:nvPicPr>
          <p:cNvPr id="3" name="Picture 2" descr="A blue circle on a dark background&#10;&#10;Description automatically generated">
            <a:extLst>
              <a:ext uri="{FF2B5EF4-FFF2-40B4-BE49-F238E27FC236}">
                <a16:creationId xmlns:a16="http://schemas.microsoft.com/office/drawing/2014/main" id="{69D84A36-45EE-476F-DA3E-F8EA370046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9" name="Text Placeholder 11">
            <a:extLst>
              <a:ext uri="{FF2B5EF4-FFF2-40B4-BE49-F238E27FC236}">
                <a16:creationId xmlns:a16="http://schemas.microsoft.com/office/drawing/2014/main" id="{368E966A-C80D-BBD7-6DC9-86F9DC7B098A}"/>
              </a:ext>
            </a:extLst>
          </p:cNvPr>
          <p:cNvSpPr>
            <a:spLocks noGrp="1"/>
          </p:cNvSpPr>
          <p:nvPr>
            <p:ph type="body" sz="quarter" idx="10" hasCustomPrompt="1"/>
          </p:nvPr>
        </p:nvSpPr>
        <p:spPr>
          <a:xfrm>
            <a:off x="579754" y="2082800"/>
            <a:ext cx="8564246" cy="1270000"/>
          </a:xfrm>
          <a:prstGeom prst="rect">
            <a:avLst/>
          </a:prstGeom>
        </p:spPr>
        <p:txBody>
          <a:bodyPr/>
          <a:lstStyle>
            <a:lvl1pPr marL="0" indent="0">
              <a:buNone/>
              <a:defRPr sz="4500" b="1">
                <a:solidFill>
                  <a:schemeClr val="bg1"/>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Presentation Title</a:t>
            </a:r>
          </a:p>
        </p:txBody>
      </p:sp>
      <p:sp>
        <p:nvSpPr>
          <p:cNvPr id="20" name="Text Placeholder 13">
            <a:extLst>
              <a:ext uri="{FF2B5EF4-FFF2-40B4-BE49-F238E27FC236}">
                <a16:creationId xmlns:a16="http://schemas.microsoft.com/office/drawing/2014/main" id="{3E4105A0-FCCB-27EB-4107-90CFA5B0B408}"/>
              </a:ext>
            </a:extLst>
          </p:cNvPr>
          <p:cNvSpPr>
            <a:spLocks noGrp="1"/>
          </p:cNvSpPr>
          <p:nvPr>
            <p:ph type="body" sz="quarter" idx="11" hasCustomPrompt="1"/>
          </p:nvPr>
        </p:nvSpPr>
        <p:spPr>
          <a:xfrm>
            <a:off x="579753" y="3429000"/>
            <a:ext cx="5669915" cy="914400"/>
          </a:xfrm>
          <a:prstGeom prst="rect">
            <a:avLst/>
          </a:prstGeom>
        </p:spPr>
        <p:txBody>
          <a:bodyPr/>
          <a:lstStyle>
            <a:lvl1pPr marL="0" indent="0">
              <a:buNone/>
              <a:defRPr sz="3000">
                <a:solidFill>
                  <a:schemeClr val="bg1"/>
                </a:solidFill>
                <a:latin typeface="Arial Nova" panose="020B0504020202020204" pitchFamily="34" charset="0"/>
              </a:defRPr>
            </a:lvl1pPr>
          </a:lstStyle>
          <a:p>
            <a:pPr lvl="0"/>
            <a:r>
              <a:rPr lang="en-AU" dirty="0"/>
              <a:t>Subtitle</a:t>
            </a:r>
          </a:p>
        </p:txBody>
      </p:sp>
      <p:sp>
        <p:nvSpPr>
          <p:cNvPr id="21" name="Text Placeholder 15">
            <a:extLst>
              <a:ext uri="{FF2B5EF4-FFF2-40B4-BE49-F238E27FC236}">
                <a16:creationId xmlns:a16="http://schemas.microsoft.com/office/drawing/2014/main" id="{802BAF32-23D4-5F2A-F751-ABC734C181AE}"/>
              </a:ext>
            </a:extLst>
          </p:cNvPr>
          <p:cNvSpPr>
            <a:spLocks noGrp="1"/>
          </p:cNvSpPr>
          <p:nvPr>
            <p:ph type="body" sz="quarter" idx="12" hasCustomPrompt="1"/>
          </p:nvPr>
        </p:nvSpPr>
        <p:spPr>
          <a:xfrm>
            <a:off x="579754" y="4419600"/>
            <a:ext cx="5669914" cy="519097"/>
          </a:xfrm>
          <a:prstGeom prst="rect">
            <a:avLst/>
          </a:prstGeom>
        </p:spPr>
        <p:txBody>
          <a:bodyPr/>
          <a:lstStyle>
            <a:lvl1pPr marL="0" indent="0">
              <a:buNone/>
              <a:defRPr sz="2500">
                <a:solidFill>
                  <a:schemeClr val="bg1"/>
                </a:solidFill>
                <a:latin typeface="Arial Nova" panose="020B0504020202020204" pitchFamily="34" charset="0"/>
              </a:defRPr>
            </a:lvl1pPr>
          </a:lstStyle>
          <a:p>
            <a:pPr lvl="0"/>
            <a:r>
              <a:rPr lang="en-AU" dirty="0"/>
              <a:t>Date</a:t>
            </a:r>
          </a:p>
        </p:txBody>
      </p:sp>
    </p:spTree>
    <p:extLst>
      <p:ext uri="{BB962C8B-B14F-4D97-AF65-F5344CB8AC3E}">
        <p14:creationId xmlns:p14="http://schemas.microsoft.com/office/powerpoint/2010/main" val="40363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0 Info text slide (grey)">
    <p:spTree>
      <p:nvGrpSpPr>
        <p:cNvPr id="1" name=""/>
        <p:cNvGrpSpPr/>
        <p:nvPr/>
      </p:nvGrpSpPr>
      <p:grpSpPr>
        <a:xfrm>
          <a:off x="0" y="0"/>
          <a:ext cx="0" cy="0"/>
          <a:chOff x="0" y="0"/>
          <a:chExt cx="0" cy="0"/>
        </a:xfrm>
      </p:grpSpPr>
      <p:pic>
        <p:nvPicPr>
          <p:cNvPr id="4" name="Picture 3" descr="A black and white image&#10;&#10;Description automatically generated">
            <a:extLst>
              <a:ext uri="{FF2B5EF4-FFF2-40B4-BE49-F238E27FC236}">
                <a16:creationId xmlns:a16="http://schemas.microsoft.com/office/drawing/2014/main" id="{10A606CF-5478-941F-743B-C396D35697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74"/>
            <a:ext cx="12195333" cy="6856126"/>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1096197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p:txBody>
      </p:sp>
    </p:spTree>
    <p:extLst>
      <p:ext uri="{BB962C8B-B14F-4D97-AF65-F5344CB8AC3E}">
        <p14:creationId xmlns:p14="http://schemas.microsoft.com/office/powerpoint/2010/main" val="35827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 text slide (basic white)">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15FABF08-002C-3617-41C3-B567C39A6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1096197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  </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lvl="0"/>
            <a:endParaRPr lang="en-AU" dirty="0"/>
          </a:p>
        </p:txBody>
      </p:sp>
    </p:spTree>
    <p:extLst>
      <p:ext uri="{BB962C8B-B14F-4D97-AF65-F5344CB8AC3E}">
        <p14:creationId xmlns:p14="http://schemas.microsoft.com/office/powerpoint/2010/main" val="3189725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0 Info text slide (basic white)">
    <p:spTree>
      <p:nvGrpSpPr>
        <p:cNvPr id="1" name=""/>
        <p:cNvGrpSpPr/>
        <p:nvPr/>
      </p:nvGrpSpPr>
      <p:grpSpPr>
        <a:xfrm>
          <a:off x="0" y="0"/>
          <a:ext cx="0" cy="0"/>
          <a:chOff x="0" y="0"/>
          <a:chExt cx="0" cy="0"/>
        </a:xfrm>
      </p:grpSpPr>
      <p:pic>
        <p:nvPicPr>
          <p:cNvPr id="3" name="Picture 2" descr="A black and white square&#10;&#10;Description automatically generated">
            <a:extLst>
              <a:ext uri="{FF2B5EF4-FFF2-40B4-BE49-F238E27FC236}">
                <a16:creationId xmlns:a16="http://schemas.microsoft.com/office/drawing/2014/main" id="{DE31601F-17CA-BECD-EB3E-1F8B9017B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74"/>
            <a:ext cx="12195333" cy="6856126"/>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1096197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  </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lvl="0"/>
            <a:endParaRPr lang="en-AU" dirty="0"/>
          </a:p>
        </p:txBody>
      </p:sp>
    </p:spTree>
    <p:extLst>
      <p:ext uri="{BB962C8B-B14F-4D97-AF65-F5344CB8AC3E}">
        <p14:creationId xmlns:p14="http://schemas.microsoft.com/office/powerpoint/2010/main" val="35146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 text slide (vertical, navy)">
    <p:spTree>
      <p:nvGrpSpPr>
        <p:cNvPr id="1" name=""/>
        <p:cNvGrpSpPr/>
        <p:nvPr/>
      </p:nvGrpSpPr>
      <p:grpSpPr>
        <a:xfrm>
          <a:off x="0" y="0"/>
          <a:ext cx="0" cy="0"/>
          <a:chOff x="0" y="0"/>
          <a:chExt cx="0" cy="0"/>
        </a:xfrm>
      </p:grpSpPr>
      <p:pic>
        <p:nvPicPr>
          <p:cNvPr id="3" name="Picture 2" descr="A black and blue rectangle&#10;&#10;Description automatically generated">
            <a:extLst>
              <a:ext uri="{FF2B5EF4-FFF2-40B4-BE49-F238E27FC236}">
                <a16:creationId xmlns:a16="http://schemas.microsoft.com/office/drawing/2014/main" id="{A3172689-AD05-5C24-E98B-299F2E4A2B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543493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a:t>
            </a:r>
          </a:p>
          <a:p>
            <a:pPr lvl="0"/>
            <a:endParaRPr lang="en-AU" dirty="0"/>
          </a:p>
        </p:txBody>
      </p:sp>
      <p:sp>
        <p:nvSpPr>
          <p:cNvPr id="8" name="Text Placeholder 12">
            <a:extLst>
              <a:ext uri="{FF2B5EF4-FFF2-40B4-BE49-F238E27FC236}">
                <a16:creationId xmlns:a16="http://schemas.microsoft.com/office/drawing/2014/main" id="{5B8C08A3-6716-D80E-6AC2-E12EA865B07A}"/>
              </a:ext>
            </a:extLst>
          </p:cNvPr>
          <p:cNvSpPr>
            <a:spLocks noGrp="1"/>
          </p:cNvSpPr>
          <p:nvPr>
            <p:ph type="body" sz="quarter" idx="13" hasCustomPrompt="1"/>
          </p:nvPr>
        </p:nvSpPr>
        <p:spPr>
          <a:xfrm>
            <a:off x="6757070" y="4246879"/>
            <a:ext cx="4987890" cy="1489737"/>
          </a:xfrm>
          <a:prstGeom prst="rect">
            <a:avLst/>
          </a:prstGeom>
        </p:spPr>
        <p:txBody>
          <a:bodyPr numCol="1" spcCol="360000"/>
          <a:lstStyle>
            <a:lvl1pPr marL="285750" indent="-285750">
              <a:lnSpc>
                <a:spcPct val="100000"/>
              </a:lnSpc>
              <a:spcBef>
                <a:spcPts val="0"/>
              </a:spcBef>
              <a:spcAft>
                <a:spcPts val="1200"/>
              </a:spcAft>
              <a:buClr>
                <a:srgbClr val="0853FE"/>
              </a:buClr>
              <a:buFont typeface="Arial" panose="020B0604020202020204" pitchFamily="34" charset="0"/>
              <a:buChar char="•"/>
              <a:defRPr sz="1600">
                <a:solidFill>
                  <a:schemeClr val="bg1"/>
                </a:solidFill>
                <a:latin typeface="Arial Nova" panose="020B0504020202020204" pitchFamily="34" charset="0"/>
              </a:defRPr>
            </a:lvl1pPr>
          </a:lstStyle>
          <a:p>
            <a:pPr lvl="0"/>
            <a:r>
              <a:rPr lang="en-AU" dirty="0"/>
              <a:t>47% </a:t>
            </a:r>
            <a:r>
              <a:rPr lang="en-AU" dirty="0" err="1"/>
              <a:t>dolupta</a:t>
            </a:r>
            <a:r>
              <a:rPr lang="en-AU" dirty="0"/>
              <a:t> </a:t>
            </a:r>
            <a:r>
              <a:rPr lang="en-AU" dirty="0" err="1"/>
              <a:t>tionse</a:t>
            </a:r>
            <a:endParaRPr lang="en-AU" dirty="0"/>
          </a:p>
          <a:p>
            <a:pPr lvl="0"/>
            <a:r>
              <a:rPr lang="en-AU" dirty="0"/>
              <a:t>35% </a:t>
            </a:r>
            <a:r>
              <a:rPr lang="en-AU" dirty="0" err="1"/>
              <a:t>dolupta</a:t>
            </a:r>
            <a:r>
              <a:rPr lang="en-AU" dirty="0"/>
              <a:t> </a:t>
            </a:r>
            <a:r>
              <a:rPr lang="en-AU" dirty="0" err="1"/>
              <a:t>tionse</a:t>
            </a:r>
            <a:endParaRPr lang="en-AU" dirty="0"/>
          </a:p>
          <a:p>
            <a:pPr lvl="0"/>
            <a:r>
              <a:rPr lang="en-AU" dirty="0"/>
              <a:t>35% </a:t>
            </a:r>
            <a:r>
              <a:rPr lang="en-AU" dirty="0" err="1"/>
              <a:t>dolupta</a:t>
            </a:r>
            <a:r>
              <a:rPr lang="en-AU" dirty="0"/>
              <a:t> </a:t>
            </a:r>
            <a:r>
              <a:rPr lang="en-AU" dirty="0" err="1"/>
              <a:t>tionse</a:t>
            </a:r>
            <a:endParaRPr lang="en-AU" dirty="0"/>
          </a:p>
        </p:txBody>
      </p:sp>
    </p:spTree>
    <p:extLst>
      <p:ext uri="{BB962C8B-B14F-4D97-AF65-F5344CB8AC3E}">
        <p14:creationId xmlns:p14="http://schemas.microsoft.com/office/powerpoint/2010/main" val="222268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 text slide (vertical, grey)">
    <p:spTree>
      <p:nvGrpSpPr>
        <p:cNvPr id="1" name=""/>
        <p:cNvGrpSpPr/>
        <p:nvPr/>
      </p:nvGrpSpPr>
      <p:grpSpPr>
        <a:xfrm>
          <a:off x="0" y="0"/>
          <a:ext cx="0" cy="0"/>
          <a:chOff x="0" y="0"/>
          <a:chExt cx="0" cy="0"/>
        </a:xfrm>
      </p:grpSpPr>
      <p:pic>
        <p:nvPicPr>
          <p:cNvPr id="4" name="Picture 3" descr="A black and grey rectangular object&#10;&#10;Description automatically generated">
            <a:extLst>
              <a:ext uri="{FF2B5EF4-FFF2-40B4-BE49-F238E27FC236}">
                <a16:creationId xmlns:a16="http://schemas.microsoft.com/office/drawing/2014/main" id="{9CA2EC0F-6479-098D-2DE8-A883DD6F2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543493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a:t>
            </a:r>
          </a:p>
          <a:p>
            <a:pPr lvl="0"/>
            <a:endParaRPr lang="en-AU" dirty="0"/>
          </a:p>
        </p:txBody>
      </p:sp>
      <p:sp>
        <p:nvSpPr>
          <p:cNvPr id="8" name="Text Placeholder 12">
            <a:extLst>
              <a:ext uri="{FF2B5EF4-FFF2-40B4-BE49-F238E27FC236}">
                <a16:creationId xmlns:a16="http://schemas.microsoft.com/office/drawing/2014/main" id="{5B8C08A3-6716-D80E-6AC2-E12EA865B07A}"/>
              </a:ext>
            </a:extLst>
          </p:cNvPr>
          <p:cNvSpPr>
            <a:spLocks noGrp="1"/>
          </p:cNvSpPr>
          <p:nvPr>
            <p:ph type="body" sz="quarter" idx="13" hasCustomPrompt="1"/>
          </p:nvPr>
        </p:nvSpPr>
        <p:spPr>
          <a:xfrm>
            <a:off x="6757070" y="4246879"/>
            <a:ext cx="4987890" cy="1489737"/>
          </a:xfrm>
          <a:prstGeom prst="rect">
            <a:avLst/>
          </a:prstGeom>
        </p:spPr>
        <p:txBody>
          <a:bodyPr numCol="1" spcCol="360000"/>
          <a:lstStyle>
            <a:lvl1pPr marL="285750" indent="-285750">
              <a:lnSpc>
                <a:spcPct val="100000"/>
              </a:lnSpc>
              <a:spcBef>
                <a:spcPts val="0"/>
              </a:spcBef>
              <a:spcAft>
                <a:spcPts val="1200"/>
              </a:spcAft>
              <a:buClr>
                <a:srgbClr val="0853FE"/>
              </a:buClr>
              <a:buFont typeface="Arial" panose="020B0604020202020204" pitchFamily="34" charset="0"/>
              <a:buChar char="•"/>
              <a:defRPr sz="1600">
                <a:solidFill>
                  <a:schemeClr val="bg1"/>
                </a:solidFill>
                <a:latin typeface="Arial Nova" panose="020B0504020202020204" pitchFamily="34" charset="0"/>
              </a:defRPr>
            </a:lvl1pPr>
          </a:lstStyle>
          <a:p>
            <a:pPr lvl="0"/>
            <a:r>
              <a:rPr lang="en-AU" dirty="0"/>
              <a:t>47% </a:t>
            </a:r>
            <a:r>
              <a:rPr lang="en-AU" dirty="0" err="1"/>
              <a:t>dolupta</a:t>
            </a:r>
            <a:r>
              <a:rPr lang="en-AU" dirty="0"/>
              <a:t> </a:t>
            </a:r>
            <a:r>
              <a:rPr lang="en-AU" dirty="0" err="1"/>
              <a:t>tionse</a:t>
            </a:r>
            <a:endParaRPr lang="en-AU" dirty="0"/>
          </a:p>
          <a:p>
            <a:pPr lvl="0"/>
            <a:r>
              <a:rPr lang="en-AU" dirty="0"/>
              <a:t>35% </a:t>
            </a:r>
            <a:r>
              <a:rPr lang="en-AU" dirty="0" err="1"/>
              <a:t>dolupta</a:t>
            </a:r>
            <a:r>
              <a:rPr lang="en-AU" dirty="0"/>
              <a:t> </a:t>
            </a:r>
            <a:r>
              <a:rPr lang="en-AU" dirty="0" err="1"/>
              <a:t>tionse</a:t>
            </a:r>
            <a:endParaRPr lang="en-AU" dirty="0"/>
          </a:p>
          <a:p>
            <a:pPr lvl="0"/>
            <a:r>
              <a:rPr lang="en-AU" dirty="0"/>
              <a:t>35% </a:t>
            </a:r>
            <a:r>
              <a:rPr lang="en-AU" dirty="0" err="1"/>
              <a:t>dolupta</a:t>
            </a:r>
            <a:r>
              <a:rPr lang="en-AU" dirty="0"/>
              <a:t> </a:t>
            </a:r>
            <a:r>
              <a:rPr lang="en-AU" dirty="0" err="1"/>
              <a:t>tionse</a:t>
            </a:r>
            <a:endParaRPr lang="en-AU" dirty="0"/>
          </a:p>
        </p:txBody>
      </p:sp>
    </p:spTree>
    <p:extLst>
      <p:ext uri="{BB962C8B-B14F-4D97-AF65-F5344CB8AC3E}">
        <p14:creationId xmlns:p14="http://schemas.microsoft.com/office/powerpoint/2010/main" val="13852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 text slide (vertical image curve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1" y="528638"/>
            <a:ext cx="5556850"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1" y="1121383"/>
            <a:ext cx="5556850"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543493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a:t>
            </a:r>
          </a:p>
          <a:p>
            <a:pPr lvl="0"/>
            <a:endParaRPr lang="en-AU" dirty="0"/>
          </a:p>
        </p:txBody>
      </p:sp>
    </p:spTree>
    <p:extLst>
      <p:ext uri="{BB962C8B-B14F-4D97-AF65-F5344CB8AC3E}">
        <p14:creationId xmlns:p14="http://schemas.microsoft.com/office/powerpoint/2010/main" val="2201191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 text slide (vertical image squar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1" y="528638"/>
            <a:ext cx="5556850"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1" y="1121383"/>
            <a:ext cx="5556850"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543493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a:t>
            </a:r>
          </a:p>
          <a:p>
            <a:pPr lvl="0"/>
            <a:endParaRPr lang="en-AU" dirty="0"/>
          </a:p>
        </p:txBody>
      </p:sp>
    </p:spTree>
    <p:extLst>
      <p:ext uri="{BB962C8B-B14F-4D97-AF65-F5344CB8AC3E}">
        <p14:creationId xmlns:p14="http://schemas.microsoft.com/office/powerpoint/2010/main" val="3651993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blue and white text on a dark background&#10;&#10;Description automatically generated">
            <a:extLst>
              <a:ext uri="{FF2B5EF4-FFF2-40B4-BE49-F238E27FC236}">
                <a16:creationId xmlns:a16="http://schemas.microsoft.com/office/drawing/2014/main" id="{6718AB5A-F30E-A28B-84B5-8255CFD85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74"/>
            <a:ext cx="12195333" cy="6856126"/>
          </a:xfrm>
          <a:prstGeom prst="rect">
            <a:avLst/>
          </a:prstGeom>
        </p:spPr>
      </p:pic>
    </p:spTree>
    <p:extLst>
      <p:ext uri="{BB962C8B-B14F-4D97-AF65-F5344CB8AC3E}">
        <p14:creationId xmlns:p14="http://schemas.microsoft.com/office/powerpoint/2010/main" val="39109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white text&#10;&#10;Description automatically generated">
            <a:extLst>
              <a:ext uri="{FF2B5EF4-FFF2-40B4-BE49-F238E27FC236}">
                <a16:creationId xmlns:a16="http://schemas.microsoft.com/office/drawing/2014/main" id="{C76660DE-C19F-2EE7-4DBE-F15924B3DD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74"/>
            <a:ext cx="12195333" cy="6856126"/>
          </a:xfrm>
          <a:prstGeom prst="rect">
            <a:avLst/>
          </a:prstGeom>
        </p:spPr>
      </p:pic>
    </p:spTree>
    <p:extLst>
      <p:ext uri="{BB962C8B-B14F-4D97-AF65-F5344CB8AC3E}">
        <p14:creationId xmlns:p14="http://schemas.microsoft.com/office/powerpoint/2010/main" val="2388294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Silverchain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126DA-A5EE-4C4C-BB02-8CA94EB9EA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254301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pic>
        <p:nvPicPr>
          <p:cNvPr id="4" name="Picture 3" descr="A blue circle on a grey background&#10;&#10;Description automatically generated">
            <a:extLst>
              <a:ext uri="{FF2B5EF4-FFF2-40B4-BE49-F238E27FC236}">
                <a16:creationId xmlns:a16="http://schemas.microsoft.com/office/drawing/2014/main" id="{57EA1DAF-3F84-A914-A1DD-2EFA41E56E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1" name="Text Placeholder 11">
            <a:extLst>
              <a:ext uri="{FF2B5EF4-FFF2-40B4-BE49-F238E27FC236}">
                <a16:creationId xmlns:a16="http://schemas.microsoft.com/office/drawing/2014/main" id="{BD853F07-63CD-C289-B278-7D9EE4C345BF}"/>
              </a:ext>
            </a:extLst>
          </p:cNvPr>
          <p:cNvSpPr>
            <a:spLocks noGrp="1"/>
          </p:cNvSpPr>
          <p:nvPr>
            <p:ph type="body" sz="quarter" idx="10" hasCustomPrompt="1"/>
          </p:nvPr>
        </p:nvSpPr>
        <p:spPr>
          <a:xfrm>
            <a:off x="579754" y="2082800"/>
            <a:ext cx="8564246" cy="1270000"/>
          </a:xfrm>
          <a:prstGeom prst="rect">
            <a:avLst/>
          </a:prstGeom>
        </p:spPr>
        <p:txBody>
          <a:bodyPr/>
          <a:lstStyle>
            <a:lvl1pPr marL="0" indent="0">
              <a:buNone/>
              <a:defRPr sz="4500" b="1">
                <a:solidFill>
                  <a:srgbClr val="00002D"/>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Presentation Title</a:t>
            </a:r>
          </a:p>
        </p:txBody>
      </p:sp>
      <p:sp>
        <p:nvSpPr>
          <p:cNvPr id="13" name="Text Placeholder 13">
            <a:extLst>
              <a:ext uri="{FF2B5EF4-FFF2-40B4-BE49-F238E27FC236}">
                <a16:creationId xmlns:a16="http://schemas.microsoft.com/office/drawing/2014/main" id="{9B6E4BF8-E80D-EF16-0A73-F0379D2B4270}"/>
              </a:ext>
            </a:extLst>
          </p:cNvPr>
          <p:cNvSpPr>
            <a:spLocks noGrp="1"/>
          </p:cNvSpPr>
          <p:nvPr>
            <p:ph type="body" sz="quarter" idx="11" hasCustomPrompt="1"/>
          </p:nvPr>
        </p:nvSpPr>
        <p:spPr>
          <a:xfrm>
            <a:off x="579753" y="3429000"/>
            <a:ext cx="5669915" cy="914400"/>
          </a:xfrm>
          <a:prstGeom prst="rect">
            <a:avLst/>
          </a:prstGeom>
        </p:spPr>
        <p:txBody>
          <a:bodyPr/>
          <a:lstStyle>
            <a:lvl1pPr marL="0" indent="0">
              <a:buNone/>
              <a:defRPr sz="3000">
                <a:solidFill>
                  <a:srgbClr val="00002D"/>
                </a:solidFill>
                <a:latin typeface="Arial Nova" panose="020B0504020202020204" pitchFamily="34" charset="0"/>
              </a:defRPr>
            </a:lvl1pPr>
          </a:lstStyle>
          <a:p>
            <a:pPr lvl="0"/>
            <a:r>
              <a:rPr lang="en-AU" dirty="0"/>
              <a:t>Subtitle</a:t>
            </a:r>
          </a:p>
        </p:txBody>
      </p:sp>
      <p:sp>
        <p:nvSpPr>
          <p:cNvPr id="15" name="Text Placeholder 15">
            <a:extLst>
              <a:ext uri="{FF2B5EF4-FFF2-40B4-BE49-F238E27FC236}">
                <a16:creationId xmlns:a16="http://schemas.microsoft.com/office/drawing/2014/main" id="{E1A21F90-D6CC-9219-8A13-B21C97F1E79D}"/>
              </a:ext>
            </a:extLst>
          </p:cNvPr>
          <p:cNvSpPr>
            <a:spLocks noGrp="1"/>
          </p:cNvSpPr>
          <p:nvPr>
            <p:ph type="body" sz="quarter" idx="12" hasCustomPrompt="1"/>
          </p:nvPr>
        </p:nvSpPr>
        <p:spPr>
          <a:xfrm>
            <a:off x="579754" y="4419600"/>
            <a:ext cx="5669914" cy="519097"/>
          </a:xfrm>
          <a:prstGeom prst="rect">
            <a:avLst/>
          </a:prstGeom>
        </p:spPr>
        <p:txBody>
          <a:bodyPr/>
          <a:lstStyle>
            <a:lvl1pPr marL="0" indent="0">
              <a:buNone/>
              <a:defRPr sz="2500">
                <a:solidFill>
                  <a:srgbClr val="00002D"/>
                </a:solidFill>
                <a:latin typeface="Arial Nova" panose="020B0504020202020204" pitchFamily="34" charset="0"/>
              </a:defRPr>
            </a:lvl1pPr>
          </a:lstStyle>
          <a:p>
            <a:pPr lvl="0"/>
            <a:r>
              <a:rPr lang="en-AU" dirty="0"/>
              <a:t>Date</a:t>
            </a:r>
          </a:p>
        </p:txBody>
      </p:sp>
    </p:spTree>
    <p:extLst>
      <p:ext uri="{BB962C8B-B14F-4D97-AF65-F5344CB8AC3E}">
        <p14:creationId xmlns:p14="http://schemas.microsoft.com/office/powerpoint/2010/main" val="2258842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Silverchain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C1856-9AC9-EB42-B484-603C0A0ECF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286835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A screenshot of a computer screen&#10;&#10;Description automatically generated">
            <a:extLst>
              <a:ext uri="{FF2B5EF4-FFF2-40B4-BE49-F238E27FC236}">
                <a16:creationId xmlns:a16="http://schemas.microsoft.com/office/drawing/2014/main" id="{F15D5827-4F6A-1A1B-85F4-45C5C7426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188131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E4F3D7C3-BFB3-CCC6-3554-38B4D41A1D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2367809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blue and white text on a dark background&#10;&#10;Description automatically generated">
            <a:extLst>
              <a:ext uri="{FF2B5EF4-FFF2-40B4-BE49-F238E27FC236}">
                <a16:creationId xmlns:a16="http://schemas.microsoft.com/office/drawing/2014/main" id="{AA3F8C07-374E-CB65-4072-7CF4FA1830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6" y="1873"/>
            <a:ext cx="12200626" cy="6859101"/>
          </a:xfrm>
          <a:prstGeom prst="rect">
            <a:avLst/>
          </a:prstGeom>
        </p:spPr>
      </p:pic>
    </p:spTree>
    <p:extLst>
      <p:ext uri="{BB962C8B-B14F-4D97-AF65-F5344CB8AC3E}">
        <p14:creationId xmlns:p14="http://schemas.microsoft.com/office/powerpoint/2010/main" val="2260257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A grey background with white text&#10;&#10;Description automatically generated">
            <a:extLst>
              <a:ext uri="{FF2B5EF4-FFF2-40B4-BE49-F238E27FC236}">
                <a16:creationId xmlns:a16="http://schemas.microsoft.com/office/drawing/2014/main" id="{A7A0AEF2-9F6B-0DB3-9E76-DDE1B94A0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59" y="-1"/>
            <a:ext cx="12203959" cy="6860975"/>
          </a:xfrm>
          <a:prstGeom prst="rect">
            <a:avLst/>
          </a:prstGeom>
        </p:spPr>
      </p:pic>
    </p:spTree>
    <p:extLst>
      <p:ext uri="{BB962C8B-B14F-4D97-AF65-F5344CB8AC3E}">
        <p14:creationId xmlns:p14="http://schemas.microsoft.com/office/powerpoint/2010/main" val="8765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717CF2E6-B75B-A755-AD3B-DE43EA5C4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973767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blue and white text on a dark background&#10;&#10;Description automatically generated">
            <a:extLst>
              <a:ext uri="{FF2B5EF4-FFF2-40B4-BE49-F238E27FC236}">
                <a16:creationId xmlns:a16="http://schemas.microsoft.com/office/drawing/2014/main" id="{24475AA1-7075-4D32-A17A-28134F1E8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59" y="-1"/>
            <a:ext cx="12203959" cy="6860975"/>
          </a:xfrm>
          <a:prstGeom prst="rect">
            <a:avLst/>
          </a:prstGeom>
        </p:spPr>
      </p:pic>
    </p:spTree>
    <p:extLst>
      <p:ext uri="{BB962C8B-B14F-4D97-AF65-F5344CB8AC3E}">
        <p14:creationId xmlns:p14="http://schemas.microsoft.com/office/powerpoint/2010/main" val="3892871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and statement 2 (grey)">
    <p:spTree>
      <p:nvGrpSpPr>
        <p:cNvPr id="1" name=""/>
        <p:cNvGrpSpPr/>
        <p:nvPr/>
      </p:nvGrpSpPr>
      <p:grpSpPr>
        <a:xfrm>
          <a:off x="0" y="0"/>
          <a:ext cx="0" cy="0"/>
          <a:chOff x="0" y="0"/>
          <a:chExt cx="0" cy="0"/>
        </a:xfrm>
      </p:grpSpPr>
      <p:pic>
        <p:nvPicPr>
          <p:cNvPr id="3" name="Picture 2" descr="A grey background with white text&#10;&#10;Description automatically generated">
            <a:extLst>
              <a:ext uri="{FF2B5EF4-FFF2-40B4-BE49-F238E27FC236}">
                <a16:creationId xmlns:a16="http://schemas.microsoft.com/office/drawing/2014/main" id="{D1E3014C-D90B-043E-4B65-F49EB0F5C8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6" y="1873"/>
            <a:ext cx="12200626" cy="6859101"/>
          </a:xfrm>
          <a:prstGeom prst="rect">
            <a:avLst/>
          </a:prstGeom>
        </p:spPr>
      </p:pic>
    </p:spTree>
    <p:extLst>
      <p:ext uri="{BB962C8B-B14F-4D97-AF65-F5344CB8AC3E}">
        <p14:creationId xmlns:p14="http://schemas.microsoft.com/office/powerpoint/2010/main" val="3206541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and statement 2 (white)">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C665FDD4-323B-740A-2323-D703CC7DC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3264673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575D1-93FE-B5E0-7678-C329C45515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Tree>
    <p:extLst>
      <p:ext uri="{BB962C8B-B14F-4D97-AF65-F5344CB8AC3E}">
        <p14:creationId xmlns:p14="http://schemas.microsoft.com/office/powerpoint/2010/main" val="357379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5" name="Picture 4" descr="A blue circle on a white background&#10;&#10;Description automatically generated">
            <a:extLst>
              <a:ext uri="{FF2B5EF4-FFF2-40B4-BE49-F238E27FC236}">
                <a16:creationId xmlns:a16="http://schemas.microsoft.com/office/drawing/2014/main" id="{E000FF89-D069-78B4-3997-AA669189DE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2" name="Text Placeholder 11">
            <a:extLst>
              <a:ext uri="{FF2B5EF4-FFF2-40B4-BE49-F238E27FC236}">
                <a16:creationId xmlns:a16="http://schemas.microsoft.com/office/drawing/2014/main" id="{B401E979-B88B-FA68-7742-DB9D15B474AE}"/>
              </a:ext>
            </a:extLst>
          </p:cNvPr>
          <p:cNvSpPr>
            <a:spLocks noGrp="1"/>
          </p:cNvSpPr>
          <p:nvPr>
            <p:ph type="body" sz="quarter" idx="10" hasCustomPrompt="1"/>
          </p:nvPr>
        </p:nvSpPr>
        <p:spPr>
          <a:xfrm>
            <a:off x="579754" y="2082800"/>
            <a:ext cx="8564246" cy="1270000"/>
          </a:xfrm>
          <a:prstGeom prst="rect">
            <a:avLst/>
          </a:prstGeom>
        </p:spPr>
        <p:txBody>
          <a:bodyPr/>
          <a:lstStyle>
            <a:lvl1pPr marL="0" indent="0">
              <a:buNone/>
              <a:defRPr sz="4500" b="1">
                <a:solidFill>
                  <a:schemeClr val="bg1"/>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Presentation Title</a:t>
            </a:r>
          </a:p>
        </p:txBody>
      </p:sp>
      <p:sp>
        <p:nvSpPr>
          <p:cNvPr id="14" name="Text Placeholder 13">
            <a:extLst>
              <a:ext uri="{FF2B5EF4-FFF2-40B4-BE49-F238E27FC236}">
                <a16:creationId xmlns:a16="http://schemas.microsoft.com/office/drawing/2014/main" id="{43FCA592-9DD9-44EA-D803-1B0BCF5F63E9}"/>
              </a:ext>
            </a:extLst>
          </p:cNvPr>
          <p:cNvSpPr>
            <a:spLocks noGrp="1"/>
          </p:cNvSpPr>
          <p:nvPr>
            <p:ph type="body" sz="quarter" idx="11" hasCustomPrompt="1"/>
          </p:nvPr>
        </p:nvSpPr>
        <p:spPr>
          <a:xfrm>
            <a:off x="579753" y="3429000"/>
            <a:ext cx="5669915" cy="914400"/>
          </a:xfrm>
          <a:prstGeom prst="rect">
            <a:avLst/>
          </a:prstGeom>
        </p:spPr>
        <p:txBody>
          <a:bodyPr/>
          <a:lstStyle>
            <a:lvl1pPr marL="0" indent="0">
              <a:buNone/>
              <a:defRPr sz="3000">
                <a:solidFill>
                  <a:schemeClr val="bg1"/>
                </a:solidFill>
                <a:latin typeface="Arial Nova" panose="020B0504020202020204" pitchFamily="34" charset="0"/>
              </a:defRPr>
            </a:lvl1pPr>
          </a:lstStyle>
          <a:p>
            <a:pPr lvl="0"/>
            <a:r>
              <a:rPr lang="en-AU" dirty="0"/>
              <a:t>Subtitle</a:t>
            </a:r>
          </a:p>
        </p:txBody>
      </p:sp>
      <p:sp>
        <p:nvSpPr>
          <p:cNvPr id="16" name="Text Placeholder 15">
            <a:extLst>
              <a:ext uri="{FF2B5EF4-FFF2-40B4-BE49-F238E27FC236}">
                <a16:creationId xmlns:a16="http://schemas.microsoft.com/office/drawing/2014/main" id="{CBF670FD-8075-83BE-D0DE-3FA709CD7E28}"/>
              </a:ext>
            </a:extLst>
          </p:cNvPr>
          <p:cNvSpPr>
            <a:spLocks noGrp="1"/>
          </p:cNvSpPr>
          <p:nvPr>
            <p:ph type="body" sz="quarter" idx="12" hasCustomPrompt="1"/>
          </p:nvPr>
        </p:nvSpPr>
        <p:spPr>
          <a:xfrm>
            <a:off x="579754" y="4419600"/>
            <a:ext cx="5669914" cy="519097"/>
          </a:xfrm>
          <a:prstGeom prst="rect">
            <a:avLst/>
          </a:prstGeom>
        </p:spPr>
        <p:txBody>
          <a:bodyPr/>
          <a:lstStyle>
            <a:lvl1pPr marL="0" indent="0">
              <a:buNone/>
              <a:defRPr sz="2500">
                <a:solidFill>
                  <a:schemeClr val="bg1"/>
                </a:solidFill>
                <a:latin typeface="Arial Nova" panose="020B0504020202020204" pitchFamily="34" charset="0"/>
              </a:defRPr>
            </a:lvl1pPr>
          </a:lstStyle>
          <a:p>
            <a:pPr lvl="0"/>
            <a:r>
              <a:rPr lang="en-AU" dirty="0"/>
              <a:t>Date</a:t>
            </a:r>
          </a:p>
        </p:txBody>
      </p:sp>
    </p:spTree>
    <p:extLst>
      <p:ext uri="{BB962C8B-B14F-4D97-AF65-F5344CB8AC3E}">
        <p14:creationId xmlns:p14="http://schemas.microsoft.com/office/powerpoint/2010/main" val="82201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600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B591B-D7B2-4ACF-93F2-8795FDA58C93}" type="datetimeFigureOut">
              <a:rPr lang="en-AU" smtClean="0"/>
              <a:t>18/03/2025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74331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AB591B-D7B2-4ACF-93F2-8795FDA58C93}" type="datetimeFigureOut">
              <a:rPr lang="en-AU" smtClean="0"/>
              <a:t>18/03/2025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7877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C92277D7-D7FF-496A-87BA-56364E2D2D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56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navy)">
    <p:spTree>
      <p:nvGrpSpPr>
        <p:cNvPr id="1" name=""/>
        <p:cNvGrpSpPr/>
        <p:nvPr/>
      </p:nvGrpSpPr>
      <p:grpSpPr>
        <a:xfrm>
          <a:off x="0" y="0"/>
          <a:ext cx="0" cy="0"/>
          <a:chOff x="0" y="0"/>
          <a:chExt cx="0" cy="0"/>
        </a:xfrm>
      </p:grpSpPr>
      <p:pic>
        <p:nvPicPr>
          <p:cNvPr id="4" name="Picture 3" descr="A blue circle with white border&#10;&#10;Description automatically generated">
            <a:extLst>
              <a:ext uri="{FF2B5EF4-FFF2-40B4-BE49-F238E27FC236}">
                <a16:creationId xmlns:a16="http://schemas.microsoft.com/office/drawing/2014/main" id="{FB724570-C51F-6E03-1E4A-9E498E4E54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5" name="Text Placeholder 11">
            <a:extLst>
              <a:ext uri="{FF2B5EF4-FFF2-40B4-BE49-F238E27FC236}">
                <a16:creationId xmlns:a16="http://schemas.microsoft.com/office/drawing/2014/main" id="{2435F653-A5C8-129F-1C03-B862930189EC}"/>
              </a:ext>
            </a:extLst>
          </p:cNvPr>
          <p:cNvSpPr>
            <a:spLocks noGrp="1"/>
          </p:cNvSpPr>
          <p:nvPr>
            <p:ph type="body" sz="quarter" idx="10" hasCustomPrompt="1"/>
          </p:nvPr>
        </p:nvSpPr>
        <p:spPr>
          <a:xfrm>
            <a:off x="802955" y="2070100"/>
            <a:ext cx="8798243" cy="906780"/>
          </a:xfrm>
          <a:prstGeom prst="rect">
            <a:avLst/>
          </a:prstGeom>
        </p:spPr>
        <p:txBody>
          <a:bodyPr/>
          <a:lstStyle>
            <a:lvl1pPr marL="0" indent="0" algn="l">
              <a:lnSpc>
                <a:spcPct val="100000"/>
              </a:lnSpc>
              <a:spcBef>
                <a:spcPts val="0"/>
              </a:spcBef>
              <a:buNone/>
              <a:defRPr sz="4400" b="1">
                <a:solidFill>
                  <a:schemeClr val="bg1"/>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Section divider</a:t>
            </a:r>
          </a:p>
        </p:txBody>
      </p:sp>
      <p:sp>
        <p:nvSpPr>
          <p:cNvPr id="7" name="Text Placeholder 11">
            <a:extLst>
              <a:ext uri="{FF2B5EF4-FFF2-40B4-BE49-F238E27FC236}">
                <a16:creationId xmlns:a16="http://schemas.microsoft.com/office/drawing/2014/main" id="{5D04FE66-9EB5-7F3D-E7E5-303140FD4CB6}"/>
              </a:ext>
            </a:extLst>
          </p:cNvPr>
          <p:cNvSpPr>
            <a:spLocks noGrp="1"/>
          </p:cNvSpPr>
          <p:nvPr>
            <p:ph type="body" sz="quarter" idx="11" hasCustomPrompt="1"/>
          </p:nvPr>
        </p:nvSpPr>
        <p:spPr>
          <a:xfrm>
            <a:off x="802956" y="2976880"/>
            <a:ext cx="8798243" cy="721360"/>
          </a:xfrm>
          <a:prstGeom prst="rect">
            <a:avLst/>
          </a:prstGeom>
        </p:spPr>
        <p:txBody>
          <a:bodyPr/>
          <a:lstStyle>
            <a:lvl1pPr marL="0" indent="0" algn="l">
              <a:lnSpc>
                <a:spcPct val="100000"/>
              </a:lnSpc>
              <a:spcBef>
                <a:spcPts val="0"/>
              </a:spcBef>
              <a:buNone/>
              <a:defRPr sz="3500" b="0">
                <a:solidFill>
                  <a:schemeClr val="bg1"/>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Subtitle info</a:t>
            </a:r>
          </a:p>
        </p:txBody>
      </p:sp>
    </p:spTree>
    <p:extLst>
      <p:ext uri="{BB962C8B-B14F-4D97-AF65-F5344CB8AC3E}">
        <p14:creationId xmlns:p14="http://schemas.microsoft.com/office/powerpoint/2010/main" val="277864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grey)">
    <p:spTree>
      <p:nvGrpSpPr>
        <p:cNvPr id="1" name=""/>
        <p:cNvGrpSpPr/>
        <p:nvPr/>
      </p:nvGrpSpPr>
      <p:grpSpPr>
        <a:xfrm>
          <a:off x="0" y="0"/>
          <a:ext cx="0" cy="0"/>
          <a:chOff x="0" y="0"/>
          <a:chExt cx="0" cy="0"/>
        </a:xfrm>
      </p:grpSpPr>
      <p:pic>
        <p:nvPicPr>
          <p:cNvPr id="3" name="Picture 2" descr="A grey circle with a white background&#10;&#10;Description automatically generated">
            <a:extLst>
              <a:ext uri="{FF2B5EF4-FFF2-40B4-BE49-F238E27FC236}">
                <a16:creationId xmlns:a16="http://schemas.microsoft.com/office/drawing/2014/main" id="{7CC847A4-5DC8-2A1C-5604-F3626D05E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5" name="Text Placeholder 11">
            <a:extLst>
              <a:ext uri="{FF2B5EF4-FFF2-40B4-BE49-F238E27FC236}">
                <a16:creationId xmlns:a16="http://schemas.microsoft.com/office/drawing/2014/main" id="{2435F653-A5C8-129F-1C03-B862930189EC}"/>
              </a:ext>
            </a:extLst>
          </p:cNvPr>
          <p:cNvSpPr>
            <a:spLocks noGrp="1"/>
          </p:cNvSpPr>
          <p:nvPr>
            <p:ph type="body" sz="quarter" idx="10" hasCustomPrompt="1"/>
          </p:nvPr>
        </p:nvSpPr>
        <p:spPr>
          <a:xfrm>
            <a:off x="802955" y="2070100"/>
            <a:ext cx="8798243" cy="906780"/>
          </a:xfrm>
          <a:prstGeom prst="rect">
            <a:avLst/>
          </a:prstGeom>
        </p:spPr>
        <p:txBody>
          <a:bodyPr/>
          <a:lstStyle>
            <a:lvl1pPr marL="0" indent="0" algn="l">
              <a:lnSpc>
                <a:spcPct val="100000"/>
              </a:lnSpc>
              <a:spcBef>
                <a:spcPts val="0"/>
              </a:spcBef>
              <a:buNone/>
              <a:defRPr sz="4400" b="1">
                <a:solidFill>
                  <a:schemeClr val="bg1"/>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Section divider</a:t>
            </a:r>
          </a:p>
        </p:txBody>
      </p:sp>
      <p:sp>
        <p:nvSpPr>
          <p:cNvPr id="7" name="Text Placeholder 11">
            <a:extLst>
              <a:ext uri="{FF2B5EF4-FFF2-40B4-BE49-F238E27FC236}">
                <a16:creationId xmlns:a16="http://schemas.microsoft.com/office/drawing/2014/main" id="{5D04FE66-9EB5-7F3D-E7E5-303140FD4CB6}"/>
              </a:ext>
            </a:extLst>
          </p:cNvPr>
          <p:cNvSpPr>
            <a:spLocks noGrp="1"/>
          </p:cNvSpPr>
          <p:nvPr>
            <p:ph type="body" sz="quarter" idx="11" hasCustomPrompt="1"/>
          </p:nvPr>
        </p:nvSpPr>
        <p:spPr>
          <a:xfrm>
            <a:off x="802956" y="2976880"/>
            <a:ext cx="8798243" cy="721360"/>
          </a:xfrm>
          <a:prstGeom prst="rect">
            <a:avLst/>
          </a:prstGeom>
        </p:spPr>
        <p:txBody>
          <a:bodyPr/>
          <a:lstStyle>
            <a:lvl1pPr marL="0" indent="0" algn="l">
              <a:lnSpc>
                <a:spcPct val="100000"/>
              </a:lnSpc>
              <a:spcBef>
                <a:spcPts val="0"/>
              </a:spcBef>
              <a:buNone/>
              <a:defRPr sz="3500" b="0">
                <a:solidFill>
                  <a:schemeClr val="bg1"/>
                </a:solidFill>
                <a:latin typeface="Arial Nova"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dirty="0"/>
              <a:t>Subtitle info</a:t>
            </a:r>
          </a:p>
        </p:txBody>
      </p:sp>
    </p:spTree>
    <p:extLst>
      <p:ext uri="{BB962C8B-B14F-4D97-AF65-F5344CB8AC3E}">
        <p14:creationId xmlns:p14="http://schemas.microsoft.com/office/powerpoint/2010/main" val="26122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text slide (navy)">
    <p:spTree>
      <p:nvGrpSpPr>
        <p:cNvPr id="1" name=""/>
        <p:cNvGrpSpPr/>
        <p:nvPr/>
      </p:nvGrpSpPr>
      <p:grpSpPr>
        <a:xfrm>
          <a:off x="0" y="0"/>
          <a:ext cx="0" cy="0"/>
          <a:chOff x="0" y="0"/>
          <a:chExt cx="0" cy="0"/>
        </a:xfrm>
      </p:grpSpPr>
      <p:pic>
        <p:nvPicPr>
          <p:cNvPr id="3" name="Picture 2" descr="A white background with black border&#10;&#10;Description automatically generated">
            <a:extLst>
              <a:ext uri="{FF2B5EF4-FFF2-40B4-BE49-F238E27FC236}">
                <a16:creationId xmlns:a16="http://schemas.microsoft.com/office/drawing/2014/main" id="{931D5B3B-DBDD-D252-C712-306B06510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1096197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p:txBody>
      </p:sp>
    </p:spTree>
    <p:extLst>
      <p:ext uri="{BB962C8B-B14F-4D97-AF65-F5344CB8AC3E}">
        <p14:creationId xmlns:p14="http://schemas.microsoft.com/office/powerpoint/2010/main" val="333110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0 Info text slide (navy)">
    <p:spTree>
      <p:nvGrpSpPr>
        <p:cNvPr id="1" name=""/>
        <p:cNvGrpSpPr/>
        <p:nvPr/>
      </p:nvGrpSpPr>
      <p:grpSpPr>
        <a:xfrm>
          <a:off x="0" y="0"/>
          <a:ext cx="0" cy="0"/>
          <a:chOff x="0" y="0"/>
          <a:chExt cx="0" cy="0"/>
        </a:xfrm>
      </p:grpSpPr>
      <p:pic>
        <p:nvPicPr>
          <p:cNvPr id="3" name="Picture 2" descr="A white background with black border&#10;&#10;Description automatically generated">
            <a:extLst>
              <a:ext uri="{FF2B5EF4-FFF2-40B4-BE49-F238E27FC236}">
                <a16:creationId xmlns:a16="http://schemas.microsoft.com/office/drawing/2014/main" id="{67224143-33AE-5856-4110-B22864A103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74"/>
            <a:ext cx="12195333" cy="6856126"/>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1096197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p:txBody>
      </p:sp>
    </p:spTree>
    <p:extLst>
      <p:ext uri="{BB962C8B-B14F-4D97-AF65-F5344CB8AC3E}">
        <p14:creationId xmlns:p14="http://schemas.microsoft.com/office/powerpoint/2010/main" val="49032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 text slide (grey)">
    <p:spTree>
      <p:nvGrpSpPr>
        <p:cNvPr id="1" name=""/>
        <p:cNvGrpSpPr/>
        <p:nvPr/>
      </p:nvGrpSpPr>
      <p:grpSpPr>
        <a:xfrm>
          <a:off x="0" y="0"/>
          <a:ext cx="0" cy="0"/>
          <a:chOff x="0" y="0"/>
          <a:chExt cx="0" cy="0"/>
        </a:xfrm>
      </p:grpSpPr>
      <p:pic>
        <p:nvPicPr>
          <p:cNvPr id="4" name="Picture 3" descr="A black and white image&#10;&#10;Description automatically generated">
            <a:extLst>
              <a:ext uri="{FF2B5EF4-FFF2-40B4-BE49-F238E27FC236}">
                <a16:creationId xmlns:a16="http://schemas.microsoft.com/office/drawing/2014/main" id="{93415C00-8E5C-9D45-2CCD-A317038D1A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10" name="Text Placeholder 9">
            <a:extLst>
              <a:ext uri="{FF2B5EF4-FFF2-40B4-BE49-F238E27FC236}">
                <a16:creationId xmlns:a16="http://schemas.microsoft.com/office/drawing/2014/main" id="{E52D6584-8600-F292-F608-9FDE3A078CE9}"/>
              </a:ext>
            </a:extLst>
          </p:cNvPr>
          <p:cNvSpPr>
            <a:spLocks noGrp="1"/>
          </p:cNvSpPr>
          <p:nvPr>
            <p:ph type="body" sz="quarter" idx="10" hasCustomPrompt="1"/>
          </p:nvPr>
        </p:nvSpPr>
        <p:spPr>
          <a:xfrm>
            <a:off x="539150" y="528638"/>
            <a:ext cx="9307513" cy="579437"/>
          </a:xfrm>
          <a:prstGeom prst="rect">
            <a:avLst/>
          </a:prstGeom>
        </p:spPr>
        <p:txBody>
          <a:bodyPr/>
          <a:lstStyle>
            <a:lvl1pPr marL="0" indent="0">
              <a:buNone/>
              <a:defRPr sz="3500" b="1">
                <a:solidFill>
                  <a:srgbClr val="00002D"/>
                </a:solidFill>
                <a:latin typeface="Arial Nova" panose="020B0504020202020204" pitchFamily="34" charset="0"/>
              </a:defRPr>
            </a:lvl1pPr>
          </a:lstStyle>
          <a:p>
            <a:pPr lvl="0"/>
            <a:r>
              <a:rPr lang="en-AU" dirty="0"/>
              <a:t>Heading 1</a:t>
            </a:r>
          </a:p>
        </p:txBody>
      </p:sp>
      <p:sp>
        <p:nvSpPr>
          <p:cNvPr id="11" name="Text Placeholder 9">
            <a:extLst>
              <a:ext uri="{FF2B5EF4-FFF2-40B4-BE49-F238E27FC236}">
                <a16:creationId xmlns:a16="http://schemas.microsoft.com/office/drawing/2014/main" id="{BFF2BA88-2031-AFFA-0C56-46D3E659BF0B}"/>
              </a:ext>
            </a:extLst>
          </p:cNvPr>
          <p:cNvSpPr>
            <a:spLocks noGrp="1"/>
          </p:cNvSpPr>
          <p:nvPr>
            <p:ph type="body" sz="quarter" idx="11" hasCustomPrompt="1"/>
          </p:nvPr>
        </p:nvSpPr>
        <p:spPr>
          <a:xfrm>
            <a:off x="539150" y="1121383"/>
            <a:ext cx="9307513" cy="579437"/>
          </a:xfrm>
          <a:prstGeom prst="rect">
            <a:avLst/>
          </a:prstGeom>
        </p:spPr>
        <p:txBody>
          <a:bodyPr/>
          <a:lstStyle>
            <a:lvl1pPr marL="0" indent="0">
              <a:buNone/>
              <a:defRPr sz="2500" b="0">
                <a:solidFill>
                  <a:srgbClr val="00002D"/>
                </a:solidFill>
                <a:latin typeface="Arial Nova" panose="020B0504020202020204" pitchFamily="34" charset="0"/>
              </a:defRPr>
            </a:lvl1pPr>
          </a:lstStyle>
          <a:p>
            <a:pPr lvl="0"/>
            <a:r>
              <a:rPr lang="en-AU" dirty="0"/>
              <a:t>Subheading 1</a:t>
            </a:r>
          </a:p>
        </p:txBody>
      </p:sp>
      <p:sp>
        <p:nvSpPr>
          <p:cNvPr id="13" name="Text Placeholder 12">
            <a:extLst>
              <a:ext uri="{FF2B5EF4-FFF2-40B4-BE49-F238E27FC236}">
                <a16:creationId xmlns:a16="http://schemas.microsoft.com/office/drawing/2014/main" id="{991D4893-7E63-EDAB-62BD-6CB736E9A5B1}"/>
              </a:ext>
            </a:extLst>
          </p:cNvPr>
          <p:cNvSpPr>
            <a:spLocks noGrp="1"/>
          </p:cNvSpPr>
          <p:nvPr>
            <p:ph type="body" sz="quarter" idx="12" hasCustomPrompt="1"/>
          </p:nvPr>
        </p:nvSpPr>
        <p:spPr>
          <a:xfrm>
            <a:off x="539150" y="2164715"/>
            <a:ext cx="10961970" cy="3571902"/>
          </a:xfrm>
          <a:prstGeom prst="rect">
            <a:avLst/>
          </a:prstGeom>
        </p:spPr>
        <p:txBody>
          <a:bodyPr numCol="1" spcCol="360000"/>
          <a:lstStyle>
            <a:lvl1pPr marL="0" indent="0">
              <a:lnSpc>
                <a:spcPct val="100000"/>
              </a:lnSpc>
              <a:spcBef>
                <a:spcPts val="0"/>
              </a:spcBef>
              <a:spcAft>
                <a:spcPts val="1200"/>
              </a:spcAft>
              <a:buClr>
                <a:srgbClr val="0853FE"/>
              </a:buClr>
              <a:buFont typeface="Arial" panose="020B0604020202020204" pitchFamily="34" charset="0"/>
              <a:buNone/>
              <a:defRPr sz="1600">
                <a:latin typeface="Arial Nova" panose="020B0504020202020204" pitchFamily="34" charset="0"/>
              </a:defRPr>
            </a:lvl1pPr>
          </a:lstStyle>
          <a:p>
            <a:pPr lvl="0"/>
            <a:r>
              <a:rPr lang="en-AU" dirty="0"/>
              <a:t>Body copy.</a:t>
            </a:r>
          </a:p>
          <a:p>
            <a:pPr lvl="0"/>
            <a:r>
              <a:rPr lang="en-AU" dirty="0"/>
              <a:t>Start text here.</a:t>
            </a:r>
          </a:p>
          <a:p>
            <a:pPr lvl="0"/>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dirty="0" err="1"/>
              <a:t>Ibeatia</a:t>
            </a:r>
            <a:r>
              <a:rPr lang="en-AU" dirty="0"/>
              <a:t> </a:t>
            </a:r>
            <a:r>
              <a:rPr lang="en-AU" dirty="0" err="1"/>
              <a:t>dolupta</a:t>
            </a:r>
            <a:r>
              <a:rPr lang="en-AU" dirty="0"/>
              <a:t> </a:t>
            </a:r>
            <a:r>
              <a:rPr lang="en-AU" dirty="0" err="1"/>
              <a:t>tionse</a:t>
            </a:r>
            <a:r>
              <a:rPr lang="en-AU" dirty="0"/>
              <a:t> in </a:t>
            </a:r>
            <a:r>
              <a:rPr lang="en-AU" dirty="0" err="1"/>
              <a:t>endam</a:t>
            </a:r>
            <a:r>
              <a:rPr lang="en-AU" dirty="0"/>
              <a:t>, solo </a:t>
            </a:r>
            <a:r>
              <a:rPr lang="en-AU" dirty="0" err="1"/>
              <a:t>intur</a:t>
            </a:r>
            <a:r>
              <a:rPr lang="en-AU" dirty="0"/>
              <a:t> </a:t>
            </a:r>
            <a:r>
              <a:rPr lang="en-AU" dirty="0" err="1"/>
              <a:t>autas</a:t>
            </a:r>
            <a:r>
              <a:rPr lang="en-AU" dirty="0"/>
              <a:t> cum </a:t>
            </a:r>
            <a:r>
              <a:rPr lang="en-AU" dirty="0" err="1"/>
              <a:t>dolorerist</a:t>
            </a:r>
            <a:r>
              <a:rPr lang="en-AU" dirty="0"/>
              <a:t>, </a:t>
            </a:r>
            <a:r>
              <a:rPr lang="en-AU" dirty="0" err="1"/>
              <a:t>cus</a:t>
            </a:r>
            <a:r>
              <a:rPr lang="en-AU" dirty="0"/>
              <a:t> ma as re </a:t>
            </a:r>
            <a:r>
              <a:rPr lang="en-AU" dirty="0" err="1"/>
              <a:t>paruntio</a:t>
            </a:r>
            <a:r>
              <a:rPr lang="en-AU" dirty="0"/>
              <a:t> con </a:t>
            </a:r>
            <a:r>
              <a:rPr lang="en-AU" dirty="0" err="1"/>
              <a:t>con</a:t>
            </a:r>
            <a:r>
              <a:rPr lang="en-AU" dirty="0"/>
              <a:t> </a:t>
            </a:r>
            <a:r>
              <a:rPr lang="en-AU" dirty="0" err="1"/>
              <a:t>endaeptur</a:t>
            </a:r>
            <a:r>
              <a:rPr lang="en-AU" dirty="0"/>
              <a:t> </a:t>
            </a:r>
            <a:r>
              <a:rPr lang="en-AU" dirty="0" err="1"/>
              <a:t>Omnisit</a:t>
            </a:r>
            <a:r>
              <a:rPr lang="en-AU" dirty="0"/>
              <a:t> </a:t>
            </a:r>
            <a:r>
              <a:rPr lang="en-AU" dirty="0" err="1"/>
              <a:t>lacepudant</a:t>
            </a:r>
            <a:r>
              <a:rPr lang="en-AU" dirty="0"/>
              <a:t> </a:t>
            </a:r>
            <a:r>
              <a:rPr lang="en-AU" dirty="0" err="1"/>
              <a:t>doluptae</a:t>
            </a:r>
            <a:r>
              <a:rPr lang="en-AU" dirty="0"/>
              <a:t> sit </a:t>
            </a:r>
            <a:r>
              <a:rPr lang="en-AU" dirty="0" err="1"/>
              <a:t>occatem</a:t>
            </a:r>
            <a:r>
              <a:rPr lang="en-AU" dirty="0"/>
              <a:t> </a:t>
            </a:r>
            <a:r>
              <a:rPr lang="en-AU" dirty="0" err="1"/>
              <a:t>fugitatibust</a:t>
            </a:r>
            <a:r>
              <a:rPr lang="en-AU" dirty="0"/>
              <a:t> </a:t>
            </a:r>
            <a:r>
              <a:rPr lang="en-AU" dirty="0" err="1"/>
              <a:t>rerrum</a:t>
            </a:r>
            <a:r>
              <a:rPr lang="en-AU" dirty="0"/>
              <a:t> verum as </a:t>
            </a:r>
            <a:r>
              <a:rPr lang="en-AU" dirty="0" err="1"/>
              <a:t>ernate</a:t>
            </a:r>
            <a:r>
              <a:rPr lang="en-AU" dirty="0"/>
              <a:t> </a:t>
            </a:r>
            <a:r>
              <a:rPr lang="en-AU" dirty="0" err="1"/>
              <a:t>dolestrumqui</a:t>
            </a:r>
            <a:r>
              <a:rPr lang="en-AU" dirty="0"/>
              <a:t> </a:t>
            </a:r>
            <a:r>
              <a:rPr lang="en-AU" dirty="0" err="1"/>
              <a:t>diti</a:t>
            </a:r>
            <a:r>
              <a:rPr lang="en-AU" dirty="0"/>
              <a:t> </a:t>
            </a:r>
            <a:r>
              <a:rPr lang="en-AU" dirty="0" err="1"/>
              <a:t>ditaestisi</a:t>
            </a:r>
            <a:r>
              <a:rPr lang="en-AU" dirty="0"/>
              <a:t>.</a:t>
            </a:r>
          </a:p>
        </p:txBody>
      </p:sp>
    </p:spTree>
    <p:extLst>
      <p:ext uri="{BB962C8B-B14F-4D97-AF65-F5344CB8AC3E}">
        <p14:creationId xmlns:p14="http://schemas.microsoft.com/office/powerpoint/2010/main" val="228378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962538"/>
      </p:ext>
    </p:extLst>
  </p:cSld>
  <p:clrMap bg1="lt1" tx1="dk1" bg2="lt2" tx2="dk2" accent1="accent1" accent2="accent2" accent3="accent3" accent4="accent4" accent5="accent5" accent6="accent6" hlink="hlink" folHlink="folHlink"/>
  <p:sldLayoutIdLst>
    <p:sldLayoutId id="2147483690" r:id="rId1"/>
    <p:sldLayoutId id="2147483681" r:id="rId2"/>
    <p:sldLayoutId id="2147483651" r:id="rId3"/>
    <p:sldLayoutId id="2147483677" r:id="rId4"/>
    <p:sldLayoutId id="2147483659" r:id="rId5"/>
    <p:sldLayoutId id="2147483660" r:id="rId6"/>
    <p:sldLayoutId id="2147483661" r:id="rId7"/>
    <p:sldLayoutId id="2147483686" r:id="rId8"/>
    <p:sldLayoutId id="2147483662" r:id="rId9"/>
    <p:sldLayoutId id="2147483679" r:id="rId10"/>
    <p:sldLayoutId id="2147483665" r:id="rId11"/>
    <p:sldLayoutId id="2147483691" r:id="rId12"/>
    <p:sldLayoutId id="2147483663" r:id="rId13"/>
    <p:sldLayoutId id="2147483664" r:id="rId14"/>
    <p:sldLayoutId id="2147483666" r:id="rId15"/>
    <p:sldLayoutId id="2147483667" r:id="rId16"/>
    <p:sldLayoutId id="2147483684" r:id="rId17"/>
    <p:sldLayoutId id="2147483685" r:id="rId18"/>
    <p:sldLayoutId id="2147483692" r:id="rId19"/>
    <p:sldLayoutId id="2147483693" r:id="rId20"/>
    <p:sldLayoutId id="2147483694" r:id="rId21"/>
    <p:sldLayoutId id="2147483695" r:id="rId22"/>
    <p:sldLayoutId id="2147483702" r:id="rId23"/>
    <p:sldLayoutId id="2147483703" r:id="rId24"/>
    <p:sldLayoutId id="2147483698" r:id="rId25"/>
    <p:sldLayoutId id="2147483699" r:id="rId26"/>
    <p:sldLayoutId id="2147483700" r:id="rId27"/>
    <p:sldLayoutId id="2147483701" r:id="rId28"/>
    <p:sldLayoutId id="2147483652" r:id="rId29"/>
    <p:sldLayoutId id="2147483704"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B591B-D7B2-4ACF-93F2-8795FDA58C93}" type="datetimeFigureOut">
              <a:rPr lang="en-AU" smtClean="0"/>
              <a:t>18/03/2025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A89E2-AC52-4835-B768-3761E9094329}" type="slidenum">
              <a:rPr lang="en-AU" smtClean="0"/>
              <a:t>‹#›</a:t>
            </a:fld>
            <a:endParaRPr lang="en-AU"/>
          </a:p>
        </p:txBody>
      </p:sp>
    </p:spTree>
    <p:extLst>
      <p:ext uri="{BB962C8B-B14F-4D97-AF65-F5344CB8AC3E}">
        <p14:creationId xmlns:p14="http://schemas.microsoft.com/office/powerpoint/2010/main" val="293088322"/>
      </p:ext>
    </p:extLst>
  </p:cSld>
  <p:clrMap bg1="lt1" tx1="dk1" bg2="lt2" tx2="dk2" accent1="accent1" accent2="accent2" accent3="accent3" accent4="accent4" accent5="accent5" accent6="accent6" hlink="hlink" folHlink="folHlink"/>
  <p:sldLayoutIdLst>
    <p:sldLayoutId id="2147483674" r:id="rId1"/>
    <p:sldLayoutId id="214748367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safetyandquality.gov.au/sites/default/files/2021-05/national_safety_and_quality_health_service_nsqhs_standards_second_edition_-_updated_may_2021.pdf" TargetMode="External"/><Relationship Id="rId13" Type="http://schemas.openxmlformats.org/officeDocument/2006/relationships/hyperlink" Target="https://www.foodstandards.gov.au/" TargetMode="External"/><Relationship Id="rId3" Type="http://schemas.openxmlformats.org/officeDocument/2006/relationships/image" Target="../media/image49.png"/><Relationship Id="rId7" Type="http://schemas.openxmlformats.org/officeDocument/2006/relationships/hyperlink" Target="https://www.health.gov.au/topics/aged-care/aged-care-reforms-and-reviews/royal-commission-into-aged-care-quality-and-safety/review-of-the-aged-care-quality-standards" TargetMode="External"/><Relationship Id="rId12" Type="http://schemas.openxmlformats.org/officeDocument/2006/relationships/hyperlink" Target="https://www.foodstandards.gov.au/foodsafety/standards/Pages/Foodsafetystandards.aspx" TargetMode="External"/><Relationship Id="rId2" Type="http://schemas.openxmlformats.org/officeDocument/2006/relationships/notesSlide" Target="../notesSlides/notesSlide10.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hyperlink" Target="https://www.safetyandquality.gov.au/sites/default/files/2024-08/The-Aged-Care-Infection-Prevention-and-Control-Guide.pdf" TargetMode="External"/><Relationship Id="rId5" Type="http://schemas.openxmlformats.org/officeDocument/2006/relationships/image" Target="../media/image51.png"/><Relationship Id="rId15" Type="http://schemas.openxmlformats.org/officeDocument/2006/relationships/hyperlink" Target="https://immunisationhandbook.health.gov.au/" TargetMode="External"/><Relationship Id="rId10" Type="http://schemas.openxmlformats.org/officeDocument/2006/relationships/hyperlink" Target="https://www.safetyandquality.gov.au/sites/default/files/2024-08/australian-guidelines-for-the-prevention-and-control-of-infection-in-healthcare.pdf" TargetMode="External"/><Relationship Id="rId4" Type="http://schemas.openxmlformats.org/officeDocument/2006/relationships/image" Target="../media/image50.png"/><Relationship Id="rId9" Type="http://schemas.openxmlformats.org/officeDocument/2006/relationships/hyperlink" Target="https://www.safetyandquality.gov.au/sites/default/files/2021-10/national_safety_and_quality_primary_and_community_healthcare_standards.pdf" TargetMode="External"/><Relationship Id="rId14" Type="http://schemas.openxmlformats.org/officeDocument/2006/relationships/hyperlink" Target="https://www.health.gov.au/topics/food-and-nutrition/about/food-standards-and-safet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acipc.org.au/aged-care/" TargetMode="External"/><Relationship Id="rId7" Type="http://schemas.openxmlformats.org/officeDocument/2006/relationships/hyperlink" Target="https://www.acipc.org.au/acipc-aged-ipc-webinar-series/"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video" Target="https://acipc-my.sharepoint.com/:v:/g/personal/carrie_spinks_acipc_org_au/EWvhy0rnL-dHhJEXRp6KaQIBVsJhGDj3v_IhcK7Wuzuw2A?e=G1rX7v" TargetMode="Externa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0.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37.sv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36.png"/><Relationship Id="rId5" Type="http://schemas.openxmlformats.org/officeDocument/2006/relationships/tags" Target="../tags/tag34.xml"/><Relationship Id="rId10" Type="http://schemas.openxmlformats.org/officeDocument/2006/relationships/image" Target="../media/image35.svg"/><Relationship Id="rId4" Type="http://schemas.openxmlformats.org/officeDocument/2006/relationships/tags" Target="../tags/tag33.xml"/><Relationship Id="rId9" Type="http://schemas.openxmlformats.org/officeDocument/2006/relationships/image" Target="../media/image34.png"/><Relationship Id="rId14" Type="http://schemas.openxmlformats.org/officeDocument/2006/relationships/image" Target="../media/image41.sv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0.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37.sv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36.png"/><Relationship Id="rId5" Type="http://schemas.openxmlformats.org/officeDocument/2006/relationships/tags" Target="../tags/tag41.xml"/><Relationship Id="rId10" Type="http://schemas.openxmlformats.org/officeDocument/2006/relationships/image" Target="../media/image35.svg"/><Relationship Id="rId4" Type="http://schemas.openxmlformats.org/officeDocument/2006/relationships/tags" Target="../tags/tag40.xml"/><Relationship Id="rId9" Type="http://schemas.openxmlformats.org/officeDocument/2006/relationships/image" Target="../media/image34.png"/><Relationship Id="rId14" Type="http://schemas.openxmlformats.org/officeDocument/2006/relationships/image" Target="../media/image61.sv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2.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37.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36.png"/><Relationship Id="rId5" Type="http://schemas.openxmlformats.org/officeDocument/2006/relationships/tags" Target="../tags/tag48.xml"/><Relationship Id="rId10" Type="http://schemas.openxmlformats.org/officeDocument/2006/relationships/image" Target="../media/image35.svg"/><Relationship Id="rId4" Type="http://schemas.openxmlformats.org/officeDocument/2006/relationships/tags" Target="../tags/tag47.xml"/><Relationship Id="rId9" Type="http://schemas.openxmlformats.org/officeDocument/2006/relationships/image" Target="../media/image34.png"/><Relationship Id="rId14" Type="http://schemas.openxmlformats.org/officeDocument/2006/relationships/image" Target="../media/image6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cipc.org.au/members/aged-care-connexion/" TargetMode="Externa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7.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6.png"/><Relationship Id="rId5" Type="http://schemas.openxmlformats.org/officeDocument/2006/relationships/tags" Target="../tags/tag6.xml"/><Relationship Id="rId10" Type="http://schemas.openxmlformats.org/officeDocument/2006/relationships/image" Target="../media/image35.svg"/><Relationship Id="rId4" Type="http://schemas.openxmlformats.org/officeDocument/2006/relationships/tags" Target="../tags/tag5.xml"/><Relationship Id="rId9" Type="http://schemas.openxmlformats.org/officeDocument/2006/relationships/image" Target="../media/image34.png"/><Relationship Id="rId14"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0.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37.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6.png"/><Relationship Id="rId5" Type="http://schemas.openxmlformats.org/officeDocument/2006/relationships/tags" Target="../tags/tag13.xml"/><Relationship Id="rId10" Type="http://schemas.openxmlformats.org/officeDocument/2006/relationships/image" Target="../media/image35.svg"/><Relationship Id="rId4" Type="http://schemas.openxmlformats.org/officeDocument/2006/relationships/tags" Target="../tags/tag12.xml"/><Relationship Id="rId9" Type="http://schemas.openxmlformats.org/officeDocument/2006/relationships/image" Target="../media/image34.png"/><Relationship Id="rId14" Type="http://schemas.openxmlformats.org/officeDocument/2006/relationships/image" Target="../media/image41.sv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0.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37.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36.png"/><Relationship Id="rId5" Type="http://schemas.openxmlformats.org/officeDocument/2006/relationships/tags" Target="../tags/tag20.xml"/><Relationship Id="rId10" Type="http://schemas.openxmlformats.org/officeDocument/2006/relationships/image" Target="../media/image35.svg"/><Relationship Id="rId4" Type="http://schemas.openxmlformats.org/officeDocument/2006/relationships/tags" Target="../tags/tag19.xml"/><Relationship Id="rId9" Type="http://schemas.openxmlformats.org/officeDocument/2006/relationships/image" Target="../media/image34.png"/><Relationship Id="rId14"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0.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37.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36.png"/><Relationship Id="rId5" Type="http://schemas.openxmlformats.org/officeDocument/2006/relationships/tags" Target="../tags/tag27.xml"/><Relationship Id="rId10" Type="http://schemas.openxmlformats.org/officeDocument/2006/relationships/image" Target="../media/image35.svg"/><Relationship Id="rId4" Type="http://schemas.openxmlformats.org/officeDocument/2006/relationships/tags" Target="../tags/tag26.xml"/><Relationship Id="rId9" Type="http://schemas.openxmlformats.org/officeDocument/2006/relationships/image" Target="../media/image34.png"/><Relationship Id="rId14"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FBED99-6FC1-4BB5-8A6B-F44752C39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0C423-C66B-464F-A223-AD7DA2E006EA}"/>
              </a:ext>
            </a:extLst>
          </p:cNvPr>
          <p:cNvSpPr>
            <a:spLocks noGrp="1"/>
          </p:cNvSpPr>
          <p:nvPr>
            <p:ph type="ctrTitle"/>
          </p:nvPr>
        </p:nvSpPr>
        <p:spPr>
          <a:xfrm>
            <a:off x="7512870" y="1124712"/>
            <a:ext cx="4023360" cy="3111312"/>
          </a:xfrm>
        </p:spPr>
        <p:txBody>
          <a:bodyPr>
            <a:normAutofit/>
          </a:bodyPr>
          <a:lstStyle/>
          <a:p>
            <a:r>
              <a:rPr lang="en-GB" b="1" dirty="0"/>
              <a:t>IPC in Home Care</a:t>
            </a:r>
            <a:endParaRPr lang="en-AU" b="1" dirty="0"/>
          </a:p>
        </p:txBody>
      </p:sp>
      <p:sp>
        <p:nvSpPr>
          <p:cNvPr id="3" name="Subtitle 2">
            <a:extLst>
              <a:ext uri="{FF2B5EF4-FFF2-40B4-BE49-F238E27FC236}">
                <a16:creationId xmlns:a16="http://schemas.microsoft.com/office/drawing/2014/main" id="{795FE7AE-D15E-4397-96F6-0987A6440455}"/>
              </a:ext>
            </a:extLst>
          </p:cNvPr>
          <p:cNvSpPr>
            <a:spLocks noGrp="1"/>
          </p:cNvSpPr>
          <p:nvPr>
            <p:ph type="subTitle" idx="1"/>
          </p:nvPr>
        </p:nvSpPr>
        <p:spPr>
          <a:xfrm>
            <a:off x="8961120" y="4873752"/>
            <a:ext cx="2575110" cy="1207008"/>
          </a:xfrm>
        </p:spPr>
        <p:txBody>
          <a:bodyPr>
            <a:normAutofit/>
          </a:bodyPr>
          <a:lstStyle/>
          <a:p>
            <a:pPr algn="l"/>
            <a:endParaRPr lang="en-AU" b="1" dirty="0"/>
          </a:p>
        </p:txBody>
      </p:sp>
      <p:pic>
        <p:nvPicPr>
          <p:cNvPr id="11" name="Picture 10" descr="A picture containing shape&#10;&#10;Description automatically generated">
            <a:extLst>
              <a:ext uri="{FF2B5EF4-FFF2-40B4-BE49-F238E27FC236}">
                <a16:creationId xmlns:a16="http://schemas.microsoft.com/office/drawing/2014/main" id="{7EF02376-EB71-4366-86AF-65957725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71" y="1256735"/>
            <a:ext cx="5986876" cy="1631423"/>
          </a:xfrm>
          <a:prstGeom prst="rect">
            <a:avLst/>
          </a:prstGeom>
        </p:spPr>
      </p:pic>
      <p:sp>
        <p:nvSpPr>
          <p:cNvPr id="18" name="Rectangle 17">
            <a:extLst>
              <a:ext uri="{FF2B5EF4-FFF2-40B4-BE49-F238E27FC236}">
                <a16:creationId xmlns:a16="http://schemas.microsoft.com/office/drawing/2014/main" id="{8EA2E5B2-7E46-41D7-993E-1472B65E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97303"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4E1283-CBB6-B26A-B1E6-038C7459AA4C}"/>
              </a:ext>
            </a:extLst>
          </p:cNvPr>
          <p:cNvPicPr>
            <a:picLocks noChangeAspect="1"/>
          </p:cNvPicPr>
          <p:nvPr/>
        </p:nvPicPr>
        <p:blipFill>
          <a:blip r:embed="rId3"/>
          <a:stretch>
            <a:fillRect/>
          </a:stretch>
        </p:blipFill>
        <p:spPr>
          <a:xfrm>
            <a:off x="605059" y="3823852"/>
            <a:ext cx="2811848" cy="2340864"/>
          </a:xfrm>
          <a:prstGeom prst="rect">
            <a:avLst/>
          </a:prstGeom>
        </p:spPr>
      </p:pic>
      <p:pic>
        <p:nvPicPr>
          <p:cNvPr id="8" name="Picture 7">
            <a:extLst>
              <a:ext uri="{FF2B5EF4-FFF2-40B4-BE49-F238E27FC236}">
                <a16:creationId xmlns:a16="http://schemas.microsoft.com/office/drawing/2014/main" id="{341B9DF8-BD53-27A7-403A-998AB83DB731}"/>
              </a:ext>
            </a:extLst>
          </p:cNvPr>
          <p:cNvPicPr>
            <a:picLocks noChangeAspect="1"/>
          </p:cNvPicPr>
          <p:nvPr/>
        </p:nvPicPr>
        <p:blipFill>
          <a:blip r:embed="rId4"/>
          <a:stretch>
            <a:fillRect/>
          </a:stretch>
        </p:blipFill>
        <p:spPr>
          <a:xfrm>
            <a:off x="3696835" y="3823852"/>
            <a:ext cx="2854712" cy="2340864"/>
          </a:xfrm>
          <a:prstGeom prst="rect">
            <a:avLst/>
          </a:prstGeom>
        </p:spPr>
      </p:pic>
      <p:sp>
        <p:nvSpPr>
          <p:cNvPr id="20" name="Rectangle 19">
            <a:extLst>
              <a:ext uri="{FF2B5EF4-FFF2-40B4-BE49-F238E27FC236}">
                <a16:creationId xmlns:a16="http://schemas.microsoft.com/office/drawing/2014/main" id="{789E161B-D345-4E9F-985D-64933081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8411"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8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44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F4052-BD0E-1367-F243-114ED4FE4D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63917A-BFB1-37A9-A2AF-CF04939A87A6}"/>
              </a:ext>
            </a:extLst>
          </p:cNvPr>
          <p:cNvSpPr>
            <a:spLocks noGrp="1"/>
          </p:cNvSpPr>
          <p:nvPr>
            <p:ph type="body" sz="quarter" idx="10"/>
          </p:nvPr>
        </p:nvSpPr>
        <p:spPr>
          <a:xfrm>
            <a:off x="2323563" y="440141"/>
            <a:ext cx="5648586" cy="579437"/>
          </a:xfrm>
        </p:spPr>
        <p:txBody>
          <a:bodyPr/>
          <a:lstStyle/>
          <a:p>
            <a:r>
              <a:rPr lang="en-AU" dirty="0"/>
              <a:t>Disclaimer</a:t>
            </a:r>
          </a:p>
        </p:txBody>
      </p:sp>
      <p:sp>
        <p:nvSpPr>
          <p:cNvPr id="3" name="TextBox 2">
            <a:extLst>
              <a:ext uri="{FF2B5EF4-FFF2-40B4-BE49-F238E27FC236}">
                <a16:creationId xmlns:a16="http://schemas.microsoft.com/office/drawing/2014/main" id="{081A9BB1-BFFE-C47D-277B-65808F974F77}"/>
              </a:ext>
            </a:extLst>
          </p:cNvPr>
          <p:cNvSpPr txBox="1"/>
          <p:nvPr/>
        </p:nvSpPr>
        <p:spPr>
          <a:xfrm>
            <a:off x="1578365" y="1530387"/>
            <a:ext cx="7274814" cy="1200329"/>
          </a:xfrm>
          <a:prstGeom prst="rect">
            <a:avLst/>
          </a:prstGeom>
          <a:noFill/>
        </p:spPr>
        <p:txBody>
          <a:bodyPr wrap="square">
            <a:spAutoFit/>
          </a:bodyPr>
          <a:lstStyle/>
          <a:p>
            <a:r>
              <a:rPr lang="en-AU" dirty="0">
                <a:latin typeface="Arial Nova" panose="020B0504020202020204" pitchFamily="34" charset="0"/>
                <a:ea typeface="Times New Roman" panose="02020603050405020304" pitchFamily="18" charset="0"/>
              </a:rPr>
              <a:t>No conflicts of interest to declare.</a:t>
            </a:r>
          </a:p>
          <a:p>
            <a:endParaRPr lang="en-AU" dirty="0">
              <a:latin typeface="Arial Nova" panose="020B0504020202020204" pitchFamily="34" charset="0"/>
              <a:ea typeface="Times New Roman" panose="02020603050405020304" pitchFamily="18" charset="0"/>
            </a:endParaRPr>
          </a:p>
          <a:p>
            <a:endParaRPr lang="en-AU" dirty="0">
              <a:latin typeface="Arial Nova" panose="020B0504020202020204" pitchFamily="34" charset="0"/>
              <a:ea typeface="Times New Roman" panose="02020603050405020304" pitchFamily="18" charset="0"/>
            </a:endParaRPr>
          </a:p>
          <a:p>
            <a:pPr lvl="0"/>
            <a:endParaRPr lang="en-AU"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5095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F4052-BD0E-1367-F243-114ED4FE4D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63917A-BFB1-37A9-A2AF-CF04939A87A6}"/>
              </a:ext>
            </a:extLst>
          </p:cNvPr>
          <p:cNvSpPr>
            <a:spLocks noGrp="1"/>
          </p:cNvSpPr>
          <p:nvPr>
            <p:ph type="body" sz="quarter" idx="10"/>
          </p:nvPr>
        </p:nvSpPr>
        <p:spPr>
          <a:xfrm>
            <a:off x="2323563" y="440141"/>
            <a:ext cx="5648586" cy="579437"/>
          </a:xfrm>
        </p:spPr>
        <p:txBody>
          <a:bodyPr/>
          <a:lstStyle/>
          <a:p>
            <a:r>
              <a:rPr lang="en-AU" dirty="0"/>
              <a:t>Home Care Purpose</a:t>
            </a:r>
          </a:p>
        </p:txBody>
      </p:sp>
      <p:sp>
        <p:nvSpPr>
          <p:cNvPr id="3" name="TextBox 2">
            <a:extLst>
              <a:ext uri="{FF2B5EF4-FFF2-40B4-BE49-F238E27FC236}">
                <a16:creationId xmlns:a16="http://schemas.microsoft.com/office/drawing/2014/main" id="{081A9BB1-BFFE-C47D-277B-65808F974F77}"/>
              </a:ext>
            </a:extLst>
          </p:cNvPr>
          <p:cNvSpPr txBox="1"/>
          <p:nvPr/>
        </p:nvSpPr>
        <p:spPr>
          <a:xfrm>
            <a:off x="2705829" y="1468244"/>
            <a:ext cx="7274814" cy="3693319"/>
          </a:xfrm>
          <a:prstGeom prst="rect">
            <a:avLst/>
          </a:prstGeom>
          <a:noFill/>
        </p:spPr>
        <p:txBody>
          <a:bodyPr wrap="square">
            <a:spAutoFit/>
          </a:bodyPr>
          <a:lstStyle/>
          <a:p>
            <a:r>
              <a:rPr lang="en-AU" dirty="0">
                <a:latin typeface="Arial Nova" panose="020B0504020202020204" pitchFamily="34" charset="0"/>
                <a:ea typeface="Times New Roman" panose="02020603050405020304" pitchFamily="18" charset="0"/>
              </a:rPr>
              <a:t>Support the discharge of clients from acute care to a community-based setting </a:t>
            </a:r>
          </a:p>
          <a:p>
            <a:endParaRPr lang="en-AU" dirty="0">
              <a:latin typeface="Arial Nova" panose="020B0504020202020204" pitchFamily="34" charset="0"/>
              <a:ea typeface="Times New Roman" panose="02020603050405020304" pitchFamily="18" charset="0"/>
            </a:endParaRPr>
          </a:p>
          <a:p>
            <a:endParaRPr lang="en-AU" dirty="0">
              <a:latin typeface="Arial Nova" panose="020B0504020202020204" pitchFamily="34" charset="0"/>
              <a:ea typeface="Times New Roman" panose="02020603050405020304" pitchFamily="18" charset="0"/>
            </a:endParaRPr>
          </a:p>
          <a:p>
            <a:r>
              <a:rPr lang="en-AU" dirty="0">
                <a:latin typeface="Arial Nova" panose="020B0504020202020204" pitchFamily="34" charset="0"/>
                <a:ea typeface="Times New Roman" panose="02020603050405020304" pitchFamily="18" charset="0"/>
              </a:rPr>
              <a:t>When extra help or care is needed, to support people to continue living in their home or other community-based setting (such as in-home, clinic, hotel, social centre, residential care, respite, long-term care facility, other)</a:t>
            </a:r>
          </a:p>
          <a:p>
            <a:endParaRPr lang="en-AU" dirty="0">
              <a:latin typeface="Arial Nova" panose="020B0504020202020204" pitchFamily="34" charset="0"/>
              <a:ea typeface="Times New Roman" panose="02020603050405020304" pitchFamily="18" charset="0"/>
            </a:endParaRPr>
          </a:p>
          <a:p>
            <a:endParaRPr lang="en-AU" dirty="0">
              <a:latin typeface="Arial Nova" panose="020B0504020202020204" pitchFamily="34" charset="0"/>
              <a:ea typeface="Times New Roman" panose="02020603050405020304" pitchFamily="18" charset="0"/>
            </a:endParaRPr>
          </a:p>
          <a:p>
            <a:r>
              <a:rPr lang="en-AU" dirty="0">
                <a:latin typeface="Arial Nova" panose="020B0504020202020204" pitchFamily="34" charset="0"/>
                <a:ea typeface="Times New Roman" panose="02020603050405020304" pitchFamily="18" charset="0"/>
              </a:rPr>
              <a:t>Provide specialist care within a community-based setting</a:t>
            </a:r>
          </a:p>
          <a:p>
            <a:endParaRPr lang="en-AU" dirty="0">
              <a:latin typeface="Arial Nova" panose="020B0504020202020204" pitchFamily="34" charset="0"/>
              <a:ea typeface="Times New Roman" panose="02020603050405020304" pitchFamily="18" charset="0"/>
            </a:endParaRPr>
          </a:p>
          <a:p>
            <a:pPr lvl="0"/>
            <a:endParaRPr lang="en-AU" dirty="0">
              <a:effectLst/>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729B7C7-DDCC-DE4B-B394-3B53D5AACCD7}"/>
              </a:ext>
            </a:extLst>
          </p:cNvPr>
          <p:cNvPicPr>
            <a:picLocks noChangeAspect="1"/>
          </p:cNvPicPr>
          <p:nvPr/>
        </p:nvPicPr>
        <p:blipFill>
          <a:blip r:embed="rId3"/>
          <a:stretch>
            <a:fillRect/>
          </a:stretch>
        </p:blipFill>
        <p:spPr>
          <a:xfrm>
            <a:off x="1015154" y="2480913"/>
            <a:ext cx="1563523" cy="1219315"/>
          </a:xfrm>
          <a:prstGeom prst="rect">
            <a:avLst/>
          </a:prstGeom>
        </p:spPr>
      </p:pic>
      <p:pic>
        <p:nvPicPr>
          <p:cNvPr id="8" name="Picture 7">
            <a:extLst>
              <a:ext uri="{FF2B5EF4-FFF2-40B4-BE49-F238E27FC236}">
                <a16:creationId xmlns:a16="http://schemas.microsoft.com/office/drawing/2014/main" id="{9C9DDD60-A9CA-161C-2EC5-FBA61BAB8CFC}"/>
              </a:ext>
            </a:extLst>
          </p:cNvPr>
          <p:cNvPicPr>
            <a:picLocks noChangeAspect="1"/>
          </p:cNvPicPr>
          <p:nvPr/>
        </p:nvPicPr>
        <p:blipFill>
          <a:blip r:embed="rId4"/>
          <a:stretch>
            <a:fillRect/>
          </a:stretch>
        </p:blipFill>
        <p:spPr>
          <a:xfrm>
            <a:off x="844940" y="4011944"/>
            <a:ext cx="1835073" cy="1149619"/>
          </a:xfrm>
          <a:prstGeom prst="rect">
            <a:avLst/>
          </a:prstGeom>
        </p:spPr>
      </p:pic>
      <p:pic>
        <p:nvPicPr>
          <p:cNvPr id="10" name="Picture 9">
            <a:extLst>
              <a:ext uri="{FF2B5EF4-FFF2-40B4-BE49-F238E27FC236}">
                <a16:creationId xmlns:a16="http://schemas.microsoft.com/office/drawing/2014/main" id="{DDD9B883-578D-28F5-D4EE-03EEBEB0AFFC}"/>
              </a:ext>
            </a:extLst>
          </p:cNvPr>
          <p:cNvPicPr>
            <a:picLocks noChangeAspect="1"/>
          </p:cNvPicPr>
          <p:nvPr/>
        </p:nvPicPr>
        <p:blipFill>
          <a:blip r:embed="rId5"/>
          <a:stretch>
            <a:fillRect/>
          </a:stretch>
        </p:blipFill>
        <p:spPr>
          <a:xfrm>
            <a:off x="1403416" y="1400052"/>
            <a:ext cx="1048109" cy="769145"/>
          </a:xfrm>
          <a:prstGeom prst="rect">
            <a:avLst/>
          </a:prstGeom>
        </p:spPr>
      </p:pic>
    </p:spTree>
    <p:extLst>
      <p:ext uri="{BB962C8B-B14F-4D97-AF65-F5344CB8AC3E}">
        <p14:creationId xmlns:p14="http://schemas.microsoft.com/office/powerpoint/2010/main" val="135427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6D12-5DA2-E34A-CA00-AD74416FA1C8}"/>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90BE3670-7799-9DC4-B20A-7109077C0769}"/>
              </a:ext>
            </a:extLst>
          </p:cNvPr>
          <p:cNvSpPr txBox="1">
            <a:spLocks/>
          </p:cNvSpPr>
          <p:nvPr/>
        </p:nvSpPr>
        <p:spPr>
          <a:xfrm>
            <a:off x="619050" y="1345069"/>
            <a:ext cx="4282231" cy="637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0" kern="1200">
                <a:solidFill>
                  <a:srgbClr val="00002D"/>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800" dirty="0">
                <a:solidFill>
                  <a:schemeClr val="accent2">
                    <a:lumMod val="50000"/>
                    <a:lumOff val="50000"/>
                  </a:schemeClr>
                </a:solidFill>
              </a:rPr>
              <a:t>Health care services</a:t>
            </a:r>
          </a:p>
        </p:txBody>
      </p:sp>
      <p:sp>
        <p:nvSpPr>
          <p:cNvPr id="10" name="Text Placeholder 2">
            <a:extLst>
              <a:ext uri="{FF2B5EF4-FFF2-40B4-BE49-F238E27FC236}">
                <a16:creationId xmlns:a16="http://schemas.microsoft.com/office/drawing/2014/main" id="{3105C17F-47BB-5F46-AED2-D9CB971CA747}"/>
              </a:ext>
            </a:extLst>
          </p:cNvPr>
          <p:cNvSpPr txBox="1">
            <a:spLocks/>
          </p:cNvSpPr>
          <p:nvPr/>
        </p:nvSpPr>
        <p:spPr>
          <a:xfrm>
            <a:off x="6334969" y="1452634"/>
            <a:ext cx="4282231" cy="637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0" kern="1200">
                <a:solidFill>
                  <a:srgbClr val="00002D"/>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800" dirty="0">
                <a:solidFill>
                  <a:schemeClr val="accent2">
                    <a:lumMod val="50000"/>
                    <a:lumOff val="50000"/>
                  </a:schemeClr>
                </a:solidFill>
              </a:rPr>
              <a:t>Social care services</a:t>
            </a:r>
          </a:p>
        </p:txBody>
      </p:sp>
      <p:sp>
        <p:nvSpPr>
          <p:cNvPr id="11" name="TextBox 10">
            <a:extLst>
              <a:ext uri="{FF2B5EF4-FFF2-40B4-BE49-F238E27FC236}">
                <a16:creationId xmlns:a16="http://schemas.microsoft.com/office/drawing/2014/main" id="{358B3200-E6AF-2857-1593-0ADCC7C8699E}"/>
              </a:ext>
            </a:extLst>
          </p:cNvPr>
          <p:cNvSpPr txBox="1"/>
          <p:nvPr/>
        </p:nvSpPr>
        <p:spPr>
          <a:xfrm>
            <a:off x="6334969" y="1771324"/>
            <a:ext cx="4566998" cy="3754874"/>
          </a:xfrm>
          <a:prstGeom prst="rect">
            <a:avLst/>
          </a:prstGeom>
          <a:noFill/>
        </p:spPr>
        <p:txBody>
          <a:bodyPr wrap="square" rtlCol="0">
            <a:spAutoFit/>
          </a:bodyPr>
          <a:lstStyle/>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Assessment of care requirements</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Allied health services (e.g. physio, occupational therapy, podiatry, dietitian, speech therapy,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Domestic assistance </a:t>
            </a:r>
          </a:p>
          <a:p>
            <a:r>
              <a:rPr lang="en-AU" sz="1400" i="1" dirty="0">
                <a:solidFill>
                  <a:srgbClr val="000000"/>
                </a:solidFill>
                <a:latin typeface="Arial Nova" panose="020B0504020202020204" pitchFamily="34" charset="0"/>
              </a:rPr>
              <a:t>      (e.g. cleaning, meal preparation, laundry,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Equipment and supplies</a:t>
            </a:r>
            <a:r>
              <a:rPr lang="en-AU" sz="1400" i="1" dirty="0">
                <a:solidFill>
                  <a:srgbClr val="000000"/>
                </a:solidFill>
                <a:latin typeface="Arial Nova" panose="020B0504020202020204" pitchFamily="34" charset="0"/>
              </a:rPr>
              <a:t> </a:t>
            </a:r>
          </a:p>
          <a:p>
            <a:r>
              <a:rPr lang="en-AU" sz="1400" i="1" dirty="0">
                <a:solidFill>
                  <a:srgbClr val="000000"/>
                </a:solidFill>
                <a:latin typeface="Arial Nova" panose="020B0504020202020204" pitchFamily="34" charset="0"/>
              </a:rPr>
              <a:t>      (e.g. beds, medical equipment and supplies)</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Gardening</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Home modifications and maintenance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Personal care (e.g. showering, dressing,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Respite and carer support services</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Safety and alert alarms</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Social support and companionship</a:t>
            </a:r>
          </a:p>
          <a:p>
            <a:pPr marL="266700"/>
            <a:r>
              <a:rPr lang="en-AU" sz="1400" i="1" dirty="0">
                <a:solidFill>
                  <a:srgbClr val="000000"/>
                </a:solidFill>
                <a:latin typeface="Arial Nova" panose="020B0504020202020204" pitchFamily="34" charset="0"/>
              </a:rPr>
              <a:t>(e.g. in-home, community centre, outings, shopping, picnics, restaurant,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Transport (social, non-emergency)</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other</a:t>
            </a:r>
          </a:p>
        </p:txBody>
      </p:sp>
      <p:sp>
        <p:nvSpPr>
          <p:cNvPr id="12" name="TextBox 11">
            <a:extLst>
              <a:ext uri="{FF2B5EF4-FFF2-40B4-BE49-F238E27FC236}">
                <a16:creationId xmlns:a16="http://schemas.microsoft.com/office/drawing/2014/main" id="{BDF7DEED-8AEA-33F1-354E-3EAE93F754A9}"/>
              </a:ext>
            </a:extLst>
          </p:cNvPr>
          <p:cNvSpPr txBox="1"/>
          <p:nvPr/>
        </p:nvSpPr>
        <p:spPr>
          <a:xfrm>
            <a:off x="541922" y="1663759"/>
            <a:ext cx="5649215" cy="4185761"/>
          </a:xfrm>
          <a:prstGeom prst="rect">
            <a:avLst/>
          </a:prstGeom>
          <a:noFill/>
        </p:spPr>
        <p:txBody>
          <a:bodyPr wrap="square" rtlCol="0">
            <a:spAutoFit/>
          </a:bodyPr>
          <a:lstStyle/>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Acute and chronic disease management</a:t>
            </a:r>
            <a:r>
              <a:rPr lang="en-AU" sz="1400" i="1" dirty="0">
                <a:solidFill>
                  <a:srgbClr val="000000"/>
                </a:solidFill>
                <a:latin typeface="Arial Nova" panose="020B0504020202020204" pitchFamily="34" charset="0"/>
              </a:rPr>
              <a:t> </a:t>
            </a:r>
          </a:p>
          <a:p>
            <a:pPr marL="266700" indent="-266700"/>
            <a:r>
              <a:rPr lang="en-AU" sz="1400" i="1" dirty="0">
                <a:solidFill>
                  <a:srgbClr val="000000"/>
                </a:solidFill>
                <a:latin typeface="Arial Nova" panose="020B0504020202020204" pitchFamily="34" charset="0"/>
              </a:rPr>
              <a:t>     (e.g. d</a:t>
            </a:r>
            <a:r>
              <a:rPr lang="en-AU" sz="1400" dirty="0">
                <a:solidFill>
                  <a:srgbClr val="000000"/>
                </a:solidFill>
                <a:latin typeface="Arial Nova" panose="020B0504020202020204" pitchFamily="34" charset="0"/>
              </a:rPr>
              <a:t>ementia care, </a:t>
            </a:r>
            <a:r>
              <a:rPr lang="en-AU" sz="1400" i="1" dirty="0">
                <a:solidFill>
                  <a:srgbClr val="000000"/>
                </a:solidFill>
                <a:latin typeface="Arial Nova" panose="020B0504020202020204" pitchFamily="34" charset="0"/>
              </a:rPr>
              <a:t>diabetes, oncology, renal,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Allied health services (e.g. physio, occupational therapy, podiatry, dietitian, speech therapy,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Assessment of care requirements</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Disability support and care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Hospital in the home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Invasive device management and / or treatment </a:t>
            </a:r>
            <a:r>
              <a:rPr lang="en-AU" sz="1400" i="1" dirty="0">
                <a:solidFill>
                  <a:srgbClr val="000000"/>
                </a:solidFill>
                <a:latin typeface="Arial Nova" panose="020B0504020202020204" pitchFamily="34" charset="0"/>
              </a:rPr>
              <a:t> (e.g. central, peripheral or subcutaneous line, urinary catheter, wound drain, trach, feeding tube,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Medication management</a:t>
            </a:r>
          </a:p>
          <a:p>
            <a:pPr marL="266700" indent="-266700"/>
            <a:r>
              <a:rPr lang="en-AU" sz="1400" i="1" dirty="0">
                <a:solidFill>
                  <a:srgbClr val="000000"/>
                </a:solidFill>
                <a:latin typeface="Arial Nova" panose="020B0504020202020204" pitchFamily="34" charset="0"/>
              </a:rPr>
              <a:t>     (e.g. DOT therapy, IV or oral medication   administration, e.g. antimicrobials, chemotherapy, etc)</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Palliative / end of life care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Post discharge review and care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Respiratory care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Virtual care / telehealth services</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Wound, stoma, or fistula (e.g. dialysis) care</a:t>
            </a:r>
          </a:p>
          <a:p>
            <a:pPr marL="285750" indent="-285750">
              <a:buFont typeface="Wingdings" panose="05000000000000000000" pitchFamily="2" charset="2"/>
              <a:buChar char="q"/>
            </a:pPr>
            <a:r>
              <a:rPr lang="en-AU" sz="1400" dirty="0">
                <a:solidFill>
                  <a:srgbClr val="000000"/>
                </a:solidFill>
                <a:latin typeface="Arial Nova" panose="020B0504020202020204" pitchFamily="34" charset="0"/>
              </a:rPr>
              <a:t>other</a:t>
            </a:r>
            <a:endParaRPr lang="en-AU" sz="1400" b="1" u="sng" dirty="0">
              <a:solidFill>
                <a:srgbClr val="000000"/>
              </a:solidFill>
              <a:latin typeface="Arial Nova" panose="020B0504020202020204" pitchFamily="34" charset="0"/>
            </a:endParaRPr>
          </a:p>
        </p:txBody>
      </p:sp>
      <p:sp>
        <p:nvSpPr>
          <p:cNvPr id="4" name="Text Placeholder 3">
            <a:extLst>
              <a:ext uri="{FF2B5EF4-FFF2-40B4-BE49-F238E27FC236}">
                <a16:creationId xmlns:a16="http://schemas.microsoft.com/office/drawing/2014/main" id="{9AE1AE1E-3517-46DB-3350-519C59AB9AC0}"/>
              </a:ext>
            </a:extLst>
          </p:cNvPr>
          <p:cNvSpPr>
            <a:spLocks noGrp="1"/>
          </p:cNvSpPr>
          <p:nvPr>
            <p:ph type="body" sz="quarter" idx="10"/>
          </p:nvPr>
        </p:nvSpPr>
        <p:spPr>
          <a:xfrm>
            <a:off x="1222731" y="166618"/>
            <a:ext cx="9307513" cy="579437"/>
          </a:xfrm>
        </p:spPr>
        <p:txBody>
          <a:bodyPr/>
          <a:lstStyle/>
          <a:p>
            <a:r>
              <a:rPr lang="en-AU" sz="3500" b="1" dirty="0"/>
              <a:t>If you work in home care what kind of services does your organisation offer?</a:t>
            </a:r>
          </a:p>
          <a:p>
            <a:endParaRPr lang="en-AU" dirty="0"/>
          </a:p>
        </p:txBody>
      </p:sp>
    </p:spTree>
    <p:extLst>
      <p:ext uri="{BB962C8B-B14F-4D97-AF65-F5344CB8AC3E}">
        <p14:creationId xmlns:p14="http://schemas.microsoft.com/office/powerpoint/2010/main" val="361133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72F62-93F5-64D3-F52B-F38B39F13F52}"/>
              </a:ext>
            </a:extLst>
          </p:cNvPr>
          <p:cNvSpPr>
            <a:spLocks noGrp="1"/>
          </p:cNvSpPr>
          <p:nvPr>
            <p:ph type="body" sz="quarter" idx="10"/>
          </p:nvPr>
        </p:nvSpPr>
        <p:spPr>
          <a:xfrm>
            <a:off x="556095" y="179229"/>
            <a:ext cx="11557747" cy="579437"/>
          </a:xfrm>
        </p:spPr>
        <p:txBody>
          <a:bodyPr/>
          <a:lstStyle/>
          <a:p>
            <a:r>
              <a:rPr lang="en-AU" dirty="0"/>
              <a:t>Who is your workforce and what is their learning and support needs?</a:t>
            </a:r>
          </a:p>
        </p:txBody>
      </p:sp>
      <p:sp>
        <p:nvSpPr>
          <p:cNvPr id="3" name="Text Placeholder 2">
            <a:extLst>
              <a:ext uri="{FF2B5EF4-FFF2-40B4-BE49-F238E27FC236}">
                <a16:creationId xmlns:a16="http://schemas.microsoft.com/office/drawing/2014/main" id="{0652BD9A-C0BD-113C-C03F-E885FB15B271}"/>
              </a:ext>
            </a:extLst>
          </p:cNvPr>
          <p:cNvSpPr>
            <a:spLocks noGrp="1"/>
          </p:cNvSpPr>
          <p:nvPr>
            <p:ph type="body" sz="quarter" idx="11"/>
          </p:nvPr>
        </p:nvSpPr>
        <p:spPr>
          <a:xfrm>
            <a:off x="539151" y="1121383"/>
            <a:ext cx="4282231" cy="579437"/>
          </a:xfrm>
        </p:spPr>
        <p:txBody>
          <a:bodyPr/>
          <a:lstStyle/>
          <a:p>
            <a:r>
              <a:rPr lang="en-AU" sz="2800" dirty="0">
                <a:solidFill>
                  <a:schemeClr val="accent2">
                    <a:lumMod val="50000"/>
                    <a:lumOff val="50000"/>
                  </a:schemeClr>
                </a:solidFill>
                <a:latin typeface="Arial Nova" panose="020B0504020202020204" pitchFamily="34" charset="0"/>
              </a:rPr>
              <a:t>Health care services</a:t>
            </a:r>
          </a:p>
        </p:txBody>
      </p:sp>
      <p:sp>
        <p:nvSpPr>
          <p:cNvPr id="5" name="Text Placeholder 2">
            <a:extLst>
              <a:ext uri="{FF2B5EF4-FFF2-40B4-BE49-F238E27FC236}">
                <a16:creationId xmlns:a16="http://schemas.microsoft.com/office/drawing/2014/main" id="{648E4DDD-CCC9-C322-4BDB-7717F7B95D9B}"/>
              </a:ext>
            </a:extLst>
          </p:cNvPr>
          <p:cNvSpPr txBox="1">
            <a:spLocks/>
          </p:cNvSpPr>
          <p:nvPr/>
        </p:nvSpPr>
        <p:spPr>
          <a:xfrm>
            <a:off x="6334969" y="1108840"/>
            <a:ext cx="4282231" cy="579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0" kern="1200">
                <a:solidFill>
                  <a:srgbClr val="00002D"/>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800" dirty="0">
                <a:solidFill>
                  <a:schemeClr val="accent2">
                    <a:lumMod val="50000"/>
                    <a:lumOff val="50000"/>
                  </a:schemeClr>
                </a:solidFill>
              </a:rPr>
              <a:t>Social care services</a:t>
            </a:r>
          </a:p>
        </p:txBody>
      </p:sp>
      <p:sp>
        <p:nvSpPr>
          <p:cNvPr id="7" name="TextBox 6">
            <a:extLst>
              <a:ext uri="{FF2B5EF4-FFF2-40B4-BE49-F238E27FC236}">
                <a16:creationId xmlns:a16="http://schemas.microsoft.com/office/drawing/2014/main" id="{2DEB9404-C2E1-BF6E-10F1-59A5CDDCEBC2}"/>
              </a:ext>
            </a:extLst>
          </p:cNvPr>
          <p:cNvSpPr txBox="1"/>
          <p:nvPr/>
        </p:nvSpPr>
        <p:spPr>
          <a:xfrm>
            <a:off x="539150" y="1884218"/>
            <a:ext cx="4861137" cy="2246769"/>
          </a:xfrm>
          <a:prstGeom prst="rect">
            <a:avLst/>
          </a:prstGeom>
          <a:noFill/>
        </p:spPr>
        <p:txBody>
          <a:bodyPr wrap="square" rtlCol="0">
            <a:spAutoFit/>
          </a:bodyPr>
          <a:lstStyle/>
          <a:p>
            <a:pPr marL="128588" indent="-128588">
              <a:buFont typeface="Wingdings" panose="05000000000000000000" pitchFamily="2" charset="2"/>
              <a:buChar char="Ø"/>
            </a:pPr>
            <a:r>
              <a:rPr lang="en-AU" sz="2000" dirty="0">
                <a:latin typeface="Arial Nova" panose="020B0504020202020204" pitchFamily="34" charset="0"/>
              </a:rPr>
              <a:t> Physician</a:t>
            </a:r>
          </a:p>
          <a:p>
            <a:pPr marL="128588" indent="-128588">
              <a:buFont typeface="Wingdings" panose="05000000000000000000" pitchFamily="2" charset="2"/>
              <a:buChar char="Ø"/>
            </a:pPr>
            <a:r>
              <a:rPr lang="en-AU" sz="2000" dirty="0">
                <a:latin typeface="Arial Nova" panose="020B0504020202020204" pitchFamily="34" charset="0"/>
              </a:rPr>
              <a:t> Nursing</a:t>
            </a:r>
          </a:p>
          <a:p>
            <a:pPr marL="128588" indent="-128588">
              <a:buFont typeface="Wingdings" panose="05000000000000000000" pitchFamily="2" charset="2"/>
              <a:buChar char="Ø"/>
            </a:pPr>
            <a:r>
              <a:rPr lang="en-AU" sz="2000" dirty="0">
                <a:latin typeface="Arial Nova" panose="020B0504020202020204" pitchFamily="34" charset="0"/>
              </a:rPr>
              <a:t> Allied Health</a:t>
            </a:r>
          </a:p>
          <a:p>
            <a:pPr lvl="1"/>
            <a:r>
              <a:rPr lang="en-AU" sz="2000" dirty="0">
                <a:latin typeface="Arial Nova" panose="020B0504020202020204" pitchFamily="34" charset="0"/>
              </a:rPr>
              <a:t>e.g. pharmacy, occupational therapy, physiotherapy, podiatry, speech therapy, social services, dental)</a:t>
            </a:r>
          </a:p>
          <a:p>
            <a:pPr marL="128588" indent="-128588">
              <a:buFont typeface="Wingdings" panose="05000000000000000000" pitchFamily="2" charset="2"/>
              <a:buChar char="Ø"/>
            </a:pPr>
            <a:r>
              <a:rPr lang="en-AU" sz="2000" dirty="0">
                <a:latin typeface="Arial Nova" panose="020B0504020202020204" pitchFamily="34" charset="0"/>
              </a:rPr>
              <a:t> other</a:t>
            </a:r>
          </a:p>
        </p:txBody>
      </p:sp>
      <p:sp>
        <p:nvSpPr>
          <p:cNvPr id="8" name="TextBox 7">
            <a:extLst>
              <a:ext uri="{FF2B5EF4-FFF2-40B4-BE49-F238E27FC236}">
                <a16:creationId xmlns:a16="http://schemas.microsoft.com/office/drawing/2014/main" id="{A289C3F3-416A-B2DF-FB7B-2E5EDCB60167}"/>
              </a:ext>
            </a:extLst>
          </p:cNvPr>
          <p:cNvSpPr txBox="1"/>
          <p:nvPr/>
        </p:nvSpPr>
        <p:spPr>
          <a:xfrm>
            <a:off x="6334969" y="1884218"/>
            <a:ext cx="2741844" cy="3170099"/>
          </a:xfrm>
          <a:prstGeom prst="rect">
            <a:avLst/>
          </a:prstGeom>
          <a:noFill/>
        </p:spPr>
        <p:txBody>
          <a:bodyPr wrap="square" rtlCol="0">
            <a:spAutoFit/>
          </a:bodyPr>
          <a:lstStyle/>
          <a:p>
            <a:pPr marL="127397" indent="-127397">
              <a:buFont typeface="Wingdings" panose="05000000000000000000" pitchFamily="2" charset="2"/>
              <a:buChar char="Ø"/>
            </a:pPr>
            <a:r>
              <a:rPr lang="en-AU" sz="2000" dirty="0">
                <a:latin typeface="Arial Nova" panose="020B0504020202020204" pitchFamily="34" charset="0"/>
              </a:rPr>
              <a:t> Nursing</a:t>
            </a:r>
          </a:p>
          <a:p>
            <a:pPr marL="127397" indent="-127397">
              <a:buFont typeface="Wingdings" panose="05000000000000000000" pitchFamily="2" charset="2"/>
              <a:buChar char="Ø"/>
            </a:pPr>
            <a:r>
              <a:rPr lang="en-AU" sz="2000" dirty="0">
                <a:latin typeface="Arial Nova" panose="020B0504020202020204" pitchFamily="34" charset="0"/>
              </a:rPr>
              <a:t> Allied Health</a:t>
            </a:r>
          </a:p>
          <a:p>
            <a:pPr marL="127397" indent="-127397">
              <a:buFont typeface="Wingdings" panose="05000000000000000000" pitchFamily="2" charset="2"/>
              <a:buChar char="Ø"/>
            </a:pPr>
            <a:r>
              <a:rPr lang="en-AU" sz="2000" dirty="0">
                <a:latin typeface="Arial Nova" panose="020B0504020202020204" pitchFamily="34" charset="0"/>
              </a:rPr>
              <a:t> Care aide</a:t>
            </a:r>
          </a:p>
          <a:p>
            <a:pPr marL="128588" indent="-128588">
              <a:buFont typeface="Wingdings" panose="05000000000000000000" pitchFamily="2" charset="2"/>
              <a:buChar char="Ø"/>
            </a:pPr>
            <a:r>
              <a:rPr lang="en-AU" sz="2000" dirty="0">
                <a:latin typeface="Arial Nova" panose="020B0504020202020204" pitchFamily="34" charset="0"/>
              </a:rPr>
              <a:t> Domestic worker</a:t>
            </a:r>
          </a:p>
          <a:p>
            <a:pPr marL="128588" indent="-128588">
              <a:buFont typeface="Wingdings" panose="05000000000000000000" pitchFamily="2" charset="2"/>
              <a:buChar char="Ø"/>
            </a:pPr>
            <a:r>
              <a:rPr lang="en-AU" sz="2000" dirty="0">
                <a:latin typeface="Arial Nova" panose="020B0504020202020204" pitchFamily="34" charset="0"/>
              </a:rPr>
              <a:t> Home help</a:t>
            </a:r>
          </a:p>
          <a:p>
            <a:pPr marL="128588" indent="-128588">
              <a:buFont typeface="Wingdings" panose="05000000000000000000" pitchFamily="2" charset="2"/>
              <a:buChar char="Ø"/>
            </a:pPr>
            <a:r>
              <a:rPr lang="en-AU" sz="2000" dirty="0">
                <a:latin typeface="Arial Nova" panose="020B0504020202020204" pitchFamily="34" charset="0"/>
              </a:rPr>
              <a:t> Contract workers</a:t>
            </a:r>
          </a:p>
          <a:p>
            <a:pPr marL="128588" indent="-128588">
              <a:buFont typeface="Wingdings" panose="05000000000000000000" pitchFamily="2" charset="2"/>
              <a:buChar char="Ø"/>
            </a:pPr>
            <a:r>
              <a:rPr lang="en-AU" sz="2000" dirty="0">
                <a:latin typeface="Arial Nova" panose="020B0504020202020204" pitchFamily="34" charset="0"/>
              </a:rPr>
              <a:t> Volunteer</a:t>
            </a:r>
          </a:p>
          <a:p>
            <a:pPr marL="128588" indent="-128588">
              <a:buFont typeface="Wingdings" panose="05000000000000000000" pitchFamily="2" charset="2"/>
              <a:buChar char="Ø"/>
            </a:pPr>
            <a:r>
              <a:rPr lang="en-AU" sz="2000" dirty="0">
                <a:latin typeface="Arial Nova" panose="020B0504020202020204" pitchFamily="34" charset="0"/>
              </a:rPr>
              <a:t> Gardener</a:t>
            </a:r>
          </a:p>
          <a:p>
            <a:pPr marL="128588" indent="-128588">
              <a:buFont typeface="Wingdings" panose="05000000000000000000" pitchFamily="2" charset="2"/>
              <a:buChar char="Ø"/>
            </a:pPr>
            <a:r>
              <a:rPr lang="en-AU" sz="2000" dirty="0">
                <a:latin typeface="Arial Nova" panose="020B0504020202020204" pitchFamily="34" charset="0"/>
              </a:rPr>
              <a:t> Maintenance</a:t>
            </a:r>
          </a:p>
          <a:p>
            <a:pPr marL="128588" indent="-128588">
              <a:buFont typeface="Wingdings" panose="05000000000000000000" pitchFamily="2" charset="2"/>
              <a:buChar char="Ø"/>
            </a:pPr>
            <a:r>
              <a:rPr lang="en-AU" sz="2000" dirty="0">
                <a:latin typeface="Arial Nova" panose="020B0504020202020204" pitchFamily="34" charset="0"/>
              </a:rPr>
              <a:t> other</a:t>
            </a:r>
          </a:p>
        </p:txBody>
      </p:sp>
      <p:pic>
        <p:nvPicPr>
          <p:cNvPr id="10" name="Picture 9">
            <a:extLst>
              <a:ext uri="{FF2B5EF4-FFF2-40B4-BE49-F238E27FC236}">
                <a16:creationId xmlns:a16="http://schemas.microsoft.com/office/drawing/2014/main" id="{607A55D4-2474-1B0E-F13B-718D48E656F2}"/>
              </a:ext>
            </a:extLst>
          </p:cNvPr>
          <p:cNvPicPr>
            <a:picLocks noChangeAspect="1"/>
          </p:cNvPicPr>
          <p:nvPr/>
        </p:nvPicPr>
        <p:blipFill>
          <a:blip r:embed="rId3"/>
          <a:stretch>
            <a:fillRect/>
          </a:stretch>
        </p:blipFill>
        <p:spPr>
          <a:xfrm>
            <a:off x="9677988" y="3679769"/>
            <a:ext cx="1700633" cy="1628775"/>
          </a:xfrm>
          <a:prstGeom prst="rect">
            <a:avLst/>
          </a:prstGeom>
        </p:spPr>
      </p:pic>
      <p:pic>
        <p:nvPicPr>
          <p:cNvPr id="16" name="Picture 15">
            <a:extLst>
              <a:ext uri="{FF2B5EF4-FFF2-40B4-BE49-F238E27FC236}">
                <a16:creationId xmlns:a16="http://schemas.microsoft.com/office/drawing/2014/main" id="{689A4BD4-A476-F21F-8605-15F5E93F703C}"/>
              </a:ext>
            </a:extLst>
          </p:cNvPr>
          <p:cNvPicPr>
            <a:picLocks noChangeAspect="1"/>
          </p:cNvPicPr>
          <p:nvPr/>
        </p:nvPicPr>
        <p:blipFill>
          <a:blip r:embed="rId4"/>
          <a:stretch>
            <a:fillRect/>
          </a:stretch>
        </p:blipFill>
        <p:spPr>
          <a:xfrm>
            <a:off x="9452333" y="1700820"/>
            <a:ext cx="1738934" cy="1628775"/>
          </a:xfrm>
          <a:prstGeom prst="rect">
            <a:avLst/>
          </a:prstGeom>
        </p:spPr>
      </p:pic>
      <p:pic>
        <p:nvPicPr>
          <p:cNvPr id="21" name="Picture 20">
            <a:extLst>
              <a:ext uri="{FF2B5EF4-FFF2-40B4-BE49-F238E27FC236}">
                <a16:creationId xmlns:a16="http://schemas.microsoft.com/office/drawing/2014/main" id="{3AB4170F-1FC8-422F-9853-5FD3294723EA}"/>
              </a:ext>
            </a:extLst>
          </p:cNvPr>
          <p:cNvPicPr>
            <a:picLocks noChangeAspect="1"/>
          </p:cNvPicPr>
          <p:nvPr/>
        </p:nvPicPr>
        <p:blipFill>
          <a:blip r:embed="rId5"/>
          <a:stretch>
            <a:fillRect/>
          </a:stretch>
        </p:blipFill>
        <p:spPr>
          <a:xfrm>
            <a:off x="1878701" y="3959246"/>
            <a:ext cx="2182033" cy="1537674"/>
          </a:xfrm>
          <a:prstGeom prst="rect">
            <a:avLst/>
          </a:prstGeom>
        </p:spPr>
      </p:pic>
    </p:spTree>
    <p:extLst>
      <p:ext uri="{BB962C8B-B14F-4D97-AF65-F5344CB8AC3E}">
        <p14:creationId xmlns:p14="http://schemas.microsoft.com/office/powerpoint/2010/main" val="90440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4DE5-AEBE-D498-F27A-209483BDF1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1BD1F0-C064-FFFB-D818-A42744994257}"/>
              </a:ext>
            </a:extLst>
          </p:cNvPr>
          <p:cNvSpPr>
            <a:spLocks noGrp="1"/>
          </p:cNvSpPr>
          <p:nvPr>
            <p:ph type="body" sz="quarter" idx="10"/>
          </p:nvPr>
        </p:nvSpPr>
        <p:spPr>
          <a:xfrm>
            <a:off x="539150" y="333329"/>
            <a:ext cx="9307513" cy="579437"/>
          </a:xfrm>
        </p:spPr>
        <p:txBody>
          <a:bodyPr/>
          <a:lstStyle/>
          <a:p>
            <a:r>
              <a:rPr lang="en-AU" dirty="0"/>
              <a:t>Goals of IPC Program/System</a:t>
            </a:r>
          </a:p>
        </p:txBody>
      </p:sp>
      <p:sp>
        <p:nvSpPr>
          <p:cNvPr id="10" name="Text Placeholder 3">
            <a:extLst>
              <a:ext uri="{FF2B5EF4-FFF2-40B4-BE49-F238E27FC236}">
                <a16:creationId xmlns:a16="http://schemas.microsoft.com/office/drawing/2014/main" id="{C2946A62-9430-E6AB-10C8-61C120E6482B}"/>
              </a:ext>
            </a:extLst>
          </p:cNvPr>
          <p:cNvSpPr txBox="1">
            <a:spLocks/>
          </p:cNvSpPr>
          <p:nvPr/>
        </p:nvSpPr>
        <p:spPr>
          <a:xfrm>
            <a:off x="539755" y="912766"/>
            <a:ext cx="6406595" cy="397073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42900" indent="-342900">
              <a:buFont typeface="Wingdings" panose="05000000000000000000" pitchFamily="2" charset="2"/>
              <a:buChar char="ü"/>
            </a:pPr>
            <a:r>
              <a:rPr lang="en-AU" sz="1800" dirty="0">
                <a:latin typeface="Arial Nova" panose="020B0504020202020204" pitchFamily="34" charset="0"/>
              </a:rPr>
              <a:t>Provides IPC expertise and oversight of organisational infrastructure, clients, employees and others (as appropriate and as per role/responsibilities)</a:t>
            </a:r>
          </a:p>
          <a:p>
            <a:pPr marL="342900" indent="-342900">
              <a:buFont typeface="Wingdings" panose="05000000000000000000" pitchFamily="2" charset="2"/>
              <a:buChar char="ü"/>
            </a:pPr>
            <a:r>
              <a:rPr lang="en-AU" sz="1800" dirty="0">
                <a:latin typeface="Arial Nova" panose="020B0504020202020204" pitchFamily="34" charset="0"/>
              </a:rPr>
              <a:t>Meets organisational and strategic priorities – with support and standardisation</a:t>
            </a:r>
          </a:p>
          <a:p>
            <a:pPr marL="342900" indent="-342900">
              <a:buFont typeface="Wingdings" panose="05000000000000000000" pitchFamily="2" charset="2"/>
              <a:buChar char="ü"/>
            </a:pPr>
            <a:r>
              <a:rPr lang="en-AU" sz="1800" dirty="0">
                <a:latin typeface="Arial Nova" panose="020B0504020202020204" pitchFamily="34" charset="0"/>
              </a:rPr>
              <a:t>Is relevant to the client population and services being offered</a:t>
            </a:r>
          </a:p>
          <a:p>
            <a:pPr marL="342900" indent="-342900">
              <a:buFont typeface="Wingdings" panose="05000000000000000000" pitchFamily="2" charset="2"/>
              <a:buChar char="ü"/>
            </a:pPr>
            <a:r>
              <a:rPr lang="en-AU" sz="1800" dirty="0">
                <a:latin typeface="Arial Nova" panose="020B0504020202020204" pitchFamily="34" charset="0"/>
              </a:rPr>
              <a:t>Meets accreditation and </a:t>
            </a:r>
            <a:r>
              <a:rPr lang="en-US" sz="1800" dirty="0">
                <a:latin typeface="Arial Nova" panose="020B0504020202020204" pitchFamily="34" charset="0"/>
              </a:rPr>
              <a:t>jurisdictional (e.g. state or national) requirements</a:t>
            </a:r>
          </a:p>
          <a:p>
            <a:pPr marL="342900" indent="-342900">
              <a:buFont typeface="Wingdings" panose="05000000000000000000" pitchFamily="2" charset="2"/>
              <a:buChar char="ü"/>
            </a:pPr>
            <a:r>
              <a:rPr lang="en-AU" sz="1800" dirty="0">
                <a:latin typeface="Arial Nova" panose="020B0504020202020204" pitchFamily="34" charset="0"/>
              </a:rPr>
              <a:t>Collaborates with key stakeholders (internal and external)</a:t>
            </a:r>
          </a:p>
          <a:p>
            <a:pPr marL="342900" indent="-342900">
              <a:buFont typeface="Wingdings" panose="05000000000000000000" pitchFamily="2" charset="2"/>
              <a:buChar char="ü"/>
            </a:pPr>
            <a:r>
              <a:rPr lang="en-AU" sz="1800" dirty="0">
                <a:latin typeface="Arial Nova" panose="020B0504020202020204" pitchFamily="34" charset="0"/>
              </a:rPr>
              <a:t>Applies  strategies to address, manage and decrease IPC related risks  (i.e. infections and infectious risks)</a:t>
            </a:r>
          </a:p>
          <a:p>
            <a:pPr marL="342900" indent="-342900">
              <a:buFont typeface="Wingdings" panose="05000000000000000000" pitchFamily="2" charset="2"/>
              <a:buChar char="ü"/>
            </a:pPr>
            <a:r>
              <a:rPr lang="en-AU" sz="1800" kern="100" dirty="0">
                <a:latin typeface="Arial Nova" panose="020B0504020202020204" pitchFamily="34" charset="0"/>
                <a:ea typeface="Aptos" panose="020B0004020202020204" pitchFamily="34" charset="0"/>
                <a:cs typeface="Times New Roman" panose="02020603050405020304" pitchFamily="18" charset="0"/>
              </a:rPr>
              <a:t>Undertakes compliance auditing, reporting and implementing measures to meet or exceed benchmark</a:t>
            </a:r>
          </a:p>
          <a:p>
            <a:pPr marL="342900" indent="-342900">
              <a:lnSpc>
                <a:spcPct val="107000"/>
              </a:lnSpc>
              <a:spcAft>
                <a:spcPts val="800"/>
              </a:spcAft>
              <a:buClr>
                <a:schemeClr val="accent1"/>
              </a:buClr>
              <a:buFont typeface="Wingdings" panose="05000000000000000000" pitchFamily="2" charset="2"/>
              <a:buChar char="ü"/>
              <a:tabLst>
                <a:tab pos="457200" algn="l"/>
              </a:tabLst>
            </a:pPr>
            <a:r>
              <a:rPr lang="en-AU" sz="1800" dirty="0">
                <a:latin typeface="Arial Nova" panose="020B0504020202020204" pitchFamily="34" charset="0"/>
              </a:rPr>
              <a:t>Strives for continuous improvement</a:t>
            </a:r>
          </a:p>
        </p:txBody>
      </p:sp>
      <p:sp>
        <p:nvSpPr>
          <p:cNvPr id="12" name="TextBox 11">
            <a:extLst>
              <a:ext uri="{FF2B5EF4-FFF2-40B4-BE49-F238E27FC236}">
                <a16:creationId xmlns:a16="http://schemas.microsoft.com/office/drawing/2014/main" id="{121D78AB-E46E-3DF8-1676-378C9BE055A5}"/>
              </a:ext>
            </a:extLst>
          </p:cNvPr>
          <p:cNvSpPr txBox="1"/>
          <p:nvPr/>
        </p:nvSpPr>
        <p:spPr>
          <a:xfrm>
            <a:off x="7848953" y="2975619"/>
            <a:ext cx="3660485" cy="1754326"/>
          </a:xfrm>
          <a:prstGeom prst="rect">
            <a:avLst/>
          </a:prstGeom>
          <a:noFill/>
        </p:spPr>
        <p:txBody>
          <a:bodyPr wrap="square">
            <a:spAutoFit/>
          </a:bodyPr>
          <a:lstStyle/>
          <a:p>
            <a:r>
              <a:rPr lang="en-AU" b="1" dirty="0">
                <a:solidFill>
                  <a:schemeClr val="accent2">
                    <a:lumMod val="50000"/>
                    <a:lumOff val="50000"/>
                  </a:schemeClr>
                </a:solidFill>
                <a:latin typeface="Arial Nova" panose="020B0504020202020204" pitchFamily="34" charset="0"/>
              </a:rPr>
              <a:t>IPC is everyone’s responsibility</a:t>
            </a:r>
          </a:p>
          <a:p>
            <a:pPr marL="534988" indent="-261938">
              <a:buFont typeface="Wingdings" panose="05000000000000000000" pitchFamily="2" charset="2"/>
              <a:buChar char="Ø"/>
            </a:pPr>
            <a:r>
              <a:rPr lang="en-AU" dirty="0">
                <a:latin typeface="Arial Nova" panose="020B0504020202020204" pitchFamily="34" charset="0"/>
              </a:rPr>
              <a:t>Management</a:t>
            </a:r>
          </a:p>
          <a:p>
            <a:pPr marL="534988" indent="-261938">
              <a:buFont typeface="Wingdings" panose="05000000000000000000" pitchFamily="2" charset="2"/>
              <a:buChar char="Ø"/>
            </a:pPr>
            <a:r>
              <a:rPr lang="en-AU" dirty="0">
                <a:latin typeface="Arial Nova" panose="020B0504020202020204" pitchFamily="34" charset="0"/>
              </a:rPr>
              <a:t>IPC team or leads responsible for IPC oversight</a:t>
            </a:r>
          </a:p>
          <a:p>
            <a:pPr marL="534988" indent="-261938">
              <a:buFont typeface="Wingdings" panose="05000000000000000000" pitchFamily="2" charset="2"/>
              <a:buChar char="Ø"/>
            </a:pPr>
            <a:r>
              <a:rPr lang="en-AU" dirty="0">
                <a:latin typeface="Arial Nova" panose="020B0504020202020204" pitchFamily="34" charset="0"/>
              </a:rPr>
              <a:t>Workforce </a:t>
            </a:r>
          </a:p>
          <a:p>
            <a:pPr marL="534988" indent="-261938">
              <a:buFont typeface="Wingdings" panose="05000000000000000000" pitchFamily="2" charset="2"/>
              <a:buChar char="Ø"/>
            </a:pPr>
            <a:r>
              <a:rPr lang="en-AU" dirty="0">
                <a:latin typeface="Arial Nova" panose="020B0504020202020204" pitchFamily="34" charset="0"/>
              </a:rPr>
              <a:t>Clients &amp; Carers</a:t>
            </a:r>
          </a:p>
        </p:txBody>
      </p:sp>
      <p:pic>
        <p:nvPicPr>
          <p:cNvPr id="14" name="Picture 13" descr="A group of people with a line of dots&#10;&#10;AI-generated content may be incorrect.">
            <a:extLst>
              <a:ext uri="{FF2B5EF4-FFF2-40B4-BE49-F238E27FC236}">
                <a16:creationId xmlns:a16="http://schemas.microsoft.com/office/drawing/2014/main" id="{A7CA67B7-A230-CB83-8805-C3962082A04C}"/>
              </a:ext>
            </a:extLst>
          </p:cNvPr>
          <p:cNvPicPr>
            <a:picLocks noChangeAspect="1"/>
          </p:cNvPicPr>
          <p:nvPr/>
        </p:nvPicPr>
        <p:blipFill>
          <a:blip r:embed="rId3">
            <a:extLst>
              <a:ext uri="{28A0092B-C50C-407E-A947-70E740481C1C}">
                <a14:useLocalDpi xmlns:a14="http://schemas.microsoft.com/office/drawing/2010/main" val="0"/>
              </a:ext>
            </a:extLst>
          </a:blip>
          <a:srcRect l="23154" t="13958" r="23456" b="16158"/>
          <a:stretch/>
        </p:blipFill>
        <p:spPr>
          <a:xfrm>
            <a:off x="8128806" y="757946"/>
            <a:ext cx="2323826" cy="2217673"/>
          </a:xfrm>
          <a:prstGeom prst="rect">
            <a:avLst/>
          </a:prstGeom>
        </p:spPr>
      </p:pic>
    </p:spTree>
    <p:extLst>
      <p:ext uri="{BB962C8B-B14F-4D97-AF65-F5344CB8AC3E}">
        <p14:creationId xmlns:p14="http://schemas.microsoft.com/office/powerpoint/2010/main" val="1706160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25B8D-59C5-EDD8-8E61-71F4C2A5E1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073CA4-F475-E4BF-0AA2-BC22F6F57A67}"/>
              </a:ext>
            </a:extLst>
          </p:cNvPr>
          <p:cNvSpPr>
            <a:spLocks noGrp="1"/>
          </p:cNvSpPr>
          <p:nvPr>
            <p:ph type="body" sz="quarter" idx="10"/>
          </p:nvPr>
        </p:nvSpPr>
        <p:spPr>
          <a:xfrm>
            <a:off x="4008675" y="120265"/>
            <a:ext cx="6582386" cy="579437"/>
          </a:xfrm>
        </p:spPr>
        <p:txBody>
          <a:bodyPr/>
          <a:lstStyle/>
          <a:p>
            <a:r>
              <a:rPr lang="en-AU" dirty="0"/>
              <a:t>References</a:t>
            </a:r>
          </a:p>
        </p:txBody>
      </p:sp>
      <p:pic>
        <p:nvPicPr>
          <p:cNvPr id="3" name="Picture 2">
            <a:extLst>
              <a:ext uri="{FF2B5EF4-FFF2-40B4-BE49-F238E27FC236}">
                <a16:creationId xmlns:a16="http://schemas.microsoft.com/office/drawing/2014/main" id="{F1E5A90B-D89E-438E-FF4B-D225F7061CBC}"/>
              </a:ext>
            </a:extLst>
          </p:cNvPr>
          <p:cNvPicPr>
            <a:picLocks noChangeAspect="1"/>
          </p:cNvPicPr>
          <p:nvPr/>
        </p:nvPicPr>
        <p:blipFill>
          <a:blip r:embed="rId3"/>
          <a:stretch>
            <a:fillRect/>
          </a:stretch>
        </p:blipFill>
        <p:spPr>
          <a:xfrm>
            <a:off x="1117750" y="409983"/>
            <a:ext cx="966378" cy="954084"/>
          </a:xfrm>
          <a:prstGeom prst="rect">
            <a:avLst/>
          </a:prstGeom>
        </p:spPr>
      </p:pic>
      <p:pic>
        <p:nvPicPr>
          <p:cNvPr id="4" name="Picture 3">
            <a:extLst>
              <a:ext uri="{FF2B5EF4-FFF2-40B4-BE49-F238E27FC236}">
                <a16:creationId xmlns:a16="http://schemas.microsoft.com/office/drawing/2014/main" id="{0FC325E6-8615-8C49-F18D-9B6189E82A78}"/>
              </a:ext>
            </a:extLst>
          </p:cNvPr>
          <p:cNvPicPr>
            <a:picLocks noChangeAspect="1"/>
          </p:cNvPicPr>
          <p:nvPr/>
        </p:nvPicPr>
        <p:blipFill>
          <a:blip r:embed="rId4"/>
          <a:stretch>
            <a:fillRect/>
          </a:stretch>
        </p:blipFill>
        <p:spPr>
          <a:xfrm>
            <a:off x="681352" y="1888404"/>
            <a:ext cx="1891351" cy="735068"/>
          </a:xfrm>
          <a:prstGeom prst="rect">
            <a:avLst/>
          </a:prstGeom>
        </p:spPr>
      </p:pic>
      <p:pic>
        <p:nvPicPr>
          <p:cNvPr id="5" name="Picture 4">
            <a:extLst>
              <a:ext uri="{FF2B5EF4-FFF2-40B4-BE49-F238E27FC236}">
                <a16:creationId xmlns:a16="http://schemas.microsoft.com/office/drawing/2014/main" id="{7A7F77B5-20A7-24C4-C9CA-E253614D34C2}"/>
              </a:ext>
            </a:extLst>
          </p:cNvPr>
          <p:cNvPicPr>
            <a:picLocks noChangeAspect="1"/>
          </p:cNvPicPr>
          <p:nvPr/>
        </p:nvPicPr>
        <p:blipFill>
          <a:blip r:embed="rId5"/>
          <a:srcRect l="6680" t="16248"/>
          <a:stretch/>
        </p:blipFill>
        <p:spPr>
          <a:xfrm>
            <a:off x="705219" y="3758450"/>
            <a:ext cx="1676812" cy="476079"/>
          </a:xfrm>
          <a:prstGeom prst="rect">
            <a:avLst/>
          </a:prstGeom>
        </p:spPr>
      </p:pic>
      <p:pic>
        <p:nvPicPr>
          <p:cNvPr id="6" name="Picture 5">
            <a:extLst>
              <a:ext uri="{FF2B5EF4-FFF2-40B4-BE49-F238E27FC236}">
                <a16:creationId xmlns:a16="http://schemas.microsoft.com/office/drawing/2014/main" id="{131CACBF-C95D-952B-C145-60B6EAD2FDEE}"/>
              </a:ext>
            </a:extLst>
          </p:cNvPr>
          <p:cNvPicPr>
            <a:picLocks noChangeAspect="1"/>
          </p:cNvPicPr>
          <p:nvPr/>
        </p:nvPicPr>
        <p:blipFill>
          <a:blip r:embed="rId6"/>
          <a:stretch>
            <a:fillRect/>
          </a:stretch>
        </p:blipFill>
        <p:spPr>
          <a:xfrm>
            <a:off x="562984" y="4900343"/>
            <a:ext cx="1891351" cy="618016"/>
          </a:xfrm>
          <a:prstGeom prst="rect">
            <a:avLst/>
          </a:prstGeom>
        </p:spPr>
      </p:pic>
      <p:sp>
        <p:nvSpPr>
          <p:cNvPr id="8" name="Text Placeholder 6">
            <a:extLst>
              <a:ext uri="{FF2B5EF4-FFF2-40B4-BE49-F238E27FC236}">
                <a16:creationId xmlns:a16="http://schemas.microsoft.com/office/drawing/2014/main" id="{92C89D31-396D-A03A-F991-05DFD5C54756}"/>
              </a:ext>
            </a:extLst>
          </p:cNvPr>
          <p:cNvSpPr txBox="1">
            <a:spLocks/>
          </p:cNvSpPr>
          <p:nvPr/>
        </p:nvSpPr>
        <p:spPr>
          <a:xfrm>
            <a:off x="2454335" y="832258"/>
            <a:ext cx="6062188" cy="422333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400" b="1" dirty="0">
                <a:solidFill>
                  <a:schemeClr val="accent2">
                    <a:lumMod val="50000"/>
                    <a:lumOff val="50000"/>
                  </a:schemeClr>
                </a:solidFill>
                <a:hlinkClick r:id="rId7">
                  <a:extLst>
                    <a:ext uri="{A12FA001-AC4F-418D-AE19-62706E023703}">
                      <ahyp:hlinkClr xmlns:ahyp="http://schemas.microsoft.com/office/drawing/2018/hyperlinkcolor" val="tx"/>
                    </a:ext>
                  </a:extLst>
                </a:hlinkClick>
              </a:rPr>
              <a:t>Aged Care Quality Standards</a:t>
            </a:r>
            <a:endParaRPr lang="en-AU" sz="1400" b="1" dirty="0">
              <a:solidFill>
                <a:schemeClr val="accent2">
                  <a:lumMod val="50000"/>
                  <a:lumOff val="50000"/>
                </a:schemeClr>
              </a:solidFill>
            </a:endParaRPr>
          </a:p>
          <a:p>
            <a:pPr marL="0" indent="0">
              <a:buNone/>
            </a:pPr>
            <a:endParaRPr lang="en-AU" sz="1400" b="1" dirty="0">
              <a:solidFill>
                <a:schemeClr val="accent2">
                  <a:lumMod val="50000"/>
                  <a:lumOff val="50000"/>
                </a:schemeClr>
              </a:solidFill>
            </a:endParaRPr>
          </a:p>
          <a:p>
            <a:pPr marL="0" indent="0">
              <a:buNone/>
            </a:pPr>
            <a:r>
              <a:rPr lang="en-AU" sz="1400" b="1" dirty="0">
                <a:solidFill>
                  <a:schemeClr val="accent2">
                    <a:lumMod val="50000"/>
                    <a:lumOff val="50000"/>
                  </a:schemeClr>
                </a:solidFill>
              </a:rPr>
              <a:t>Australian Commission on Safety and Quality in Healthcare</a:t>
            </a:r>
          </a:p>
          <a:p>
            <a:pPr marL="609600" lvl="1" indent="-342900">
              <a:buFont typeface="Courier New" panose="02070309020205020404" pitchFamily="49" charset="0"/>
              <a:buChar char="o"/>
            </a:pPr>
            <a:r>
              <a:rPr lang="en-US" sz="1400" dirty="0">
                <a:solidFill>
                  <a:srgbClr val="1F1F1F"/>
                </a:solidFill>
                <a:hlinkClick r:id="rId8"/>
              </a:rPr>
              <a:t>National Safety and Quality Health Care Standards (NSQHS)</a:t>
            </a:r>
            <a:endParaRPr lang="en-US" sz="1400" dirty="0">
              <a:solidFill>
                <a:srgbClr val="1F1F1F"/>
              </a:solidFill>
            </a:endParaRPr>
          </a:p>
          <a:p>
            <a:pPr marL="609600" lvl="1" indent="-342900">
              <a:buFont typeface="Courier New" panose="02070309020205020404" pitchFamily="49" charset="0"/>
              <a:buChar char="o"/>
            </a:pPr>
            <a:r>
              <a:rPr lang="en-US" sz="1400" dirty="0">
                <a:solidFill>
                  <a:srgbClr val="1F1F1F"/>
                </a:solidFill>
                <a:hlinkClick r:id="rId9"/>
              </a:rPr>
              <a:t>National Safety and Quality Primary and Community Healthcare Standards</a:t>
            </a:r>
            <a:endParaRPr lang="en-US" sz="1400" dirty="0">
              <a:solidFill>
                <a:srgbClr val="1F1F1F"/>
              </a:solidFill>
            </a:endParaRPr>
          </a:p>
          <a:p>
            <a:pPr marL="609600" lvl="1" indent="-342900">
              <a:buFont typeface="Courier New" panose="02070309020205020404" pitchFamily="49" charset="0"/>
              <a:buChar char="o"/>
            </a:pPr>
            <a:r>
              <a:rPr lang="en-US" sz="1400" dirty="0">
                <a:solidFill>
                  <a:srgbClr val="1F1F1F"/>
                </a:solidFill>
                <a:hlinkClick r:id="rId10"/>
              </a:rPr>
              <a:t>Australian Guidelines for the Prevention and Control of Infection in Healthcare</a:t>
            </a:r>
            <a:endParaRPr lang="en-US" sz="1400" dirty="0">
              <a:solidFill>
                <a:srgbClr val="1F1F1F"/>
              </a:solidFill>
            </a:endParaRPr>
          </a:p>
          <a:p>
            <a:pPr marL="609600" lvl="1" indent="-342900">
              <a:buFont typeface="Courier New" panose="02070309020205020404" pitchFamily="49" charset="0"/>
              <a:buChar char="o"/>
            </a:pPr>
            <a:r>
              <a:rPr lang="en-US" sz="1400" dirty="0">
                <a:solidFill>
                  <a:srgbClr val="1F1F1F"/>
                </a:solidFill>
                <a:hlinkClick r:id="rId11"/>
              </a:rPr>
              <a:t>The Aged Care Infection Prevention and Control Guide</a:t>
            </a:r>
            <a:endParaRPr lang="en-US" sz="1400" dirty="0">
              <a:solidFill>
                <a:srgbClr val="1F1F1F"/>
              </a:solidFill>
            </a:endParaRPr>
          </a:p>
          <a:p>
            <a:pPr marL="0" indent="0">
              <a:buNone/>
            </a:pPr>
            <a:endParaRPr lang="en-US" sz="1400" dirty="0">
              <a:solidFill>
                <a:srgbClr val="1F1F1F"/>
              </a:solidFill>
              <a:hlinkClick r:id="rId12">
                <a:extLst>
                  <a:ext uri="{A12FA001-AC4F-418D-AE19-62706E023703}">
                    <ahyp:hlinkClr xmlns:ahyp="http://schemas.microsoft.com/office/drawing/2018/hyperlinkcolor" val="tx"/>
                  </a:ext>
                </a:extLst>
              </a:hlinkClick>
            </a:endParaRPr>
          </a:p>
          <a:p>
            <a:pPr marL="0" indent="0">
              <a:buNone/>
            </a:pPr>
            <a:r>
              <a:rPr lang="en-AU" sz="1400" b="1" u="sng" dirty="0">
                <a:solidFill>
                  <a:schemeClr val="accent2">
                    <a:lumMod val="50000"/>
                    <a:lumOff val="50000"/>
                  </a:schemeClr>
                </a:solidFill>
                <a:hlinkClick r:id="rId12">
                  <a:extLst>
                    <a:ext uri="{A12FA001-AC4F-418D-AE19-62706E023703}">
                      <ahyp:hlinkClr xmlns:ahyp="http://schemas.microsoft.com/office/drawing/2018/hyperlinkcolor" val="tx"/>
                    </a:ext>
                  </a:extLst>
                </a:hlinkClick>
              </a:rPr>
              <a:t>Food Standards Australia New Zealand</a:t>
            </a:r>
          </a:p>
          <a:p>
            <a:pPr marL="609600" indent="-342900">
              <a:buFont typeface="Courier New" panose="02070309020205020404" pitchFamily="49" charset="0"/>
              <a:buChar char="o"/>
            </a:pPr>
            <a:r>
              <a:rPr lang="en-US" sz="1400" dirty="0">
                <a:solidFill>
                  <a:srgbClr val="1F1F1F"/>
                </a:solidFill>
                <a:hlinkClick r:id="rId13"/>
              </a:rPr>
              <a:t>Food Safety Standards</a:t>
            </a:r>
            <a:endParaRPr lang="en-US" sz="1400" dirty="0">
              <a:solidFill>
                <a:srgbClr val="1F1F1F"/>
              </a:solidFill>
            </a:endParaRPr>
          </a:p>
          <a:p>
            <a:pPr marL="609600" indent="-342900">
              <a:buFont typeface="Courier New" panose="02070309020205020404" pitchFamily="49" charset="0"/>
              <a:buChar char="o"/>
            </a:pPr>
            <a:r>
              <a:rPr lang="en-US" sz="1400" dirty="0">
                <a:solidFill>
                  <a:srgbClr val="1F1F1F"/>
                </a:solidFill>
                <a:hlinkClick r:id="rId14"/>
              </a:rPr>
              <a:t>Department of health and aged care food standards and safety</a:t>
            </a:r>
            <a:endParaRPr lang="en-US" sz="1400" dirty="0">
              <a:solidFill>
                <a:srgbClr val="1F1F1F"/>
              </a:solidFill>
            </a:endParaRPr>
          </a:p>
          <a:p>
            <a:pPr marL="266700" indent="0">
              <a:buNone/>
            </a:pPr>
            <a:endParaRPr lang="en-US" sz="1400" b="1" dirty="0">
              <a:solidFill>
                <a:srgbClr val="1F1F1F"/>
              </a:solidFill>
              <a:hlinkClick r:id="rId12">
                <a:extLst>
                  <a:ext uri="{A12FA001-AC4F-418D-AE19-62706E023703}">
                    <ahyp:hlinkClr xmlns:ahyp="http://schemas.microsoft.com/office/drawing/2018/hyperlinkcolor" val="tx"/>
                  </a:ext>
                </a:extLst>
              </a:hlinkClick>
            </a:endParaRPr>
          </a:p>
          <a:p>
            <a:pPr marL="266700" indent="0">
              <a:buNone/>
            </a:pPr>
            <a:r>
              <a:rPr lang="en-AU" sz="1400" b="1" u="sng" dirty="0">
                <a:solidFill>
                  <a:schemeClr val="accent2">
                    <a:lumMod val="50000"/>
                    <a:lumOff val="50000"/>
                  </a:schemeClr>
                </a:solidFill>
                <a:hlinkClick r:id="rId12">
                  <a:extLst>
                    <a:ext uri="{A12FA001-AC4F-418D-AE19-62706E023703}">
                      <ahyp:hlinkClr xmlns:ahyp="http://schemas.microsoft.com/office/drawing/2018/hyperlinkcolor" val="tx"/>
                    </a:ext>
                  </a:extLst>
                </a:hlinkClick>
              </a:rPr>
              <a:t>Australian Government Department of Health and Aged Care</a:t>
            </a:r>
            <a:endParaRPr lang="en-US" sz="1400" b="1" u="sng" dirty="0">
              <a:solidFill>
                <a:schemeClr val="accent2">
                  <a:lumMod val="50000"/>
                  <a:lumOff val="50000"/>
                </a:schemeClr>
              </a:solidFill>
            </a:endParaRPr>
          </a:p>
          <a:p>
            <a:pPr marL="609600" indent="-342900">
              <a:buFont typeface="Courier New" panose="02070309020205020404" pitchFamily="49" charset="0"/>
              <a:buChar char="o"/>
            </a:pPr>
            <a:r>
              <a:rPr lang="en-US" sz="1400" dirty="0">
                <a:hlinkClick r:id="rId15"/>
              </a:rPr>
              <a:t>The Australian Immunisation Handbook</a:t>
            </a:r>
            <a:br>
              <a:rPr lang="en-US" sz="1400" dirty="0"/>
            </a:br>
            <a:r>
              <a:rPr lang="en-AU" sz="1400" dirty="0">
                <a:hlinkClick r:id="rId12">
                  <a:extLst>
                    <a:ext uri="{A12FA001-AC4F-418D-AE19-62706E023703}">
                      <ahyp:hlinkClr xmlns:ahyp="http://schemas.microsoft.com/office/drawing/2018/hyperlinkcolor" val="tx"/>
                    </a:ext>
                  </a:extLst>
                </a:hlinkClick>
              </a:rPr>
              <a:t>State-</a:t>
            </a:r>
            <a:r>
              <a:rPr lang="en-AU" sz="1400" u="sng" dirty="0">
                <a:hlinkClick r:id="rId12">
                  <a:extLst>
                    <a:ext uri="{A12FA001-AC4F-418D-AE19-62706E023703}">
                      <ahyp:hlinkClr xmlns:ahyp="http://schemas.microsoft.com/office/drawing/2018/hyperlinkcolor" val="tx"/>
                    </a:ext>
                  </a:extLst>
                </a:hlinkClick>
              </a:rPr>
              <a:t>based - </a:t>
            </a:r>
            <a:r>
              <a:rPr lang="en-AU" sz="1400" u="sng" dirty="0"/>
              <a:t>Infection Prevention and Control or Communicable  Disease Branch</a:t>
            </a:r>
            <a:endParaRPr lang="en-US" sz="1400" u="sng" dirty="0"/>
          </a:p>
        </p:txBody>
      </p:sp>
      <p:sp>
        <p:nvSpPr>
          <p:cNvPr id="7" name="TextBox 6">
            <a:extLst>
              <a:ext uri="{FF2B5EF4-FFF2-40B4-BE49-F238E27FC236}">
                <a16:creationId xmlns:a16="http://schemas.microsoft.com/office/drawing/2014/main" id="{2427D5B3-639C-24BA-B5EB-6CF757D31EFA}"/>
              </a:ext>
            </a:extLst>
          </p:cNvPr>
          <p:cNvSpPr txBox="1"/>
          <p:nvPr/>
        </p:nvSpPr>
        <p:spPr>
          <a:xfrm>
            <a:off x="8588827" y="1128042"/>
            <a:ext cx="3414604"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i="1" dirty="0">
                <a:solidFill>
                  <a:schemeClr val="accent2">
                    <a:lumMod val="50000"/>
                    <a:lumOff val="50000"/>
                  </a:schemeClr>
                </a:solidFill>
                <a:latin typeface="Arial Nova" panose="020B0504020202020204" pitchFamily="34" charset="0"/>
              </a:rPr>
              <a:t>Accreditation demonstrates that an organisation is:</a:t>
            </a:r>
          </a:p>
          <a:p>
            <a:pPr marL="285750" indent="-285750">
              <a:buFont typeface="Wingdings" panose="05000000000000000000" pitchFamily="2" charset="2"/>
              <a:buChar char="Ø"/>
            </a:pPr>
            <a:r>
              <a:rPr lang="en-AU" sz="1600" i="1" dirty="0">
                <a:solidFill>
                  <a:schemeClr val="accent2">
                    <a:lumMod val="50000"/>
                    <a:lumOff val="50000"/>
                  </a:schemeClr>
                </a:solidFill>
                <a:latin typeface="Arial Nova" panose="020B0504020202020204" pitchFamily="34" charset="0"/>
              </a:rPr>
              <a:t>providing high quality care, </a:t>
            </a:r>
          </a:p>
          <a:p>
            <a:pPr marL="285750" indent="-285750">
              <a:buFont typeface="Wingdings" panose="05000000000000000000" pitchFamily="2" charset="2"/>
              <a:buChar char="Ø"/>
            </a:pPr>
            <a:r>
              <a:rPr lang="en-AU" sz="1600" i="1" dirty="0">
                <a:solidFill>
                  <a:schemeClr val="accent2">
                    <a:lumMod val="50000"/>
                    <a:lumOff val="50000"/>
                  </a:schemeClr>
                </a:solidFill>
                <a:latin typeface="Arial Nova" panose="020B0504020202020204" pitchFamily="34" charset="0"/>
              </a:rPr>
              <a:t>meets evidence-based standards </a:t>
            </a:r>
          </a:p>
          <a:p>
            <a:pPr marL="285750" indent="-285750">
              <a:buFont typeface="Wingdings" panose="05000000000000000000" pitchFamily="2" charset="2"/>
              <a:buChar char="Ø"/>
            </a:pPr>
            <a:r>
              <a:rPr lang="en-AU" sz="1600" i="1" dirty="0">
                <a:solidFill>
                  <a:schemeClr val="accent2">
                    <a:lumMod val="50000"/>
                    <a:lumOff val="50000"/>
                  </a:schemeClr>
                </a:solidFill>
                <a:latin typeface="Arial Nova" panose="020B0504020202020204" pitchFamily="34" charset="0"/>
              </a:rPr>
              <a:t>can highlight key areas for improvement.</a:t>
            </a:r>
          </a:p>
        </p:txBody>
      </p:sp>
      <p:pic>
        <p:nvPicPr>
          <p:cNvPr id="13" name="Picture 12">
            <a:extLst>
              <a:ext uri="{FF2B5EF4-FFF2-40B4-BE49-F238E27FC236}">
                <a16:creationId xmlns:a16="http://schemas.microsoft.com/office/drawing/2014/main" id="{4E62C817-990A-E659-EEC5-6FC60D15E39A}"/>
              </a:ext>
            </a:extLst>
          </p:cNvPr>
          <p:cNvPicPr>
            <a:picLocks noChangeAspect="1"/>
          </p:cNvPicPr>
          <p:nvPr/>
        </p:nvPicPr>
        <p:blipFill>
          <a:blip r:embed="rId16"/>
          <a:stretch>
            <a:fillRect/>
          </a:stretch>
        </p:blipFill>
        <p:spPr>
          <a:xfrm>
            <a:off x="8795754" y="3286126"/>
            <a:ext cx="2854262" cy="1769465"/>
          </a:xfrm>
          <a:prstGeom prst="rect">
            <a:avLst/>
          </a:prstGeom>
        </p:spPr>
      </p:pic>
    </p:spTree>
    <p:extLst>
      <p:ext uri="{BB962C8B-B14F-4D97-AF65-F5344CB8AC3E}">
        <p14:creationId xmlns:p14="http://schemas.microsoft.com/office/powerpoint/2010/main" val="1637161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F3F2-EB9C-EB2C-F9B6-193CEEEAA3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674999-8163-22A6-488D-5FCCC2E51229}"/>
              </a:ext>
            </a:extLst>
          </p:cNvPr>
          <p:cNvSpPr>
            <a:spLocks noGrp="1"/>
          </p:cNvSpPr>
          <p:nvPr>
            <p:ph type="body" sz="quarter" idx="10"/>
          </p:nvPr>
        </p:nvSpPr>
        <p:spPr>
          <a:xfrm>
            <a:off x="1082432" y="614421"/>
            <a:ext cx="9307513" cy="579437"/>
          </a:xfrm>
        </p:spPr>
        <p:txBody>
          <a:bodyPr/>
          <a:lstStyle/>
          <a:p>
            <a:r>
              <a:rPr lang="en-AU" dirty="0"/>
              <a:t>Key IPC Policy/Procedures</a:t>
            </a:r>
          </a:p>
        </p:txBody>
      </p:sp>
      <p:sp>
        <p:nvSpPr>
          <p:cNvPr id="3" name="TextBox 2">
            <a:extLst>
              <a:ext uri="{FF2B5EF4-FFF2-40B4-BE49-F238E27FC236}">
                <a16:creationId xmlns:a16="http://schemas.microsoft.com/office/drawing/2014/main" id="{4377754C-57C1-8543-2776-7930CD0DAFB6}"/>
              </a:ext>
            </a:extLst>
          </p:cNvPr>
          <p:cNvSpPr txBox="1"/>
          <p:nvPr/>
        </p:nvSpPr>
        <p:spPr>
          <a:xfrm>
            <a:off x="671885" y="1598013"/>
            <a:ext cx="8899818" cy="3139321"/>
          </a:xfrm>
          <a:prstGeom prst="rect">
            <a:avLst/>
          </a:prstGeom>
          <a:noFill/>
        </p:spPr>
        <p:txBody>
          <a:bodyPr wrap="square">
            <a:spAutoFit/>
          </a:bodyPr>
          <a:lstStyle/>
          <a:p>
            <a:pPr indent="-179705"/>
            <a:r>
              <a:rPr lang="en-AU" b="1" dirty="0">
                <a:effectLst/>
                <a:ea typeface="Aptos" panose="020B0004020202020204" pitchFamily="34" charset="0"/>
                <a:cs typeface="Times New Roman" panose="02020603050405020304" pitchFamily="18" charset="0"/>
              </a:rPr>
              <a:t>Key IPC Policy/Procedures</a:t>
            </a:r>
            <a:endParaRPr lang="en-AU" dirty="0">
              <a:effectLst/>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Standard precautions principles</a:t>
            </a:r>
            <a:r>
              <a:rPr lang="en-AU" dirty="0">
                <a:ea typeface="Aptos" panose="020B0004020202020204" pitchFamily="34" charset="0"/>
                <a:cs typeface="Times New Roman" panose="02020603050405020304" pitchFamily="18" charset="0"/>
              </a:rPr>
              <a:t> (i.e. hand hygiene (cleansing &amp; skin care) , PPE selection, donning &amp; doffing sequence, fit testing, respiratory hygiene and cough etiquette, aseptic technique, sharps management,  BBFE occupational exposure, reprocessing/disinfection of reusable equipment or instruments, cleaning of environment, equipment &amp; vehicle, linen handling, waste management,…)</a:t>
            </a:r>
          </a:p>
          <a:p>
            <a:pPr marL="342900" lvl="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Transmission-based precautions principles (i.e. contact, airborne and droplet -</a:t>
            </a:r>
            <a:r>
              <a:rPr lang="en-AU" kern="100" dirty="0">
                <a:ea typeface="Aptos" panose="020B0004020202020204" pitchFamily="34" charset="0"/>
                <a:cs typeface="Times New Roman" panose="02020603050405020304" pitchFamily="18" charset="0"/>
              </a:rPr>
              <a:t> appropriate management, commencement and discontinuation)</a:t>
            </a:r>
            <a:endParaRPr lang="en-AU" dirty="0">
              <a:effectLst/>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Management of outbreaks/clusters</a:t>
            </a: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Incident and near miss reporting</a:t>
            </a:r>
          </a:p>
          <a:p>
            <a:pPr marL="342900" indent="-342900">
              <a:buFont typeface="Symbol" panose="05050102010706020507" pitchFamily="18" charset="2"/>
              <a:buChar char=""/>
            </a:pPr>
            <a:endParaRPr lang="en-AU" dirty="0">
              <a:effectLst/>
              <a:ea typeface="Aptos" panose="020B0004020202020204" pitchFamily="34" charset="0"/>
              <a:cs typeface="Times New Roman" panose="02020603050405020304" pitchFamily="18" charset="0"/>
            </a:endParaRPr>
          </a:p>
        </p:txBody>
      </p:sp>
      <p:pic>
        <p:nvPicPr>
          <p:cNvPr id="6" name="Picture 5" descr="A blue checklist with check marks&#10;&#10;AI-generated content may be incorrect.">
            <a:extLst>
              <a:ext uri="{FF2B5EF4-FFF2-40B4-BE49-F238E27FC236}">
                <a16:creationId xmlns:a16="http://schemas.microsoft.com/office/drawing/2014/main" id="{1A4E2751-F475-2DC1-280B-8E6B16DFD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663" y="1392739"/>
            <a:ext cx="2089819" cy="2871148"/>
          </a:xfrm>
          <a:prstGeom prst="rect">
            <a:avLst/>
          </a:prstGeom>
        </p:spPr>
      </p:pic>
    </p:spTree>
    <p:extLst>
      <p:ext uri="{BB962C8B-B14F-4D97-AF65-F5344CB8AC3E}">
        <p14:creationId xmlns:p14="http://schemas.microsoft.com/office/powerpoint/2010/main" val="301298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F3F2-EB9C-EB2C-F9B6-193CEEEAA3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674999-8163-22A6-488D-5FCCC2E51229}"/>
              </a:ext>
            </a:extLst>
          </p:cNvPr>
          <p:cNvSpPr>
            <a:spLocks noGrp="1"/>
          </p:cNvSpPr>
          <p:nvPr>
            <p:ph type="body" sz="quarter" idx="10"/>
          </p:nvPr>
        </p:nvSpPr>
        <p:spPr>
          <a:xfrm>
            <a:off x="1309099" y="672596"/>
            <a:ext cx="9307513" cy="579437"/>
          </a:xfrm>
        </p:spPr>
        <p:txBody>
          <a:bodyPr/>
          <a:lstStyle/>
          <a:p>
            <a:r>
              <a:rPr lang="en-AU" dirty="0"/>
              <a:t>Key IPC Policy/Procedures</a:t>
            </a:r>
          </a:p>
        </p:txBody>
      </p:sp>
      <p:sp>
        <p:nvSpPr>
          <p:cNvPr id="3" name="TextBox 2">
            <a:extLst>
              <a:ext uri="{FF2B5EF4-FFF2-40B4-BE49-F238E27FC236}">
                <a16:creationId xmlns:a16="http://schemas.microsoft.com/office/drawing/2014/main" id="{4377754C-57C1-8543-2776-7930CD0DAFB6}"/>
              </a:ext>
            </a:extLst>
          </p:cNvPr>
          <p:cNvSpPr txBox="1"/>
          <p:nvPr/>
        </p:nvSpPr>
        <p:spPr>
          <a:xfrm>
            <a:off x="671885" y="1674151"/>
            <a:ext cx="8899818" cy="2308324"/>
          </a:xfrm>
          <a:prstGeom prst="rect">
            <a:avLst/>
          </a:prstGeom>
          <a:noFill/>
        </p:spPr>
        <p:txBody>
          <a:bodyPr wrap="square">
            <a:spAutoFit/>
          </a:bodyPr>
          <a:lstStyle/>
          <a:p>
            <a:pPr indent="-179705"/>
            <a:r>
              <a:rPr lang="en-AU" b="1" dirty="0">
                <a:effectLst/>
                <a:ea typeface="Aptos" panose="020B0004020202020204" pitchFamily="34" charset="0"/>
                <a:cs typeface="Times New Roman" panose="02020603050405020304" pitchFamily="18" charset="0"/>
              </a:rPr>
              <a:t>Key IPC Policy/Procedures</a:t>
            </a:r>
            <a:endParaRPr lang="en-AU" dirty="0">
              <a:effectLst/>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r>
              <a:rPr lang="en-AU" kern="0" dirty="0">
                <a:ea typeface="Aptos" panose="020B0004020202020204" pitchFamily="34" charset="0"/>
                <a:cs typeface="Times New Roman" panose="02020603050405020304" pitchFamily="18" charset="0"/>
              </a:rPr>
              <a:t>Antimicrobial stewardship (i.e. prescribing &amp; administration within scope of practice, monitoring for resistance)</a:t>
            </a:r>
            <a:endParaRPr lang="en-AU" dirty="0"/>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Device management (for specific invasive and non-invasive devices)</a:t>
            </a: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Animal and pest control</a:t>
            </a: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Biohazard spills (body fluids, body fluids while on chemotherapy)</a:t>
            </a:r>
          </a:p>
          <a:p>
            <a:pPr marL="342900" indent="-342900">
              <a:buFont typeface="Symbol" panose="05050102010706020507" pitchFamily="18" charset="2"/>
              <a:buChar char=""/>
            </a:pPr>
            <a:endParaRPr lang="en-AU" dirty="0">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endParaRPr lang="en-AU" dirty="0">
              <a:effectLst/>
              <a:ea typeface="Aptos" panose="020B0004020202020204" pitchFamily="34" charset="0"/>
              <a:cs typeface="Times New Roman" panose="02020603050405020304" pitchFamily="18" charset="0"/>
            </a:endParaRPr>
          </a:p>
        </p:txBody>
      </p:sp>
      <p:pic>
        <p:nvPicPr>
          <p:cNvPr id="6" name="Picture 5" descr="A blue checklist with check marks&#10;&#10;AI-generated content may be incorrect.">
            <a:extLst>
              <a:ext uri="{FF2B5EF4-FFF2-40B4-BE49-F238E27FC236}">
                <a16:creationId xmlns:a16="http://schemas.microsoft.com/office/drawing/2014/main" id="{1A4E2751-F475-2DC1-280B-8E6B16DFD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1392739"/>
            <a:ext cx="2089819" cy="2871148"/>
          </a:xfrm>
          <a:prstGeom prst="rect">
            <a:avLst/>
          </a:prstGeom>
        </p:spPr>
      </p:pic>
    </p:spTree>
    <p:extLst>
      <p:ext uri="{BB962C8B-B14F-4D97-AF65-F5344CB8AC3E}">
        <p14:creationId xmlns:p14="http://schemas.microsoft.com/office/powerpoint/2010/main" val="71945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F3F2-EB9C-EB2C-F9B6-193CEEEAA3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674999-8163-22A6-488D-5FCCC2E51229}"/>
              </a:ext>
            </a:extLst>
          </p:cNvPr>
          <p:cNvSpPr>
            <a:spLocks noGrp="1"/>
          </p:cNvSpPr>
          <p:nvPr>
            <p:ph type="body" sz="quarter" idx="10"/>
          </p:nvPr>
        </p:nvSpPr>
        <p:spPr>
          <a:xfrm>
            <a:off x="1250383" y="563102"/>
            <a:ext cx="9307513" cy="579437"/>
          </a:xfrm>
        </p:spPr>
        <p:txBody>
          <a:bodyPr/>
          <a:lstStyle/>
          <a:p>
            <a:r>
              <a:rPr lang="en-AU" dirty="0"/>
              <a:t>Key IPC Policy/Procedures</a:t>
            </a:r>
          </a:p>
        </p:txBody>
      </p:sp>
      <p:sp>
        <p:nvSpPr>
          <p:cNvPr id="3" name="TextBox 2">
            <a:extLst>
              <a:ext uri="{FF2B5EF4-FFF2-40B4-BE49-F238E27FC236}">
                <a16:creationId xmlns:a16="http://schemas.microsoft.com/office/drawing/2014/main" id="{4377754C-57C1-8543-2776-7930CD0DAFB6}"/>
              </a:ext>
            </a:extLst>
          </p:cNvPr>
          <p:cNvSpPr txBox="1"/>
          <p:nvPr/>
        </p:nvSpPr>
        <p:spPr>
          <a:xfrm>
            <a:off x="671885" y="1392739"/>
            <a:ext cx="8899818" cy="2308324"/>
          </a:xfrm>
          <a:prstGeom prst="rect">
            <a:avLst/>
          </a:prstGeom>
          <a:noFill/>
        </p:spPr>
        <p:txBody>
          <a:bodyPr wrap="square">
            <a:spAutoFit/>
          </a:bodyPr>
          <a:lstStyle/>
          <a:p>
            <a:pPr indent="-179705"/>
            <a:r>
              <a:rPr lang="en-AU" b="1" dirty="0">
                <a:effectLst/>
                <a:ea typeface="Aptos" panose="020B0004020202020204" pitchFamily="34" charset="0"/>
                <a:cs typeface="Times New Roman" panose="02020603050405020304" pitchFamily="18" charset="0"/>
              </a:rPr>
              <a:t>Key IPC Policy/Procedures</a:t>
            </a:r>
            <a:endParaRPr lang="en-AU" dirty="0">
              <a:effectLst/>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Storage and/or transportation of reusable equipment and supplies</a:t>
            </a:r>
          </a:p>
          <a:p>
            <a:pPr marL="342900" lvl="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Management of clinical consumables; s</a:t>
            </a:r>
            <a:r>
              <a:rPr lang="en-AU" dirty="0">
                <a:effectLst/>
                <a:ea typeface="Aptos" panose="020B0004020202020204" pitchFamily="34" charset="0"/>
                <a:cs typeface="Times New Roman" panose="02020603050405020304" pitchFamily="18" charset="0"/>
              </a:rPr>
              <a:t>torage and/or transportation of </a:t>
            </a:r>
            <a:r>
              <a:rPr lang="en-AU" dirty="0">
                <a:ea typeface="Aptos" panose="020B0004020202020204" pitchFamily="34" charset="0"/>
                <a:cs typeface="Times New Roman" panose="02020603050405020304" pitchFamily="18" charset="0"/>
              </a:rPr>
              <a:t>sterile supplies, single use, temperature and humidity sensitive </a:t>
            </a:r>
            <a:r>
              <a:rPr lang="en-AU" dirty="0">
                <a:effectLst/>
                <a:ea typeface="Aptos" panose="020B0004020202020204" pitchFamily="34" charset="0"/>
                <a:cs typeface="Times New Roman" panose="02020603050405020304" pitchFamily="18" charset="0"/>
              </a:rPr>
              <a:t>clinical supplies</a:t>
            </a:r>
          </a:p>
          <a:p>
            <a:pPr marL="342900" lvl="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Cleaning and disinfection</a:t>
            </a:r>
            <a:endParaRPr lang="en-AU" dirty="0">
              <a:effectLst/>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Food handling ( i.e. receiving, item recall, storage, preparation and serving)</a:t>
            </a:r>
          </a:p>
          <a:p>
            <a:pPr marL="342900" lvl="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Construction &amp; renovation</a:t>
            </a:r>
          </a:p>
          <a:p>
            <a:pPr marL="342900" lvl="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Other…</a:t>
            </a:r>
          </a:p>
        </p:txBody>
      </p:sp>
      <p:pic>
        <p:nvPicPr>
          <p:cNvPr id="6" name="Picture 5" descr="A blue checklist with check marks&#10;&#10;AI-generated content may be incorrect.">
            <a:extLst>
              <a:ext uri="{FF2B5EF4-FFF2-40B4-BE49-F238E27FC236}">
                <a16:creationId xmlns:a16="http://schemas.microsoft.com/office/drawing/2014/main" id="{1A4E2751-F475-2DC1-280B-8E6B16DFD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663" y="1392739"/>
            <a:ext cx="2089819" cy="2871148"/>
          </a:xfrm>
          <a:prstGeom prst="rect">
            <a:avLst/>
          </a:prstGeom>
        </p:spPr>
      </p:pic>
    </p:spTree>
    <p:extLst>
      <p:ext uri="{BB962C8B-B14F-4D97-AF65-F5344CB8AC3E}">
        <p14:creationId xmlns:p14="http://schemas.microsoft.com/office/powerpoint/2010/main" val="4707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3235-79A2-9AE7-55C7-F3EBD6E206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E092E3-7F7F-C0FB-FF66-708BFD626C63}"/>
              </a:ext>
            </a:extLst>
          </p:cNvPr>
          <p:cNvSpPr>
            <a:spLocks noGrp="1"/>
          </p:cNvSpPr>
          <p:nvPr>
            <p:ph idx="1"/>
          </p:nvPr>
        </p:nvSpPr>
        <p:spPr>
          <a:xfrm>
            <a:off x="258904" y="1217984"/>
            <a:ext cx="11645074" cy="4335755"/>
          </a:xfrm>
          <a:ln>
            <a:noFill/>
          </a:ln>
        </p:spPr>
        <p:txBody>
          <a:bodyPr>
            <a:normAutofit/>
          </a:bodyPr>
          <a:lstStyle/>
          <a:p>
            <a:pPr marL="457200" lvl="1" indent="0">
              <a:lnSpc>
                <a:spcPct val="150000"/>
              </a:lnSpc>
              <a:spcBef>
                <a:spcPts val="0"/>
              </a:spcBef>
              <a:buNone/>
            </a:pPr>
            <a:r>
              <a:rPr lang="en-AU" sz="2000" b="1" u="sng" dirty="0"/>
              <a:t>Aged Care Space </a:t>
            </a:r>
            <a:r>
              <a:rPr lang="en-AU" sz="2000" dirty="0"/>
              <a:t>- Community of Practice:  </a:t>
            </a:r>
            <a:r>
              <a:rPr lang="en-AU" sz="2000" dirty="0">
                <a:hlinkClick r:id="rId3"/>
              </a:rPr>
              <a:t>https://www.acipc.org.au/aged-care/</a:t>
            </a:r>
            <a:endParaRPr lang="en-AU" sz="2000" dirty="0"/>
          </a:p>
          <a:p>
            <a:pPr marL="457200" lvl="1" indent="0">
              <a:lnSpc>
                <a:spcPct val="150000"/>
              </a:lnSpc>
              <a:spcBef>
                <a:spcPts val="0"/>
              </a:spcBef>
              <a:buNone/>
            </a:pPr>
            <a:endParaRPr lang="en-AU" sz="2000" dirty="0"/>
          </a:p>
          <a:p>
            <a:pPr marL="457200" lvl="1" indent="0">
              <a:lnSpc>
                <a:spcPct val="150000"/>
              </a:lnSpc>
              <a:spcBef>
                <a:spcPts val="0"/>
              </a:spcBef>
              <a:buNone/>
            </a:pPr>
            <a:endParaRPr lang="en-AU" sz="3200" dirty="0"/>
          </a:p>
        </p:txBody>
      </p:sp>
      <p:pic>
        <p:nvPicPr>
          <p:cNvPr id="4" name="Picture 3" descr="A picture containing shape&#10;&#10;Description automatically generated">
            <a:extLst>
              <a:ext uri="{FF2B5EF4-FFF2-40B4-BE49-F238E27FC236}">
                <a16:creationId xmlns:a16="http://schemas.microsoft.com/office/drawing/2014/main" id="{5B572D4F-D4E1-B55B-18F6-8C315D2EF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5692CAAF-2D49-FA4A-16A7-F3E77615B7F7}"/>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FF74D426-90DA-C53C-D51A-657D37406599}"/>
              </a:ext>
            </a:extLst>
          </p:cNvPr>
          <p:cNvPicPr>
            <a:picLocks noChangeAspect="1"/>
          </p:cNvPicPr>
          <p:nvPr/>
        </p:nvPicPr>
        <p:blipFill rotWithShape="1">
          <a:blip r:embed="rId5">
            <a:extLst>
              <a:ext uri="{28A0092B-C50C-407E-A947-70E740481C1C}">
                <a14:useLocalDpi xmlns:a14="http://schemas.microsoft.com/office/drawing/2010/main" val="0"/>
              </a:ext>
            </a:extLst>
          </a:blip>
          <a:srcRect l="-1" t="22461" r="-556" b="72226"/>
          <a:stretch/>
        </p:blipFill>
        <p:spPr>
          <a:xfrm>
            <a:off x="0" y="5995988"/>
            <a:ext cx="12306300" cy="862011"/>
          </a:xfrm>
          <a:prstGeom prst="rect">
            <a:avLst/>
          </a:prstGeom>
        </p:spPr>
      </p:pic>
      <p:pic>
        <p:nvPicPr>
          <p:cNvPr id="5" name="Picture 4">
            <a:extLst>
              <a:ext uri="{FF2B5EF4-FFF2-40B4-BE49-F238E27FC236}">
                <a16:creationId xmlns:a16="http://schemas.microsoft.com/office/drawing/2014/main" id="{A1418EEF-D900-76B9-CB57-E47C6B23DFDD}"/>
              </a:ext>
            </a:extLst>
          </p:cNvPr>
          <p:cNvPicPr>
            <a:picLocks noChangeAspect="1"/>
          </p:cNvPicPr>
          <p:nvPr/>
        </p:nvPicPr>
        <p:blipFill>
          <a:blip r:embed="rId6"/>
          <a:stretch>
            <a:fillRect/>
          </a:stretch>
        </p:blipFill>
        <p:spPr>
          <a:xfrm>
            <a:off x="1353599" y="1878894"/>
            <a:ext cx="8063294" cy="2308750"/>
          </a:xfrm>
          <a:prstGeom prst="rect">
            <a:avLst/>
          </a:prstGeom>
        </p:spPr>
      </p:pic>
      <p:sp>
        <p:nvSpPr>
          <p:cNvPr id="9" name="TextBox 8">
            <a:extLst>
              <a:ext uri="{FF2B5EF4-FFF2-40B4-BE49-F238E27FC236}">
                <a16:creationId xmlns:a16="http://schemas.microsoft.com/office/drawing/2014/main" id="{7841A249-3281-21CE-0AD4-3C72B98C73AD}"/>
              </a:ext>
            </a:extLst>
          </p:cNvPr>
          <p:cNvSpPr txBox="1"/>
          <p:nvPr/>
        </p:nvSpPr>
        <p:spPr>
          <a:xfrm>
            <a:off x="782877" y="4437675"/>
            <a:ext cx="9300575" cy="1015663"/>
          </a:xfrm>
          <a:prstGeom prst="rect">
            <a:avLst/>
          </a:prstGeom>
          <a:noFill/>
        </p:spPr>
        <p:txBody>
          <a:bodyPr wrap="square">
            <a:spAutoFit/>
          </a:bodyPr>
          <a:lstStyle/>
          <a:p>
            <a:r>
              <a:rPr lang="en-GB" sz="2000" dirty="0"/>
              <a:t>Aged Care 2025 webinar series:  </a:t>
            </a:r>
            <a:r>
              <a:rPr lang="en-GB" sz="2000" dirty="0">
                <a:hlinkClick r:id="rId7"/>
              </a:rPr>
              <a:t>https://www.acipc.org.au/acipc-aged-ipc-webinar-series/</a:t>
            </a:r>
            <a:endParaRPr lang="en-GB" sz="2000" dirty="0"/>
          </a:p>
          <a:p>
            <a:endParaRPr lang="en-GB" sz="2000" dirty="0"/>
          </a:p>
        </p:txBody>
      </p:sp>
      <p:pic>
        <p:nvPicPr>
          <p:cNvPr id="7" name="Picture 6">
            <a:extLst>
              <a:ext uri="{FF2B5EF4-FFF2-40B4-BE49-F238E27FC236}">
                <a16:creationId xmlns:a16="http://schemas.microsoft.com/office/drawing/2014/main" id="{C379F065-9E0A-0DF6-6081-D2EC1A6BD232}"/>
              </a:ext>
            </a:extLst>
          </p:cNvPr>
          <p:cNvPicPr>
            <a:picLocks noChangeAspect="1"/>
          </p:cNvPicPr>
          <p:nvPr/>
        </p:nvPicPr>
        <p:blipFill>
          <a:blip r:embed="rId8"/>
          <a:stretch>
            <a:fillRect/>
          </a:stretch>
        </p:blipFill>
        <p:spPr>
          <a:xfrm>
            <a:off x="2148676" y="5107858"/>
            <a:ext cx="8702903" cy="1391824"/>
          </a:xfrm>
          <a:prstGeom prst="rect">
            <a:avLst/>
          </a:prstGeom>
        </p:spPr>
      </p:pic>
    </p:spTree>
    <p:extLst>
      <p:ext uri="{BB962C8B-B14F-4D97-AF65-F5344CB8AC3E}">
        <p14:creationId xmlns:p14="http://schemas.microsoft.com/office/powerpoint/2010/main" val="146129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C4DB-1FB8-39F1-AB3C-F83ADA35EE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1EDC63-5D46-A160-F39A-F25D1984B122}"/>
              </a:ext>
            </a:extLst>
          </p:cNvPr>
          <p:cNvSpPr>
            <a:spLocks noGrp="1"/>
          </p:cNvSpPr>
          <p:nvPr>
            <p:ph type="body" sz="quarter" idx="10"/>
          </p:nvPr>
        </p:nvSpPr>
        <p:spPr>
          <a:xfrm>
            <a:off x="1929750" y="583916"/>
            <a:ext cx="7264322" cy="579437"/>
          </a:xfrm>
        </p:spPr>
        <p:txBody>
          <a:bodyPr/>
          <a:lstStyle/>
          <a:p>
            <a:r>
              <a:rPr lang="en-AU" dirty="0"/>
              <a:t>IPC Activities &amp; Risk Reduction</a:t>
            </a:r>
          </a:p>
        </p:txBody>
      </p:sp>
      <p:sp>
        <p:nvSpPr>
          <p:cNvPr id="5" name="TextBox 4">
            <a:extLst>
              <a:ext uri="{FF2B5EF4-FFF2-40B4-BE49-F238E27FC236}">
                <a16:creationId xmlns:a16="http://schemas.microsoft.com/office/drawing/2014/main" id="{26F9D080-4776-1AED-C15F-18D77FB551A2}"/>
              </a:ext>
            </a:extLst>
          </p:cNvPr>
          <p:cNvSpPr txBox="1"/>
          <p:nvPr/>
        </p:nvSpPr>
        <p:spPr>
          <a:xfrm>
            <a:off x="778486" y="1643509"/>
            <a:ext cx="8690839" cy="2031325"/>
          </a:xfrm>
          <a:prstGeom prst="rect">
            <a:avLst/>
          </a:prstGeom>
          <a:noFill/>
        </p:spPr>
        <p:txBody>
          <a:bodyPr wrap="square">
            <a:spAutoFit/>
          </a:bodyPr>
          <a:lstStyle/>
          <a:p>
            <a:pPr marL="90170"/>
            <a:r>
              <a:rPr lang="en-AU" b="1" dirty="0">
                <a:effectLst/>
                <a:ea typeface="Aptos" panose="020B0004020202020204" pitchFamily="34" charset="0"/>
                <a:cs typeface="Times New Roman" panose="02020603050405020304" pitchFamily="18" charset="0"/>
              </a:rPr>
              <a:t>Worker Health</a:t>
            </a:r>
            <a:endParaRPr lang="en-AU" dirty="0">
              <a:effectLst/>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Sick leave and attendance </a:t>
            </a: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Immunisation program (i.e. Hep B, MMR, Tetanus/Pertussis, Varicella and TB screening)</a:t>
            </a:r>
          </a:p>
          <a:p>
            <a:pPr marL="342900" lvl="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Sharps, splash and spray incidences to blood and body fluids</a:t>
            </a:r>
          </a:p>
          <a:p>
            <a:pPr marL="342900" lvl="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Annual s</a:t>
            </a:r>
            <a:r>
              <a:rPr lang="en-AU" dirty="0">
                <a:ea typeface="Aptos" panose="020B0004020202020204" pitchFamily="34" charset="0"/>
                <a:cs typeface="Times New Roman" panose="02020603050405020304" pitchFamily="18" charset="0"/>
              </a:rPr>
              <a:t>easonal </a:t>
            </a:r>
            <a:r>
              <a:rPr lang="en-AU" dirty="0">
                <a:effectLst/>
                <a:ea typeface="Aptos" panose="020B0004020202020204" pitchFamily="34" charset="0"/>
                <a:cs typeface="Times New Roman" panose="02020603050405020304" pitchFamily="18" charset="0"/>
              </a:rPr>
              <a:t>influenza and COVID-19 vaccination </a:t>
            </a:r>
          </a:p>
          <a:p>
            <a:pPr marL="342900" lvl="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Respiratory fit checking / testing program</a:t>
            </a:r>
          </a:p>
        </p:txBody>
      </p:sp>
      <p:pic>
        <p:nvPicPr>
          <p:cNvPr id="7" name="Picture 6" descr="A face mask with a string&#10;&#10;AI-generated content may be incorrect.">
            <a:extLst>
              <a:ext uri="{FF2B5EF4-FFF2-40B4-BE49-F238E27FC236}">
                <a16:creationId xmlns:a16="http://schemas.microsoft.com/office/drawing/2014/main" id="{7DCF060B-FA3B-493C-DF9F-EF15DBAD6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400" y="1935265"/>
            <a:ext cx="1749114" cy="1561918"/>
          </a:xfrm>
          <a:prstGeom prst="rect">
            <a:avLst/>
          </a:prstGeom>
        </p:spPr>
      </p:pic>
    </p:spTree>
    <p:extLst>
      <p:ext uri="{BB962C8B-B14F-4D97-AF65-F5344CB8AC3E}">
        <p14:creationId xmlns:p14="http://schemas.microsoft.com/office/powerpoint/2010/main" val="153233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B4336-D46D-3C9A-C9C4-53E6997A7F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2B564A-1D97-7902-C9B6-C78DBD84FD0A}"/>
              </a:ext>
            </a:extLst>
          </p:cNvPr>
          <p:cNvSpPr>
            <a:spLocks noGrp="1"/>
          </p:cNvSpPr>
          <p:nvPr>
            <p:ph type="body" sz="quarter" idx="10"/>
          </p:nvPr>
        </p:nvSpPr>
        <p:spPr>
          <a:xfrm>
            <a:off x="1809003" y="250995"/>
            <a:ext cx="9307513" cy="579437"/>
          </a:xfrm>
        </p:spPr>
        <p:txBody>
          <a:bodyPr/>
          <a:lstStyle/>
          <a:p>
            <a:r>
              <a:rPr lang="en-AU" dirty="0"/>
              <a:t>IPC Activities &amp; Risk Reduction</a:t>
            </a:r>
          </a:p>
        </p:txBody>
      </p:sp>
      <p:sp>
        <p:nvSpPr>
          <p:cNvPr id="3" name="TextBox 2">
            <a:extLst>
              <a:ext uri="{FF2B5EF4-FFF2-40B4-BE49-F238E27FC236}">
                <a16:creationId xmlns:a16="http://schemas.microsoft.com/office/drawing/2014/main" id="{6F4D5638-C8DC-D12C-2A6C-C3914E9C8BEF}"/>
              </a:ext>
            </a:extLst>
          </p:cNvPr>
          <p:cNvSpPr txBox="1"/>
          <p:nvPr/>
        </p:nvSpPr>
        <p:spPr>
          <a:xfrm>
            <a:off x="2947387" y="1305341"/>
            <a:ext cx="8244757" cy="3970318"/>
          </a:xfrm>
          <a:prstGeom prst="rect">
            <a:avLst/>
          </a:prstGeom>
          <a:noFill/>
        </p:spPr>
        <p:txBody>
          <a:bodyPr wrap="square">
            <a:spAutoFit/>
          </a:bodyPr>
          <a:lstStyle/>
          <a:p>
            <a:r>
              <a:rPr lang="en-AU" b="1" dirty="0">
                <a:ea typeface="Aptos" panose="020B0004020202020204" pitchFamily="34" charset="0"/>
                <a:cs typeface="Times New Roman" panose="02020603050405020304" pitchFamily="18" charset="0"/>
              </a:rPr>
              <a:t>Infection / Infectious Risks</a:t>
            </a: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Vulnerable, high risk or complex clients (i.e. invasive devices, wounds, immunosuppressive treatment, acute or chronic comorbidities, physical  and psychological health, disabilities, cognitive, behavioural &amp; social issues, communal living, etc…..)</a:t>
            </a:r>
            <a:endParaRPr lang="en-AU" kern="100" dirty="0">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Surveillance and monitoring for healthcare associated infections</a:t>
            </a:r>
          </a:p>
          <a:p>
            <a:pPr marL="34290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Identification of infection and infectious risks and hazards  (</a:t>
            </a:r>
            <a:r>
              <a:rPr lang="en-AU" dirty="0">
                <a:ea typeface="Aptos" panose="020B0004020202020204" pitchFamily="34" charset="0"/>
                <a:cs typeface="Times New Roman" panose="02020603050405020304" pitchFamily="18" charset="0"/>
              </a:rPr>
              <a:t>i.e.  Assessments &amp; communications during transitions of care, use of an infectious</a:t>
            </a:r>
            <a:r>
              <a:rPr lang="en-AU" dirty="0">
                <a:effectLst/>
                <a:ea typeface="Aptos" panose="020B0004020202020204" pitchFamily="34" charset="0"/>
                <a:cs typeface="Times New Roman" panose="02020603050405020304" pitchFamily="18" charset="0"/>
              </a:rPr>
              <a:t> disease (ID) screening tool,  conversation with clients or through observation during care delivery)</a:t>
            </a:r>
          </a:p>
          <a:p>
            <a:pPr marL="342900" lvl="0" indent="-342900">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Escalation processes</a:t>
            </a:r>
          </a:p>
          <a:p>
            <a:pPr marL="34290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Communication of clients on transmission-based precautions across providers and disciplines (i.e. referral and assessment documentation)</a:t>
            </a:r>
          </a:p>
          <a:p>
            <a:pPr marL="342900" lvl="0" indent="-342900">
              <a:buFont typeface="Symbol" panose="05050102010706020507" pitchFamily="18" charset="2"/>
              <a:buChar char=""/>
            </a:pPr>
            <a:r>
              <a:rPr lang="en-AU" dirty="0">
                <a:ea typeface="Aptos" panose="020B0004020202020204" pitchFamily="34" charset="0"/>
                <a:cs typeface="Times New Roman" panose="02020603050405020304" pitchFamily="18" charset="0"/>
              </a:rPr>
              <a:t>I</a:t>
            </a:r>
            <a:r>
              <a:rPr lang="en-AU" dirty="0">
                <a:effectLst/>
                <a:ea typeface="Aptos" panose="020B0004020202020204" pitchFamily="34" charset="0"/>
                <a:cs typeface="Times New Roman" panose="02020603050405020304" pitchFamily="18" charset="0"/>
              </a:rPr>
              <a:t>ncident, near miss and consumer feedback reporting</a:t>
            </a:r>
          </a:p>
        </p:txBody>
      </p:sp>
      <p:pic>
        <p:nvPicPr>
          <p:cNvPr id="8" name="Picture 7" descr="A hand holding a triangle with a exclamation mark&#10;&#10;AI-generated content may be incorrect.">
            <a:extLst>
              <a:ext uri="{FF2B5EF4-FFF2-40B4-BE49-F238E27FC236}">
                <a16:creationId xmlns:a16="http://schemas.microsoft.com/office/drawing/2014/main" id="{F5E343CC-D2A7-41D9-52AE-773A2864B694}"/>
              </a:ext>
            </a:extLst>
          </p:cNvPr>
          <p:cNvPicPr>
            <a:picLocks noChangeAspect="1"/>
          </p:cNvPicPr>
          <p:nvPr/>
        </p:nvPicPr>
        <p:blipFill>
          <a:blip r:embed="rId3">
            <a:extLst>
              <a:ext uri="{28A0092B-C50C-407E-A947-70E740481C1C}">
                <a14:useLocalDpi xmlns:a14="http://schemas.microsoft.com/office/drawing/2010/main" val="0"/>
              </a:ext>
            </a:extLst>
          </a:blip>
          <a:srcRect l="18093" t="22335" r="24134" b="25505"/>
          <a:stretch/>
        </p:blipFill>
        <p:spPr>
          <a:xfrm>
            <a:off x="670619" y="1975316"/>
            <a:ext cx="2276768" cy="2068648"/>
          </a:xfrm>
          <a:prstGeom prst="rect">
            <a:avLst/>
          </a:prstGeom>
        </p:spPr>
      </p:pic>
    </p:spTree>
    <p:extLst>
      <p:ext uri="{BB962C8B-B14F-4D97-AF65-F5344CB8AC3E}">
        <p14:creationId xmlns:p14="http://schemas.microsoft.com/office/powerpoint/2010/main" val="1725068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C4DB-1FB8-39F1-AB3C-F83ADA35EE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1EDC63-5D46-A160-F39A-F25D1984B122}"/>
              </a:ext>
            </a:extLst>
          </p:cNvPr>
          <p:cNvSpPr>
            <a:spLocks noGrp="1"/>
          </p:cNvSpPr>
          <p:nvPr>
            <p:ph type="body" sz="quarter" idx="10"/>
          </p:nvPr>
        </p:nvSpPr>
        <p:spPr>
          <a:xfrm>
            <a:off x="1912264" y="392639"/>
            <a:ext cx="7264322" cy="579437"/>
          </a:xfrm>
        </p:spPr>
        <p:txBody>
          <a:bodyPr/>
          <a:lstStyle/>
          <a:p>
            <a:r>
              <a:rPr lang="en-AU" dirty="0"/>
              <a:t>IPC Activities &amp; Risk Reduction</a:t>
            </a:r>
          </a:p>
        </p:txBody>
      </p:sp>
      <p:sp>
        <p:nvSpPr>
          <p:cNvPr id="6" name="TextBox 5">
            <a:extLst>
              <a:ext uri="{FF2B5EF4-FFF2-40B4-BE49-F238E27FC236}">
                <a16:creationId xmlns:a16="http://schemas.microsoft.com/office/drawing/2014/main" id="{B52170AE-60AD-66E2-A33C-FFB264E9D898}"/>
              </a:ext>
            </a:extLst>
          </p:cNvPr>
          <p:cNvSpPr txBox="1"/>
          <p:nvPr/>
        </p:nvSpPr>
        <p:spPr>
          <a:xfrm>
            <a:off x="809114" y="1364226"/>
            <a:ext cx="8367472" cy="3139321"/>
          </a:xfrm>
          <a:prstGeom prst="rect">
            <a:avLst/>
          </a:prstGeom>
          <a:noFill/>
        </p:spPr>
        <p:txBody>
          <a:bodyPr wrap="square">
            <a:spAutoFit/>
          </a:bodyPr>
          <a:lstStyle/>
          <a:p>
            <a:pPr marL="90170"/>
            <a:r>
              <a:rPr lang="en-AU" b="1" dirty="0">
                <a:effectLst/>
                <a:ea typeface="Aptos" panose="020B0004020202020204" pitchFamily="34" charset="0"/>
                <a:cs typeface="Times New Roman" panose="02020603050405020304" pitchFamily="18" charset="0"/>
              </a:rPr>
              <a:t>Infection Prevention and Control Education, Training and Compliance</a:t>
            </a:r>
          </a:p>
          <a:p>
            <a:pPr marL="363538" indent="-363538">
              <a:buFont typeface="Symbol" panose="05050102010706020507" pitchFamily="18" charset="2"/>
              <a:buChar char=""/>
            </a:pPr>
            <a:r>
              <a:rPr lang="en-AU" dirty="0">
                <a:ea typeface="Aptos" panose="020B0004020202020204" pitchFamily="34" charset="0"/>
                <a:cs typeface="Times New Roman" panose="02020603050405020304" pitchFamily="18" charset="0"/>
              </a:rPr>
              <a:t>Qualifications, experience, mentorship and meeting learning needs</a:t>
            </a:r>
          </a:p>
          <a:p>
            <a:pPr marL="363538" indent="-363538">
              <a:buFont typeface="Symbol" panose="05050102010706020507" pitchFamily="18" charset="2"/>
              <a:buChar char=""/>
            </a:pPr>
            <a:r>
              <a:rPr lang="en-AU" dirty="0">
                <a:ea typeface="Aptos" panose="020B0004020202020204" pitchFamily="34" charset="0"/>
                <a:cs typeface="Times New Roman" panose="02020603050405020304" pitchFamily="18" charset="0"/>
              </a:rPr>
              <a:t>Incident reporting and consumer feedback</a:t>
            </a:r>
          </a:p>
          <a:p>
            <a:pPr marL="363538" indent="-363538">
              <a:buFont typeface="Symbol" panose="05050102010706020507" pitchFamily="18" charset="2"/>
              <a:buChar char=""/>
            </a:pPr>
            <a:r>
              <a:rPr lang="en-AU" dirty="0">
                <a:ea typeface="Aptos" panose="020B0004020202020204" pitchFamily="34" charset="0"/>
                <a:cs typeface="Times New Roman" panose="02020603050405020304" pitchFamily="18" charset="0"/>
              </a:rPr>
              <a:t>Consumer awareness, education and engagement (hand hygiene, transmissible diseases, infection prevention, device care, antimicrobial usage, etc)</a:t>
            </a:r>
          </a:p>
          <a:p>
            <a:pPr marL="363538" indent="-363538">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New employee (and volunteer) induction education</a:t>
            </a:r>
          </a:p>
          <a:p>
            <a:pPr marL="363538" lvl="0" indent="-363538">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Regular interval or one-off educational activities</a:t>
            </a:r>
          </a:p>
          <a:p>
            <a:pPr marL="363538" lvl="0" indent="-363538">
              <a:buFont typeface="Symbol" panose="05050102010706020507" pitchFamily="18" charset="2"/>
              <a:buChar char=""/>
            </a:pPr>
            <a:r>
              <a:rPr lang="en-AU" dirty="0">
                <a:effectLst/>
                <a:ea typeface="Aptos" panose="020B0004020202020204" pitchFamily="34" charset="0"/>
                <a:cs typeface="Times New Roman" panose="02020603050405020304" pitchFamily="18" charset="0"/>
              </a:rPr>
              <a:t>IPC Link/team lead education</a:t>
            </a:r>
          </a:p>
          <a:p>
            <a:pPr marL="363538" indent="-363538">
              <a:buFont typeface="Symbol" panose="05050102010706020507" pitchFamily="18" charset="2"/>
              <a:buChar char=""/>
            </a:pPr>
            <a:r>
              <a:rPr lang="en-AU" dirty="0">
                <a:ea typeface="Aptos" panose="020B0004020202020204" pitchFamily="34" charset="0"/>
                <a:cs typeface="Times New Roman" panose="02020603050405020304" pitchFamily="18" charset="0"/>
              </a:rPr>
              <a:t>Compliance auditing, analysis, reporting and dissemination, implementation of improvement strategies</a:t>
            </a:r>
            <a:endParaRPr lang="en-AU" dirty="0">
              <a:effectLst/>
              <a:ea typeface="Aptos" panose="020B0004020202020204" pitchFamily="34" charset="0"/>
              <a:cs typeface="Times New Roman" panose="02020603050405020304" pitchFamily="18" charset="0"/>
            </a:endParaRPr>
          </a:p>
        </p:txBody>
      </p:sp>
      <p:pic>
        <p:nvPicPr>
          <p:cNvPr id="12" name="Picture 11" descr="A group of people sitting at a table with laptops&#10;&#10;AI-generated content may be incorrect.">
            <a:extLst>
              <a:ext uri="{FF2B5EF4-FFF2-40B4-BE49-F238E27FC236}">
                <a16:creationId xmlns:a16="http://schemas.microsoft.com/office/drawing/2014/main" id="{835DB3A8-E122-0B23-00DF-89C92F214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586" y="1995651"/>
            <a:ext cx="2610912" cy="1941784"/>
          </a:xfrm>
          <a:prstGeom prst="rect">
            <a:avLst/>
          </a:prstGeom>
        </p:spPr>
      </p:pic>
    </p:spTree>
    <p:extLst>
      <p:ext uri="{BB962C8B-B14F-4D97-AF65-F5344CB8AC3E}">
        <p14:creationId xmlns:p14="http://schemas.microsoft.com/office/powerpoint/2010/main" val="2569869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F27DE-902C-D6D1-7C16-83202F049A75}"/>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5F0FF85D-F727-3CF2-4E76-3BF87A39252E}"/>
              </a:ext>
            </a:extLst>
          </p:cNvPr>
          <p:cNvSpPr>
            <a:spLocks noGrp="1"/>
          </p:cNvSpPr>
          <p:nvPr>
            <p:ph type="body" sz="quarter" idx="10"/>
          </p:nvPr>
        </p:nvSpPr>
        <p:spPr>
          <a:xfrm>
            <a:off x="539150" y="2099985"/>
            <a:ext cx="5556850" cy="579437"/>
          </a:xfrm>
        </p:spPr>
        <p:txBody>
          <a:bodyPr/>
          <a:lstStyle/>
          <a:p>
            <a:r>
              <a:rPr lang="en-AU" dirty="0"/>
              <a:t>Video – Home Care</a:t>
            </a:r>
          </a:p>
        </p:txBody>
      </p:sp>
      <p:sp>
        <p:nvSpPr>
          <p:cNvPr id="13" name="TextBox 12">
            <a:extLst>
              <a:ext uri="{FF2B5EF4-FFF2-40B4-BE49-F238E27FC236}">
                <a16:creationId xmlns:a16="http://schemas.microsoft.com/office/drawing/2014/main" id="{67941C23-5BCD-EA9C-47D7-B7C2B845D705}"/>
              </a:ext>
            </a:extLst>
          </p:cNvPr>
          <p:cNvSpPr txBox="1"/>
          <p:nvPr/>
        </p:nvSpPr>
        <p:spPr>
          <a:xfrm>
            <a:off x="321964" y="3228945"/>
            <a:ext cx="5652115" cy="707886"/>
          </a:xfrm>
          <a:prstGeom prst="rect">
            <a:avLst/>
          </a:prstGeom>
          <a:noFill/>
        </p:spPr>
        <p:txBody>
          <a:bodyPr wrap="square" rtlCol="0">
            <a:spAutoFit/>
          </a:bodyPr>
          <a:lstStyle/>
          <a:p>
            <a:r>
              <a:rPr lang="en-AU" sz="2000" b="1" dirty="0"/>
              <a:t>IPC in action and opportunities to reduce risk</a:t>
            </a:r>
          </a:p>
          <a:p>
            <a:endParaRPr lang="en-AU" sz="2000" b="1" dirty="0"/>
          </a:p>
        </p:txBody>
      </p:sp>
      <p:pic>
        <p:nvPicPr>
          <p:cNvPr id="14" name="Picture 13" descr="A nurse taking a blood pressure of a person&#10;&#10;Description automatically generated">
            <a:extLst>
              <a:ext uri="{FF2B5EF4-FFF2-40B4-BE49-F238E27FC236}">
                <a16:creationId xmlns:a16="http://schemas.microsoft.com/office/drawing/2014/main" id="{991A382A-0F22-66CE-011D-4D8E4A47AD27}"/>
              </a:ext>
            </a:extLst>
          </p:cNvPr>
          <p:cNvPicPr>
            <a:picLocks noChangeAspect="1"/>
          </p:cNvPicPr>
          <p:nvPr/>
        </p:nvPicPr>
        <p:blipFill>
          <a:blip r:embed="rId3">
            <a:extLst>
              <a:ext uri="{28A0092B-C50C-407E-A947-70E740481C1C}">
                <a14:useLocalDpi xmlns:a14="http://schemas.microsoft.com/office/drawing/2010/main" val="0"/>
              </a:ext>
            </a:extLst>
          </a:blip>
          <a:srcRect t="14528" b="20401"/>
          <a:stretch/>
        </p:blipFill>
        <p:spPr>
          <a:xfrm>
            <a:off x="6217922" y="0"/>
            <a:ext cx="5974078" cy="5828145"/>
          </a:xfrm>
          <a:prstGeom prst="rect">
            <a:avLst/>
          </a:prstGeom>
        </p:spPr>
      </p:pic>
      <p:sp>
        <p:nvSpPr>
          <p:cNvPr id="3" name="TextBox 2">
            <a:extLst>
              <a:ext uri="{FF2B5EF4-FFF2-40B4-BE49-F238E27FC236}">
                <a16:creationId xmlns:a16="http://schemas.microsoft.com/office/drawing/2014/main" id="{BA4D1336-73C4-AF2F-5E9E-D7ABE6AE44BF}"/>
              </a:ext>
            </a:extLst>
          </p:cNvPr>
          <p:cNvSpPr txBox="1"/>
          <p:nvPr/>
        </p:nvSpPr>
        <p:spPr>
          <a:xfrm>
            <a:off x="3048640" y="3246255"/>
            <a:ext cx="6097280" cy="369332"/>
          </a:xfrm>
          <a:prstGeom prst="rect">
            <a:avLst/>
          </a:prstGeom>
          <a:noFill/>
        </p:spPr>
        <p:txBody>
          <a:bodyPr wrap="square">
            <a:spAutoFit/>
          </a:bodyPr>
          <a:lstStyle/>
          <a:p>
            <a:r>
              <a:rPr lang="en-AU" dirty="0"/>
              <a:t> </a:t>
            </a:r>
          </a:p>
        </p:txBody>
      </p:sp>
    </p:spTree>
    <p:extLst>
      <p:ext uri="{BB962C8B-B14F-4D97-AF65-F5344CB8AC3E}">
        <p14:creationId xmlns:p14="http://schemas.microsoft.com/office/powerpoint/2010/main" val="3584511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title="ACIPC Presentation Video Barron I.-18 March 2025 (1).mp4">
            <a:hlinkClick r:id="" action="ppaction://media"/>
            <a:extLst>
              <a:ext uri="{FF2B5EF4-FFF2-40B4-BE49-F238E27FC236}">
                <a16:creationId xmlns:a16="http://schemas.microsoft.com/office/drawing/2014/main" id="{B8EE7CF7-7114-89FC-DB97-FF5DB4660C78}"/>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726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75E3C2-361E-E222-AED5-61629518EEF1}"/>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BE13BE3E-D039-E44D-8C9B-0DA1EA0FE349}"/>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97A664FB-4E9D-B293-9D9A-86D1B966CE72}"/>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07899BA6-F1D5-AD9B-AE36-3470ACB4DEA9}"/>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801BF904-2A32-7D81-3910-FD09A2EB4D6D}"/>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Do you believe your organisation's IPC activities meet staff and clients needs?</a:t>
            </a:r>
            <a:endParaRPr lang="en-AU" sz="4000" b="1">
              <a:solidFill>
                <a:srgbClr val="5B5B5B"/>
              </a:solidFill>
            </a:endParaRPr>
          </a:p>
        </p:txBody>
      </p:sp>
      <p:sp>
        <p:nvSpPr>
          <p:cNvPr id="10" name="Rectangle 9">
            <a:extLst>
              <a:ext uri="{FF2B5EF4-FFF2-40B4-BE49-F238E27FC236}">
                <a16:creationId xmlns:a16="http://schemas.microsoft.com/office/drawing/2014/main" id="{8ECAE5C7-6EF4-3DDA-E16A-E8DD63263FD1}"/>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1087082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60EA5A-EE19-70E0-7D94-F03F973C25CF}"/>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FA9479F8-F12B-E00E-544D-2ED1F23C3947}"/>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F336AE9F-5C50-D57B-AD59-392906C784F6}"/>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9C25F952-B221-DC94-D61C-AD87602C7F86}"/>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A22724B-8AE7-551A-0660-E8D0C085C850}"/>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For your own organisation, in one to two words list some IPC areas that may represent opportunities for improvement? 
</a:t>
            </a:r>
            <a:endParaRPr lang="en-AU" sz="2400" b="1">
              <a:solidFill>
                <a:srgbClr val="5B5B5B"/>
              </a:solidFill>
            </a:endParaRPr>
          </a:p>
        </p:txBody>
      </p:sp>
      <p:sp>
        <p:nvSpPr>
          <p:cNvPr id="10" name="Rectangle 9">
            <a:extLst>
              <a:ext uri="{FF2B5EF4-FFF2-40B4-BE49-F238E27FC236}">
                <a16:creationId xmlns:a16="http://schemas.microsoft.com/office/drawing/2014/main" id="{673E0D05-4D0A-D56D-5AF4-63C93ED650DD}"/>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40322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5D1400-5B7A-B62F-DD6A-CEAFC850D3A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25347D2C-D79B-38A8-9AD7-5F84F4AF39EE}"/>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28D83C4E-B243-FF70-3A5A-464C27EB6A8F}"/>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16B25A62-8381-20AE-054B-A4FB4DC36374}"/>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46FD654A-DAD3-E86E-CA70-D51CCD985BCE}"/>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5B5B5B"/>
                </a:solidFill>
              </a:rPr>
              <a:t>Audience Q&amp;A</a:t>
            </a:r>
          </a:p>
        </p:txBody>
      </p:sp>
      <p:sp>
        <p:nvSpPr>
          <p:cNvPr id="10" name="Rectangle 9">
            <a:extLst>
              <a:ext uri="{FF2B5EF4-FFF2-40B4-BE49-F238E27FC236}">
                <a16:creationId xmlns:a16="http://schemas.microsoft.com/office/drawing/2014/main" id="{BE2EAE60-9EDA-D18A-18B6-109235C2FCC4}"/>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GB" sz="2200" b="1">
                <a:solidFill>
                  <a:srgbClr val="5B5B5B"/>
                </a:solidFill>
              </a:rPr>
              <a:t>ⓘ</a:t>
            </a:r>
            <a:r>
              <a:rPr lang="en-GB" sz="2000">
                <a:solidFill>
                  <a:srgbClr val="5B5B5B"/>
                </a:solidFill>
              </a:rPr>
              <a:t> Start presenting to display the audience questions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238947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44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E59B-4422-4D38-92C1-E1FF1139A8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8D86E1-23EA-493F-4683-328E90076694}"/>
              </a:ext>
            </a:extLst>
          </p:cNvPr>
          <p:cNvSpPr>
            <a:spLocks noGrp="1"/>
          </p:cNvSpPr>
          <p:nvPr>
            <p:ph idx="1"/>
          </p:nvPr>
        </p:nvSpPr>
        <p:spPr>
          <a:xfrm>
            <a:off x="258904" y="1448350"/>
            <a:ext cx="11645074" cy="4105389"/>
          </a:xfrm>
          <a:ln>
            <a:noFill/>
          </a:ln>
        </p:spPr>
        <p:txBody>
          <a:bodyPr>
            <a:normAutofit/>
          </a:bodyPr>
          <a:lstStyle/>
          <a:p>
            <a:pPr marL="457200" lvl="1" indent="0">
              <a:lnSpc>
                <a:spcPct val="150000"/>
              </a:lnSpc>
              <a:spcBef>
                <a:spcPts val="0"/>
              </a:spcBef>
              <a:buNone/>
            </a:pPr>
            <a:r>
              <a:rPr lang="en-AU" sz="3200" b="1" u="sng" dirty="0"/>
              <a:t>Join us and be interactive</a:t>
            </a:r>
          </a:p>
          <a:p>
            <a:pPr marL="457200" lvl="1" indent="0">
              <a:lnSpc>
                <a:spcPct val="150000"/>
              </a:lnSpc>
              <a:spcBef>
                <a:spcPts val="0"/>
              </a:spcBef>
              <a:buNone/>
            </a:pPr>
            <a:r>
              <a:rPr lang="en-AU" sz="3200" dirty="0"/>
              <a:t>Scan the bar code with your phone and join the polls</a:t>
            </a:r>
          </a:p>
          <a:p>
            <a:pPr marL="457200" lvl="1" indent="0">
              <a:lnSpc>
                <a:spcPct val="150000"/>
              </a:lnSpc>
              <a:spcBef>
                <a:spcPts val="0"/>
              </a:spcBef>
              <a:buNone/>
            </a:pPr>
            <a:r>
              <a:rPr lang="en-AU" sz="3200" dirty="0"/>
              <a:t>Q&amp;A in the chat function of webinar and within </a:t>
            </a:r>
            <a:r>
              <a:rPr lang="en-AU" sz="3200" dirty="0" err="1"/>
              <a:t>Slido</a:t>
            </a:r>
            <a:endParaRPr lang="en-AU" sz="3200" dirty="0"/>
          </a:p>
          <a:p>
            <a:pPr marL="457200" lvl="1" indent="0">
              <a:lnSpc>
                <a:spcPct val="150000"/>
              </a:lnSpc>
              <a:spcBef>
                <a:spcPts val="0"/>
              </a:spcBef>
              <a:buNone/>
            </a:pPr>
            <a:r>
              <a:rPr lang="en-AU" sz="3200" dirty="0"/>
              <a:t>Broader questions can go on the Aged Care Connexion: </a:t>
            </a:r>
            <a:r>
              <a:rPr lang="en-AU" sz="3200" dirty="0">
                <a:hlinkClick r:id="rId2"/>
              </a:rPr>
              <a:t>https://www.acipc.org.au/members/aged-care-connexion/</a:t>
            </a:r>
            <a:endParaRPr lang="en-AU" sz="3200" dirty="0"/>
          </a:p>
          <a:p>
            <a:pPr marL="457200" lvl="1" indent="0">
              <a:lnSpc>
                <a:spcPct val="150000"/>
              </a:lnSpc>
              <a:spcBef>
                <a:spcPts val="0"/>
              </a:spcBef>
              <a:buNone/>
            </a:pPr>
            <a:endParaRPr lang="en-AU" sz="3200" dirty="0"/>
          </a:p>
        </p:txBody>
      </p:sp>
      <p:pic>
        <p:nvPicPr>
          <p:cNvPr id="4" name="Picture 3" descr="A picture containing shape&#10;&#10;Description automatically generated">
            <a:extLst>
              <a:ext uri="{FF2B5EF4-FFF2-40B4-BE49-F238E27FC236}">
                <a16:creationId xmlns:a16="http://schemas.microsoft.com/office/drawing/2014/main" id="{242E1410-CE10-16B1-B08E-87EB4AF80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AFA14F68-E1FF-B833-BC06-5C9DAF0ADBFF}"/>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6BFF4133-058E-CD5B-B3B1-C1AD57445314}"/>
              </a:ext>
            </a:extLst>
          </p:cNvPr>
          <p:cNvPicPr>
            <a:picLocks noChangeAspect="1"/>
          </p:cNvPicPr>
          <p:nvPr/>
        </p:nvPicPr>
        <p:blipFill rotWithShape="1">
          <a:blip r:embed="rId4">
            <a:extLst>
              <a:ext uri="{28A0092B-C50C-407E-A947-70E740481C1C}">
                <a14:useLocalDpi xmlns:a14="http://schemas.microsoft.com/office/drawing/2010/main" val="0"/>
              </a:ext>
            </a:extLst>
          </a:blip>
          <a:srcRect l="-1" t="22461" r="-556" b="72226"/>
          <a:stretch/>
        </p:blipFill>
        <p:spPr>
          <a:xfrm>
            <a:off x="0" y="5995988"/>
            <a:ext cx="12306300" cy="862011"/>
          </a:xfrm>
          <a:prstGeom prst="rect">
            <a:avLst/>
          </a:prstGeom>
        </p:spPr>
      </p:pic>
    </p:spTree>
    <p:extLst>
      <p:ext uri="{BB962C8B-B14F-4D97-AF65-F5344CB8AC3E}">
        <p14:creationId xmlns:p14="http://schemas.microsoft.com/office/powerpoint/2010/main" val="4841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76D03B-7721-8632-FBA7-0C2CA8FF1DBD}"/>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76E6BBF7-C13A-F435-BB5C-24861733AB06}"/>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24B6C77F-410B-CA66-8547-D73ECF3622E7}"/>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8C642DB5-63AD-B038-9E1F-BF39AB990B0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1CD7E98B-A52D-2F6D-FB03-06AA5E52E3F0}"/>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a:solidFill>
                  <a:srgbClr val="5B5B5B"/>
                </a:solidFill>
              </a:rPr>
              <a:t>Join at slido.com</a:t>
            </a:r>
            <a:br>
              <a:rPr lang="da-DK" sz="4000" b="1">
                <a:solidFill>
                  <a:srgbClr val="5B5B5B"/>
                </a:solidFill>
              </a:rPr>
            </a:br>
            <a:r>
              <a:rPr lang="da-DK" sz="4000" b="1">
                <a:solidFill>
                  <a:srgbClr val="5B5B5B"/>
                </a:solidFill>
              </a:rPr>
              <a:t>#2848621</a:t>
            </a:r>
            <a:endParaRPr lang="en-AU" sz="4000" b="1">
              <a:solidFill>
                <a:srgbClr val="5B5B5B"/>
              </a:solidFill>
            </a:endParaRPr>
          </a:p>
        </p:txBody>
      </p:sp>
      <p:sp>
        <p:nvSpPr>
          <p:cNvPr id="10" name="Rectangle 9">
            <a:extLst>
              <a:ext uri="{FF2B5EF4-FFF2-40B4-BE49-F238E27FC236}">
                <a16:creationId xmlns:a16="http://schemas.microsoft.com/office/drawing/2014/main" id="{01B83A21-0465-B89E-5AA1-6185B887ADF3}"/>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GB" sz="2200" b="1">
                <a:solidFill>
                  <a:srgbClr val="5B5B5B"/>
                </a:solidFill>
              </a:rPr>
              <a:t>ⓘ</a:t>
            </a:r>
            <a:r>
              <a:rPr lang="en-GB" sz="2000">
                <a:solidFill>
                  <a:srgbClr val="5B5B5B"/>
                </a:solidFill>
              </a:rPr>
              <a:t> Start presenting to display the joining instructions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94920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102A82-34A0-3892-B7F4-FE409A46541C}"/>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E3FEE759-4E05-0C14-4096-D7AED74E35FD}"/>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15B87AC8-2F9F-1E07-FEE4-5241AD627AFE}"/>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B898E4E7-108E-48FB-28BE-FD20AFCADE70}"/>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C11DB5E8-F4DB-C074-7415-A001A7A9D1CA}"/>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5B5B5B"/>
                </a:solidFill>
              </a:rPr>
              <a:t>What is your role?</a:t>
            </a:r>
          </a:p>
        </p:txBody>
      </p:sp>
      <p:sp>
        <p:nvSpPr>
          <p:cNvPr id="10" name="Rectangle 9">
            <a:extLst>
              <a:ext uri="{FF2B5EF4-FFF2-40B4-BE49-F238E27FC236}">
                <a16:creationId xmlns:a16="http://schemas.microsoft.com/office/drawing/2014/main" id="{A98FB48A-D466-22A0-FD8F-B2DCA03013B7}"/>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206226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FD9922A-E24B-A4D0-2E89-BF8F1BCEC0B3}"/>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362A829E-572C-E53B-7F77-A8CED45D8034}"/>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50941A74-28DF-A7A6-4871-6420B80ABFD6}"/>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0F82BEC7-FD07-8582-8ED8-8FFF1A2894E6}"/>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94DC675-6218-382B-4A94-7770901D4A0B}"/>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5B5B5B"/>
                </a:solidFill>
              </a:rPr>
              <a:t>Where are you from?</a:t>
            </a:r>
          </a:p>
        </p:txBody>
      </p:sp>
      <p:sp>
        <p:nvSpPr>
          <p:cNvPr id="10" name="Rectangle 9">
            <a:extLst>
              <a:ext uri="{FF2B5EF4-FFF2-40B4-BE49-F238E27FC236}">
                <a16:creationId xmlns:a16="http://schemas.microsoft.com/office/drawing/2014/main" id="{352275BB-01E8-5B1D-20F6-BB329B725AB1}"/>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288298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233B88-8750-F303-054C-6A3CA2149FB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AD48D64B-61EB-294B-9836-2809FAD6A5A9}"/>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789A6C71-E1CF-4E84-7F63-62FEB6735CD5}"/>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74075B34-EBDC-F447-A08A-3760CDCB68DD}"/>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0E1BDB4-A130-8837-40B7-4E34E4245785}"/>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sector are you in?</a:t>
            </a:r>
            <a:endParaRPr lang="en-AU" sz="4000" b="1">
              <a:solidFill>
                <a:srgbClr val="5B5B5B"/>
              </a:solidFill>
            </a:endParaRPr>
          </a:p>
        </p:txBody>
      </p:sp>
      <p:sp>
        <p:nvSpPr>
          <p:cNvPr id="10" name="Rectangle 9">
            <a:extLst>
              <a:ext uri="{FF2B5EF4-FFF2-40B4-BE49-F238E27FC236}">
                <a16:creationId xmlns:a16="http://schemas.microsoft.com/office/drawing/2014/main" id="{0D0EE9C8-A711-3831-1172-39EF2EB2FD2D}"/>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211665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B4AC6F-C70E-9101-7A2F-10DAAD1C1F6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7E03703-041B-E0B1-5CBC-6CA56B8E9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758AB0C7-A47C-1C55-4A5F-CE89BEEF1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F0555B-1E9E-602D-86C0-D34A2ED8BD1C}"/>
              </a:ext>
            </a:extLst>
          </p:cNvPr>
          <p:cNvSpPr>
            <a:spLocks noGrp="1"/>
          </p:cNvSpPr>
          <p:nvPr>
            <p:ph type="title"/>
          </p:nvPr>
        </p:nvSpPr>
        <p:spPr>
          <a:xfrm>
            <a:off x="1115568" y="509521"/>
            <a:ext cx="10232136" cy="1014984"/>
          </a:xfrm>
        </p:spPr>
        <p:txBody>
          <a:bodyPr>
            <a:normAutofit/>
          </a:bodyPr>
          <a:lstStyle/>
          <a:p>
            <a:r>
              <a:rPr lang="en-AU" sz="4000" b="1" dirty="0"/>
              <a:t>Irene Barron</a:t>
            </a:r>
          </a:p>
        </p:txBody>
      </p:sp>
      <p:sp>
        <p:nvSpPr>
          <p:cNvPr id="17" name="Rectangle 16">
            <a:extLst>
              <a:ext uri="{FF2B5EF4-FFF2-40B4-BE49-F238E27FC236}">
                <a16:creationId xmlns:a16="http://schemas.microsoft.com/office/drawing/2014/main" id="{D21A45DC-2215-E3B4-E5CC-D80777B7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85545D7-3ADF-53FC-C29F-1AD5B845DFB4}"/>
              </a:ext>
            </a:extLst>
          </p:cNvPr>
          <p:cNvSpPr>
            <a:spLocks/>
          </p:cNvSpPr>
          <p:nvPr/>
        </p:nvSpPr>
        <p:spPr>
          <a:xfrm>
            <a:off x="1389185" y="1974084"/>
            <a:ext cx="8614497" cy="3178042"/>
          </a:xfrm>
          <a:prstGeom prst="rect">
            <a:avLst/>
          </a:prstGeom>
          <a:ln>
            <a:noFill/>
          </a:ln>
        </p:spPr>
        <p:txBody>
          <a:bodyPr>
            <a:normAutofit/>
          </a:bodyPr>
          <a:lstStyle/>
          <a:p>
            <a:pPr defTabSz="594360">
              <a:lnSpc>
                <a:spcPct val="170000"/>
              </a:lnSpc>
            </a:pPr>
            <a:endParaRPr lang="en-GB" sz="1170" kern="1200" dirty="0">
              <a:solidFill>
                <a:schemeClr val="tx1"/>
              </a:solidFill>
              <a:latin typeface="+mn-lt"/>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9228C6B7-FD37-D296-A450-4CDF427E6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129" y="509521"/>
            <a:ext cx="2074882" cy="565405"/>
          </a:xfrm>
          <a:prstGeom prst="rect">
            <a:avLst/>
          </a:prstGeom>
        </p:spPr>
      </p:pic>
      <p:cxnSp>
        <p:nvCxnSpPr>
          <p:cNvPr id="6" name="Straight Connector 5">
            <a:extLst>
              <a:ext uri="{FF2B5EF4-FFF2-40B4-BE49-F238E27FC236}">
                <a16:creationId xmlns:a16="http://schemas.microsoft.com/office/drawing/2014/main" id="{F411B273-7FFA-2DF3-360D-691D0F20D3D3}"/>
              </a:ext>
            </a:extLst>
          </p:cNvPr>
          <p:cNvCxnSpPr>
            <a:cxnSpLocks/>
          </p:cNvCxnSpPr>
          <p:nvPr/>
        </p:nvCxnSpPr>
        <p:spPr>
          <a:xfrm>
            <a:off x="1532808" y="1465407"/>
            <a:ext cx="7996898"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B4BE8F83-1C7D-0385-5772-A84AA0B15652}"/>
              </a:ext>
            </a:extLst>
          </p:cNvPr>
          <p:cNvPicPr>
            <a:picLocks noChangeAspect="1"/>
          </p:cNvPicPr>
          <p:nvPr/>
        </p:nvPicPr>
        <p:blipFill rotWithShape="1">
          <a:blip r:embed="rId4">
            <a:extLst>
              <a:ext uri="{28A0092B-C50C-407E-A947-70E740481C1C}">
                <a14:useLocalDpi xmlns:a14="http://schemas.microsoft.com/office/drawing/2010/main" val="0"/>
              </a:ext>
            </a:extLst>
          </a:blip>
          <a:srcRect l="-1" t="22461" r="-556" b="72226"/>
          <a:stretch/>
        </p:blipFill>
        <p:spPr>
          <a:xfrm>
            <a:off x="2195701" y="5442203"/>
            <a:ext cx="8071869" cy="565405"/>
          </a:xfrm>
          <a:prstGeom prst="rect">
            <a:avLst/>
          </a:prstGeom>
        </p:spPr>
      </p:pic>
      <p:sp>
        <p:nvSpPr>
          <p:cNvPr id="11" name="TextBox 10">
            <a:extLst>
              <a:ext uri="{FF2B5EF4-FFF2-40B4-BE49-F238E27FC236}">
                <a16:creationId xmlns:a16="http://schemas.microsoft.com/office/drawing/2014/main" id="{232CA8BD-A794-2BBD-84F8-B0286A3E9E9A}"/>
              </a:ext>
            </a:extLst>
          </p:cNvPr>
          <p:cNvSpPr txBox="1"/>
          <p:nvPr/>
        </p:nvSpPr>
        <p:spPr>
          <a:xfrm>
            <a:off x="1262251" y="1789418"/>
            <a:ext cx="9667497" cy="3600986"/>
          </a:xfrm>
          <a:prstGeom prst="rect">
            <a:avLst/>
          </a:prstGeom>
          <a:noFill/>
        </p:spPr>
        <p:txBody>
          <a:bodyPr wrap="square">
            <a:spAutoFit/>
          </a:bodyPr>
          <a:lstStyle/>
          <a:p>
            <a:r>
              <a:rPr lang="en-AU" sz="2400" dirty="0"/>
              <a:t>Manager, Infection Prevention and Control </a:t>
            </a:r>
          </a:p>
          <a:p>
            <a:endParaRPr lang="en-AU" sz="2400" dirty="0"/>
          </a:p>
          <a:p>
            <a:r>
              <a:rPr lang="en-GB" sz="2000" dirty="0"/>
              <a:t>Irene is a Registered Nurse with a Post-Graduate Diploma in Infection Control, a Master of Nursing, and Expert Infection Control Professional (CICP-E) credentials. She began her career in infection control at King Faisal Specialist Hospital in Riyadh, Saudi Arabia, serving as a practitioner, coordinator, and Assistant Director. Upon returning to Australia, Irene worked as the infection control and staff health nurse at the SA Health Dental unit, followed by six years as Manager of Infection Prevention and Control at </a:t>
            </a:r>
            <a:r>
              <a:rPr lang="en-GB" sz="2000" dirty="0" err="1"/>
              <a:t>Silverchain</a:t>
            </a:r>
            <a:r>
              <a:rPr lang="en-GB" sz="2000" dirty="0"/>
              <a:t>, a nationwide health and aged care service provider. Irene is dedicated to continuous learning in infection control and is committed to ensuring the safety of staff, clients, and families while inspiring others in the field.</a:t>
            </a:r>
            <a:endParaRPr lang="en-AU" sz="2000" dirty="0"/>
          </a:p>
        </p:txBody>
      </p:sp>
    </p:spTree>
    <p:extLst>
      <p:ext uri="{BB962C8B-B14F-4D97-AF65-F5344CB8AC3E}">
        <p14:creationId xmlns:p14="http://schemas.microsoft.com/office/powerpoint/2010/main" val="260980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54CA6-501D-5788-0625-1C5F22232803}"/>
              </a:ext>
            </a:extLst>
          </p:cNvPr>
          <p:cNvSpPr>
            <a:spLocks noGrp="1"/>
          </p:cNvSpPr>
          <p:nvPr>
            <p:ph type="body" sz="quarter" idx="10"/>
          </p:nvPr>
        </p:nvSpPr>
        <p:spPr/>
        <p:txBody>
          <a:bodyPr/>
          <a:lstStyle/>
          <a:p>
            <a:r>
              <a:rPr lang="en-AU" sz="4800" b="1" dirty="0">
                <a:effectLst>
                  <a:outerShdw blurRad="38100" dist="38100" dir="2700000" algn="tl">
                    <a:srgbClr val="000000">
                      <a:alpha val="43137"/>
                    </a:srgbClr>
                  </a:outerShdw>
                </a:effectLst>
                <a:latin typeface="Arial Nova" panose="020B0504020202020204" pitchFamily="34" charset="0"/>
              </a:rPr>
              <a:t>Infection Prevention and Control in Home Care</a:t>
            </a:r>
          </a:p>
        </p:txBody>
      </p:sp>
      <p:sp>
        <p:nvSpPr>
          <p:cNvPr id="3" name="Text Placeholder 2">
            <a:extLst>
              <a:ext uri="{FF2B5EF4-FFF2-40B4-BE49-F238E27FC236}">
                <a16:creationId xmlns:a16="http://schemas.microsoft.com/office/drawing/2014/main" id="{7C3B1D80-91FB-3A81-EA0A-B74FDFE5524E}"/>
              </a:ext>
            </a:extLst>
          </p:cNvPr>
          <p:cNvSpPr>
            <a:spLocks noGrp="1"/>
          </p:cNvSpPr>
          <p:nvPr>
            <p:ph type="body" sz="quarter" idx="11"/>
          </p:nvPr>
        </p:nvSpPr>
        <p:spPr>
          <a:xfrm>
            <a:off x="579753" y="3715442"/>
            <a:ext cx="8564246" cy="914400"/>
          </a:xfrm>
        </p:spPr>
        <p:txBody>
          <a:bodyPr/>
          <a:lstStyle/>
          <a:p>
            <a:r>
              <a:rPr lang="en-AU" dirty="0"/>
              <a:t>Irene Barron</a:t>
            </a:r>
          </a:p>
          <a:p>
            <a:r>
              <a:rPr lang="en-AU" dirty="0"/>
              <a:t>Manager, Infection Prevention and Control</a:t>
            </a:r>
          </a:p>
        </p:txBody>
      </p:sp>
      <p:sp>
        <p:nvSpPr>
          <p:cNvPr id="4" name="Text Placeholder 3">
            <a:extLst>
              <a:ext uri="{FF2B5EF4-FFF2-40B4-BE49-F238E27FC236}">
                <a16:creationId xmlns:a16="http://schemas.microsoft.com/office/drawing/2014/main" id="{26622A37-C21E-3DF5-2C2E-AC1B512E9F47}"/>
              </a:ext>
            </a:extLst>
          </p:cNvPr>
          <p:cNvSpPr>
            <a:spLocks noGrp="1"/>
          </p:cNvSpPr>
          <p:nvPr>
            <p:ph type="body" sz="quarter" idx="12"/>
          </p:nvPr>
        </p:nvSpPr>
        <p:spPr>
          <a:xfrm>
            <a:off x="579753" y="4827228"/>
            <a:ext cx="5669914" cy="519097"/>
          </a:xfrm>
        </p:spPr>
        <p:txBody>
          <a:bodyPr/>
          <a:lstStyle/>
          <a:p>
            <a:r>
              <a:rPr lang="en-AU" sz="1800" dirty="0"/>
              <a:t>Email: irene.barron@silverchain.org.au</a:t>
            </a:r>
          </a:p>
        </p:txBody>
      </p:sp>
    </p:spTree>
    <p:extLst>
      <p:ext uri="{BB962C8B-B14F-4D97-AF65-F5344CB8AC3E}">
        <p14:creationId xmlns:p14="http://schemas.microsoft.com/office/powerpoint/2010/main" val="11737995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4.2.6220"/>
  <p:tag name="SLIDO_PRESENTATION_ID" val="23f988cb-24ca-439d-9063-7cd1db3b94fa"/>
  <p:tag name="SLIDO_EVENT_UUID" val="c0a2dff2-9497-4ef3-8ee1-c0d44e5f9c1d"/>
  <p:tag name="SLIDO_EVENT_SECTION_UUID" val="43600e95-1391-430d-9b41-b87d9c5b81e0"/>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NDEzMzA1OTR9"/>
  <p:tag name="SLIDO_TYPE" val="SlidoPoll"/>
  <p:tag name="SLIDO_POLL_UUID" val="31c6e86f-2acd-4e12-9c95-e571c3546bef"/>
  <p:tag name="SLIDO_TIMELINE" val="W3sicG9sbFF1ZXN0aW9uVXVpZCI6IjQ0NzhkZDgzLWMxZTgtNDFkMS04NDVkLTMwNmEyYzUzYjM2MC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EzMzAzMDh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NDEzMzA2NTZ9"/>
  <p:tag name="SLIDO_TYPE" val="SlidoPoll"/>
  <p:tag name="SLIDO_POLL_UUID" val="ee385764-b1b2-4d80-8bbd-b3bce45c531e"/>
  <p:tag name="SLIDO_TIMELINE" val="W3sicG9sbFF1ZXN0aW9uVXVpZCI6ImZhNjg2MWUzLTc1MjQtNDI5ZC04ZWVhLWU0ZjE4OWU3MTM0My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5.xml><?xml version="1.0" encoding="utf-8"?>
<p:tagLst xmlns:a="http://schemas.openxmlformats.org/drawingml/2006/main" xmlns:r="http://schemas.openxmlformats.org/officeDocument/2006/relationships" xmlns:p="http://schemas.openxmlformats.org/presentationml/2006/main">
  <p:tag name="SLIDO_ELEMENT" val="dotty"/>
</p:tagLst>
</file>

<file path=ppt/tags/tag26.xml><?xml version="1.0" encoding="utf-8"?>
<p:tagLst xmlns:a="http://schemas.openxmlformats.org/drawingml/2006/main" xmlns:r="http://schemas.openxmlformats.org/officeDocument/2006/relationships" xmlns:p="http://schemas.openxmlformats.org/presentationml/2006/main">
  <p:tag name="SLIDO_ELEMENT" val="logo"/>
</p:tagLst>
</file>

<file path=ppt/tags/tag2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8.xml><?xml version="1.0" encoding="utf-8"?>
<p:tagLst xmlns:a="http://schemas.openxmlformats.org/drawingml/2006/main" xmlns:r="http://schemas.openxmlformats.org/officeDocument/2006/relationships" xmlns:p="http://schemas.openxmlformats.org/presentationml/2006/main">
  <p:tag name="SLIDO_ELEMENT" val="title"/>
</p:tagLst>
</file>

<file path=ppt/tags/tag29.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0.xml><?xml version="1.0" encoding="utf-8"?>
<p:tagLst xmlns:a="http://schemas.openxmlformats.org/drawingml/2006/main" xmlns:r="http://schemas.openxmlformats.org/officeDocument/2006/relationships" xmlns:p="http://schemas.openxmlformats.org/presentationml/2006/main">
  <p:tag name="SLIDO_METADATA" val="eyJUaW1lc3RhbXAiOjE3NDEzMzAyMzh9"/>
  <p:tag name="SLIDO_TYPE" val="SlidoPoll"/>
  <p:tag name="SLIDO_POLL_UUID" val="227fe57e-7f14-42ab-9371-c1af312cdfb2"/>
  <p:tag name="SLIDO_TIMELINE" val="W3sicG9sbFF1ZXN0aW9uVXVpZCI6IjExNDZkMDJkLTY4YmYtNDVkNC1iNzIwLTJlOTliYjQwNjE3NSIsInNob3dSZXN1bHRzIjp0cnVlLCJzaG93Q29ycmVjdEFuc3dlcnMiOmZhbHNlLCJ2b3RpbmdMb2NrZWQiOmZhbHNlfV0="/>
</p:tagLst>
</file>

<file path=ppt/tags/tag3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2.xml><?xml version="1.0" encoding="utf-8"?>
<p:tagLst xmlns:a="http://schemas.openxmlformats.org/drawingml/2006/main" xmlns:r="http://schemas.openxmlformats.org/officeDocument/2006/relationships" xmlns:p="http://schemas.openxmlformats.org/presentationml/2006/main">
  <p:tag name="SLIDO_ELEMENT" val="dotty"/>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7.xml><?xml version="1.0" encoding="utf-8"?>
<p:tagLst xmlns:a="http://schemas.openxmlformats.org/drawingml/2006/main" xmlns:r="http://schemas.openxmlformats.org/officeDocument/2006/relationships" xmlns:p="http://schemas.openxmlformats.org/presentationml/2006/main">
  <p:tag name="SLIDO_METADATA" val="eyJUaW1lc3RhbXAiOjE3NDEzMzAyNzB9"/>
  <p:tag name="SLIDO_TYPE" val="SlidoPoll"/>
  <p:tag name="SLIDO_POLL_UUID" val="014be929-3542-4644-b283-fb6febd3d0d4"/>
  <p:tag name="SLIDO_TIMELINE" val="W3sicG9sbFF1ZXN0aW9uVXVpZCI6IjZiODAxYTI1LWFlZTMtNGZkMi05OGFmLTBmMmMyOGE2Y2JjZCIsInNob3dSZXN1bHRzIjp0cnVlLCJzaG93Q29ycmVjdEFuc3dlcnMiOmZhbHNlLCJ2b3RpbmdMb2NrZWQiOmZhbHNlfV0="/>
</p:tagLst>
</file>

<file path=ppt/tags/tag38.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9.xml><?xml version="1.0" encoding="utf-8"?>
<p:tagLst xmlns:a="http://schemas.openxmlformats.org/drawingml/2006/main" xmlns:r="http://schemas.openxmlformats.org/officeDocument/2006/relationships" xmlns:p="http://schemas.openxmlformats.org/presentationml/2006/main">
  <p:tag name="SLIDO_ELEMENT" val="dotty"/>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40.xml><?xml version="1.0" encoding="utf-8"?>
<p:tagLst xmlns:a="http://schemas.openxmlformats.org/drawingml/2006/main" xmlns:r="http://schemas.openxmlformats.org/officeDocument/2006/relationships" xmlns:p="http://schemas.openxmlformats.org/presentationml/2006/main">
  <p:tag name="SLIDO_ELEMENT" val="logo"/>
</p:tagLst>
</file>

<file path=ppt/tags/tag4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42.xml><?xml version="1.0" encoding="utf-8"?>
<p:tagLst xmlns:a="http://schemas.openxmlformats.org/drawingml/2006/main" xmlns:r="http://schemas.openxmlformats.org/officeDocument/2006/relationships" xmlns:p="http://schemas.openxmlformats.org/presentationml/2006/main">
  <p:tag name="SLIDO_ELEMENT" val="title"/>
</p:tagLst>
</file>

<file path=ppt/tags/tag43.xml><?xml version="1.0" encoding="utf-8"?>
<p:tagLst xmlns:a="http://schemas.openxmlformats.org/drawingml/2006/main" xmlns:r="http://schemas.openxmlformats.org/officeDocument/2006/relationships" xmlns:p="http://schemas.openxmlformats.org/presentationml/2006/main">
  <p:tag name="SLIDO_ELEMENT" val="footer"/>
</p:tagLst>
</file>

<file path=ppt/tags/tag44.xml><?xml version="1.0" encoding="utf-8"?>
<p:tagLst xmlns:a="http://schemas.openxmlformats.org/drawingml/2006/main" xmlns:r="http://schemas.openxmlformats.org/officeDocument/2006/relationships" xmlns:p="http://schemas.openxmlformats.org/presentationml/2006/main">
  <p:tag name="SLIDO_METADATA" val="eyJUaW1lc3RhbXAiOjE3NDEzMzAzMjB9"/>
  <p:tag name="SLIDO_TYPE" val="SlidoQA"/>
</p:tagLst>
</file>

<file path=ppt/tags/tag4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6.xml><?xml version="1.0" encoding="utf-8"?>
<p:tagLst xmlns:a="http://schemas.openxmlformats.org/drawingml/2006/main" xmlns:r="http://schemas.openxmlformats.org/officeDocument/2006/relationships" xmlns:p="http://schemas.openxmlformats.org/presentationml/2006/main">
  <p:tag name="SLIDO_ELEMENT" val="dotty"/>
</p:tagLst>
</file>

<file path=ppt/tags/tag47.xml><?xml version="1.0" encoding="utf-8"?>
<p:tagLst xmlns:a="http://schemas.openxmlformats.org/drawingml/2006/main" xmlns:r="http://schemas.openxmlformats.org/officeDocument/2006/relationships" xmlns:p="http://schemas.openxmlformats.org/presentationml/2006/main">
  <p:tag name="SLIDO_ELEMENT" val="logo"/>
</p:tagLst>
</file>

<file path=ppt/tags/tag4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49.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50.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NDEzMzA1NDZ9"/>
  <p:tag name="SLIDO_TYPE" val="SlidoPoll"/>
  <p:tag name="SLIDO_POLL_UUID" val="7d152834-8661-4c60-9cbd-8bede93557f6"/>
  <p:tag name="SLIDO_TIMELINE" val="W3sicG9sbFF1ZXN0aW9uVXVpZCI6IjY3M2MwOWM1LTllY2YtNGMzZi1iMzIzLTZjNjZmMzU5NWRmZSIsInNob3dSZXN1bHRzIjp0cnVlLCJzaG93Q29ycmVjdEFuc3dlcnMiOmZhbHNlLCJ2b3RpbmdMb2NrZWQiOmZhbHNlfV0="/>
</p:tagLst>
</file>

<file path=ppt/theme/theme1.xml><?xml version="1.0" encoding="utf-8"?>
<a:theme xmlns:a="http://schemas.openxmlformats.org/drawingml/2006/main" name="Office Theme">
  <a:themeElements>
    <a:clrScheme name="Silverchain New Brand">
      <a:dk1>
        <a:sysClr val="windowText" lastClr="000000"/>
      </a:dk1>
      <a:lt1>
        <a:srgbClr val="FFFFFF"/>
      </a:lt1>
      <a:dk2>
        <a:srgbClr val="000000"/>
      </a:dk2>
      <a:lt2>
        <a:srgbClr val="FFFFFF"/>
      </a:lt2>
      <a:accent1>
        <a:srgbClr val="0072CE"/>
      </a:accent1>
      <a:accent2>
        <a:srgbClr val="00002D"/>
      </a:accent2>
      <a:accent3>
        <a:srgbClr val="B3B7B8"/>
      </a:accent3>
      <a:accent4>
        <a:srgbClr val="FFFFFF"/>
      </a:accent4>
      <a:accent5>
        <a:srgbClr val="B3B7B8"/>
      </a:accent5>
      <a:accent6>
        <a:srgbClr val="FFFFFF"/>
      </a:accent6>
      <a:hlink>
        <a:srgbClr val="00002D"/>
      </a:hlink>
      <a:folHlink>
        <a:srgbClr val="0072CE"/>
      </a:folHlink>
    </a:clrScheme>
    <a:fontScheme name="Silverchain New Brand">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lverchain ppt template - internal use NEW.pptx" id="{7E54E20D-C1D1-4ED0-A2F3-D17335672963}" vid="{5E80DE94-5C08-4D4C-A2B1-26069C63912C}"/>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EAB278AFA82D4A97ABAF74DF46C099" ma:contentTypeVersion="19" ma:contentTypeDescription="Create a new document." ma:contentTypeScope="" ma:versionID="8b43fc22d6070a01e8c87ad5908f8c73">
  <xsd:schema xmlns:xsd="http://www.w3.org/2001/XMLSchema" xmlns:xs="http://www.w3.org/2001/XMLSchema" xmlns:p="http://schemas.microsoft.com/office/2006/metadata/properties" xmlns:ns2="614eb5ac-d6cd-4f59-a3aa-744c9766c7ff" xmlns:ns3="767fe1fb-a778-4607-880f-66c4ec81c6ad" targetNamespace="http://schemas.microsoft.com/office/2006/metadata/properties" ma:root="true" ma:fieldsID="69f41b0265834f78fd5393da07711253" ns2:_="" ns3:_="">
    <xsd:import namespace="614eb5ac-d6cd-4f59-a3aa-744c9766c7ff"/>
    <xsd:import namespace="767fe1fb-a778-4607-880f-66c4ec81c6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eb5ac-d6cd-4f59-a3aa-744c9766c7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12c2ea-3e67-4785-8bf5-4f19be5ece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7fe1fb-a778-4607-880f-66c4ec81c6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4620d9-cf6e-4e80-bb36-7d0e92f1d687}" ma:internalName="TaxCatchAll" ma:showField="CatchAllData" ma:web="767fe1fb-a778-4607-880f-66c4ec81c6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7fe1fb-a778-4607-880f-66c4ec81c6ad" xsi:nil="true"/>
    <lcf76f155ced4ddcb4097134ff3c332f xmlns="614eb5ac-d6cd-4f59-a3aa-744c9766c7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01C633-ACC1-4C66-BB4A-1FA28CE9BB2C}"/>
</file>

<file path=customXml/itemProps2.xml><?xml version="1.0" encoding="utf-8"?>
<ds:datastoreItem xmlns:ds="http://schemas.openxmlformats.org/officeDocument/2006/customXml" ds:itemID="{7C5DEF18-0D54-4675-9136-E330F801B1CE}"/>
</file>

<file path=customXml/itemProps3.xml><?xml version="1.0" encoding="utf-8"?>
<ds:datastoreItem xmlns:ds="http://schemas.openxmlformats.org/officeDocument/2006/customXml" ds:itemID="{84E8052F-A6D8-4847-B5C1-77B211C5BD43}"/>
</file>

<file path=docProps/app.xml><?xml version="1.0" encoding="utf-8"?>
<Properties xmlns="http://schemas.openxmlformats.org/officeDocument/2006/extended-properties" xmlns:vt="http://schemas.openxmlformats.org/officeDocument/2006/docPropsVTypes">
  <Template>Silverchain ppt template - internal use - NEW</Template>
  <TotalTime>7439</TotalTime>
  <Words>1705</Words>
  <Application>Microsoft Office PowerPoint</Application>
  <PresentationFormat>Widescreen</PresentationFormat>
  <Paragraphs>199</Paragraphs>
  <Slides>28</Slides>
  <Notes>19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Aptos</vt:lpstr>
      <vt:lpstr>Arial</vt:lpstr>
      <vt:lpstr>Arial Nova</vt:lpstr>
      <vt:lpstr>Calibri</vt:lpstr>
      <vt:lpstr>Calibri Light</vt:lpstr>
      <vt:lpstr>Courier New</vt:lpstr>
      <vt:lpstr>Symbol</vt:lpstr>
      <vt:lpstr>Wingdings</vt:lpstr>
      <vt:lpstr>Office Theme</vt:lpstr>
      <vt:lpstr>Office Theme</vt:lpstr>
      <vt:lpstr>IPC in Home Care</vt:lpstr>
      <vt:lpstr>PowerPoint Presentation</vt:lpstr>
      <vt:lpstr>PowerPoint Presentation</vt:lpstr>
      <vt:lpstr>PowerPoint Presentation</vt:lpstr>
      <vt:lpstr>PowerPoint Presentation</vt:lpstr>
      <vt:lpstr>PowerPoint Presentation</vt:lpstr>
      <vt:lpstr>PowerPoint Presentation</vt:lpstr>
      <vt:lpstr>Irene Barron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Angie Powell</dc:creator>
  <cp:lastModifiedBy>Carrie Spinks</cp:lastModifiedBy>
  <cp:revision>34</cp:revision>
  <cp:lastPrinted>2025-03-07T01:31:55Z</cp:lastPrinted>
  <dcterms:created xsi:type="dcterms:W3CDTF">2025-03-04T00:32:36Z</dcterms:created>
  <dcterms:modified xsi:type="dcterms:W3CDTF">2025-03-20T02:56:19Z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0x010100E4EAB278AFA82D4A97ABAF74DF46C099</vt:lpwstr>
  </property>
</Properties>
</file>