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27"/>
  </p:notesMasterIdLst>
  <p:sldIdLst>
    <p:sldId id="550" r:id="rId3"/>
    <p:sldId id="551" r:id="rId4"/>
    <p:sldId id="557" r:id="rId5"/>
    <p:sldId id="555" r:id="rId6"/>
    <p:sldId id="552" r:id="rId7"/>
    <p:sldId id="472" r:id="rId8"/>
    <p:sldId id="473" r:id="rId9"/>
    <p:sldId id="531" r:id="rId10"/>
    <p:sldId id="499" r:id="rId11"/>
    <p:sldId id="526" r:id="rId12"/>
    <p:sldId id="501" r:id="rId13"/>
    <p:sldId id="528" r:id="rId14"/>
    <p:sldId id="486" r:id="rId15"/>
    <p:sldId id="520" r:id="rId16"/>
    <p:sldId id="513" r:id="rId17"/>
    <p:sldId id="521" r:id="rId18"/>
    <p:sldId id="516" r:id="rId19"/>
    <p:sldId id="515" r:id="rId20"/>
    <p:sldId id="514" r:id="rId21"/>
    <p:sldId id="495" r:id="rId22"/>
    <p:sldId id="530" r:id="rId23"/>
    <p:sldId id="534" r:id="rId24"/>
    <p:sldId id="532" r:id="rId25"/>
    <p:sldId id="484"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024E34-AD8B-A9AE-6BEB-E668C3DDD922}" name="CRANK, Mariana" initials="MC" userId="S::Mariana.Crank@health.gov.au::bfeb6f70-3b9b-4359-ac7e-d02ffffb7a79" providerId="AD"/>
  <p188:author id="{F20A9938-5DF1-4F62-38BF-AD9A5483A5F6}" name="AGIANNIDIS, Alex" initials="AA" userId="S::Alex.AGIANNIDIS@Health.gov.au::34db83f2-5c5e-4b0f-9e10-5bc17c8af4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BC"/>
    <a:srgbClr val="00B4C4"/>
    <a:srgbClr val="00B6C4"/>
    <a:srgbClr val="008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73443" autoAdjust="0"/>
  </p:normalViewPr>
  <p:slideViewPr>
    <p:cSldViewPr snapToGrid="0">
      <p:cViewPr varScale="1">
        <p:scale>
          <a:sx n="83" d="100"/>
          <a:sy n="83" d="100"/>
        </p:scale>
        <p:origin x="40" y="1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B1AA9-3BBE-4EC8-BB72-0EDB8E91B24E}" type="datetimeFigureOut">
              <a:rPr lang="en-AU" smtClean="0"/>
              <a:t>19/02/2025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E3397-B7FB-4E2C-9C44-C5CC2D104028}" type="slidenum">
              <a:rPr lang="en-AU" smtClean="0"/>
              <a:t>‹#›</a:t>
            </a:fld>
            <a:endParaRPr lang="en-AU"/>
          </a:p>
        </p:txBody>
      </p:sp>
    </p:spTree>
    <p:extLst>
      <p:ext uri="{BB962C8B-B14F-4D97-AF65-F5344CB8AC3E}">
        <p14:creationId xmlns:p14="http://schemas.microsoft.com/office/powerpoint/2010/main" val="412321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51E3397-B7FB-4E2C-9C44-C5CC2D104028}" type="slidenum">
              <a:rPr lang="en-AU" smtClean="0"/>
              <a:t>1</a:t>
            </a:fld>
            <a:endParaRPr lang="en-AU"/>
          </a:p>
        </p:txBody>
      </p:sp>
    </p:spTree>
    <p:extLst>
      <p:ext uri="{BB962C8B-B14F-4D97-AF65-F5344CB8AC3E}">
        <p14:creationId xmlns:p14="http://schemas.microsoft.com/office/powerpoint/2010/main" val="410581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13</a:t>
            </a:fld>
            <a:endParaRPr lang="en-AU"/>
          </a:p>
        </p:txBody>
      </p:sp>
    </p:spTree>
    <p:extLst>
      <p:ext uri="{BB962C8B-B14F-4D97-AF65-F5344CB8AC3E}">
        <p14:creationId xmlns:p14="http://schemas.microsoft.com/office/powerpoint/2010/main" val="321018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14</a:t>
            </a:fld>
            <a:endParaRPr lang="en-AU"/>
          </a:p>
        </p:txBody>
      </p:sp>
    </p:spTree>
    <p:extLst>
      <p:ext uri="{BB962C8B-B14F-4D97-AF65-F5344CB8AC3E}">
        <p14:creationId xmlns:p14="http://schemas.microsoft.com/office/powerpoint/2010/main" val="728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solidFill>
                <a:srgbClr val="FF0000"/>
              </a:solidFill>
            </a:endParaRPr>
          </a:p>
        </p:txBody>
      </p:sp>
      <p:sp>
        <p:nvSpPr>
          <p:cNvPr id="4" name="Slide Number Placeholder 3"/>
          <p:cNvSpPr>
            <a:spLocks noGrp="1"/>
          </p:cNvSpPr>
          <p:nvPr>
            <p:ph type="sldNum" sz="quarter" idx="5"/>
          </p:nvPr>
        </p:nvSpPr>
        <p:spPr/>
        <p:txBody>
          <a:bodyPr/>
          <a:lstStyle/>
          <a:p>
            <a:fld id="{351E3397-B7FB-4E2C-9C44-C5CC2D104028}" type="slidenum">
              <a:rPr lang="en-AU" smtClean="0"/>
              <a:t>15</a:t>
            </a:fld>
            <a:endParaRPr lang="en-AU"/>
          </a:p>
        </p:txBody>
      </p:sp>
    </p:spTree>
    <p:extLst>
      <p:ext uri="{BB962C8B-B14F-4D97-AF65-F5344CB8AC3E}">
        <p14:creationId xmlns:p14="http://schemas.microsoft.com/office/powerpoint/2010/main" val="1061539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solidFill>
                <a:srgbClr val="FF0000"/>
              </a:solidFill>
            </a:endParaRPr>
          </a:p>
        </p:txBody>
      </p:sp>
      <p:sp>
        <p:nvSpPr>
          <p:cNvPr id="4" name="Slide Number Placeholder 3"/>
          <p:cNvSpPr>
            <a:spLocks noGrp="1"/>
          </p:cNvSpPr>
          <p:nvPr>
            <p:ph type="sldNum" sz="quarter" idx="5"/>
          </p:nvPr>
        </p:nvSpPr>
        <p:spPr/>
        <p:txBody>
          <a:bodyPr/>
          <a:lstStyle/>
          <a:p>
            <a:fld id="{351E3397-B7FB-4E2C-9C44-C5CC2D104028}" type="slidenum">
              <a:rPr lang="en-AU" smtClean="0"/>
              <a:t>16</a:t>
            </a:fld>
            <a:endParaRPr lang="en-AU"/>
          </a:p>
        </p:txBody>
      </p:sp>
    </p:spTree>
    <p:extLst>
      <p:ext uri="{BB962C8B-B14F-4D97-AF65-F5344CB8AC3E}">
        <p14:creationId xmlns:p14="http://schemas.microsoft.com/office/powerpoint/2010/main" val="2498379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2000"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351E3397-B7FB-4E2C-9C44-C5CC2D104028}" type="slidenum">
              <a:rPr lang="en-AU" smtClean="0"/>
              <a:t>17</a:t>
            </a:fld>
            <a:endParaRPr lang="en-AU"/>
          </a:p>
        </p:txBody>
      </p:sp>
    </p:spTree>
    <p:extLst>
      <p:ext uri="{BB962C8B-B14F-4D97-AF65-F5344CB8AC3E}">
        <p14:creationId xmlns:p14="http://schemas.microsoft.com/office/powerpoint/2010/main" val="301426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solidFill>
                <a:srgbClr val="FF0000"/>
              </a:solidFill>
            </a:endParaRPr>
          </a:p>
        </p:txBody>
      </p:sp>
      <p:sp>
        <p:nvSpPr>
          <p:cNvPr id="4" name="Slide Number Placeholder 3"/>
          <p:cNvSpPr>
            <a:spLocks noGrp="1"/>
          </p:cNvSpPr>
          <p:nvPr>
            <p:ph type="sldNum" sz="quarter" idx="5"/>
          </p:nvPr>
        </p:nvSpPr>
        <p:spPr/>
        <p:txBody>
          <a:bodyPr/>
          <a:lstStyle/>
          <a:p>
            <a:fld id="{351E3397-B7FB-4E2C-9C44-C5CC2D104028}" type="slidenum">
              <a:rPr lang="en-AU" smtClean="0"/>
              <a:t>18</a:t>
            </a:fld>
            <a:endParaRPr lang="en-AU"/>
          </a:p>
        </p:txBody>
      </p:sp>
    </p:spTree>
    <p:extLst>
      <p:ext uri="{BB962C8B-B14F-4D97-AF65-F5344CB8AC3E}">
        <p14:creationId xmlns:p14="http://schemas.microsoft.com/office/powerpoint/2010/main" val="297376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solidFill>
                <a:srgbClr val="FF0000"/>
              </a:solidFill>
            </a:endParaRPr>
          </a:p>
        </p:txBody>
      </p:sp>
      <p:sp>
        <p:nvSpPr>
          <p:cNvPr id="4" name="Slide Number Placeholder 3"/>
          <p:cNvSpPr>
            <a:spLocks noGrp="1"/>
          </p:cNvSpPr>
          <p:nvPr>
            <p:ph type="sldNum" sz="quarter" idx="5"/>
          </p:nvPr>
        </p:nvSpPr>
        <p:spPr/>
        <p:txBody>
          <a:bodyPr/>
          <a:lstStyle/>
          <a:p>
            <a:fld id="{351E3397-B7FB-4E2C-9C44-C5CC2D104028}" type="slidenum">
              <a:rPr lang="en-AU" smtClean="0"/>
              <a:t>19</a:t>
            </a:fld>
            <a:endParaRPr lang="en-AU"/>
          </a:p>
        </p:txBody>
      </p:sp>
    </p:spTree>
    <p:extLst>
      <p:ext uri="{BB962C8B-B14F-4D97-AF65-F5344CB8AC3E}">
        <p14:creationId xmlns:p14="http://schemas.microsoft.com/office/powerpoint/2010/main" val="2815156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AU"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51E3397-B7FB-4E2C-9C44-C5CC2D104028}" type="slidenum">
              <a:rPr lang="en-AU" smtClean="0"/>
              <a:t>20</a:t>
            </a:fld>
            <a:endParaRPr lang="en-AU"/>
          </a:p>
        </p:txBody>
      </p:sp>
    </p:spTree>
    <p:extLst>
      <p:ext uri="{BB962C8B-B14F-4D97-AF65-F5344CB8AC3E}">
        <p14:creationId xmlns:p14="http://schemas.microsoft.com/office/powerpoint/2010/main" val="199464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21</a:t>
            </a:fld>
            <a:endParaRPr lang="en-AU"/>
          </a:p>
        </p:txBody>
      </p:sp>
    </p:spTree>
    <p:extLst>
      <p:ext uri="{BB962C8B-B14F-4D97-AF65-F5344CB8AC3E}">
        <p14:creationId xmlns:p14="http://schemas.microsoft.com/office/powerpoint/2010/main" val="261418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22</a:t>
            </a:fld>
            <a:endParaRPr lang="en-AU"/>
          </a:p>
        </p:txBody>
      </p:sp>
    </p:spTree>
    <p:extLst>
      <p:ext uri="{BB962C8B-B14F-4D97-AF65-F5344CB8AC3E}">
        <p14:creationId xmlns:p14="http://schemas.microsoft.com/office/powerpoint/2010/main" val="302411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5</a:t>
            </a:fld>
            <a:endParaRPr lang="en-AU"/>
          </a:p>
        </p:txBody>
      </p:sp>
    </p:spTree>
    <p:extLst>
      <p:ext uri="{BB962C8B-B14F-4D97-AF65-F5344CB8AC3E}">
        <p14:creationId xmlns:p14="http://schemas.microsoft.com/office/powerpoint/2010/main" val="2082835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Aft>
                <a:spcPts val="1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23</a:t>
            </a:fld>
            <a:endParaRPr lang="en-AU"/>
          </a:p>
        </p:txBody>
      </p:sp>
    </p:spTree>
    <p:extLst>
      <p:ext uri="{BB962C8B-B14F-4D97-AF65-F5344CB8AC3E}">
        <p14:creationId xmlns:p14="http://schemas.microsoft.com/office/powerpoint/2010/main" val="670863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24</a:t>
            </a:fld>
            <a:endParaRPr lang="en-AU"/>
          </a:p>
        </p:txBody>
      </p:sp>
    </p:spTree>
    <p:extLst>
      <p:ext uri="{BB962C8B-B14F-4D97-AF65-F5344CB8AC3E}">
        <p14:creationId xmlns:p14="http://schemas.microsoft.com/office/powerpoint/2010/main" val="255229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6</a:t>
            </a:fld>
            <a:endParaRPr lang="en-AU"/>
          </a:p>
        </p:txBody>
      </p:sp>
    </p:spTree>
    <p:extLst>
      <p:ext uri="{BB962C8B-B14F-4D97-AF65-F5344CB8AC3E}">
        <p14:creationId xmlns:p14="http://schemas.microsoft.com/office/powerpoint/2010/main" val="228235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Aft>
                <a:spcPts val="1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7</a:t>
            </a:fld>
            <a:endParaRPr lang="en-AU"/>
          </a:p>
        </p:txBody>
      </p:sp>
    </p:spTree>
    <p:extLst>
      <p:ext uri="{BB962C8B-B14F-4D97-AF65-F5344CB8AC3E}">
        <p14:creationId xmlns:p14="http://schemas.microsoft.com/office/powerpoint/2010/main" val="74028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spcAft>
                <a:spcPts val="1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8</a:t>
            </a:fld>
            <a:endParaRPr lang="en-AU"/>
          </a:p>
        </p:txBody>
      </p:sp>
    </p:spTree>
    <p:extLst>
      <p:ext uri="{BB962C8B-B14F-4D97-AF65-F5344CB8AC3E}">
        <p14:creationId xmlns:p14="http://schemas.microsoft.com/office/powerpoint/2010/main" val="357318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dirty="0">
              <a:solidFill>
                <a:srgbClr val="FF0000"/>
              </a:solidFill>
            </a:endParaRPr>
          </a:p>
        </p:txBody>
      </p:sp>
      <p:sp>
        <p:nvSpPr>
          <p:cNvPr id="4" name="Slide Number Placeholder 3"/>
          <p:cNvSpPr>
            <a:spLocks noGrp="1"/>
          </p:cNvSpPr>
          <p:nvPr>
            <p:ph type="sldNum" sz="quarter" idx="5"/>
          </p:nvPr>
        </p:nvSpPr>
        <p:spPr/>
        <p:txBody>
          <a:bodyPr/>
          <a:lstStyle/>
          <a:p>
            <a:fld id="{351E3397-B7FB-4E2C-9C44-C5CC2D104028}" type="slidenum">
              <a:rPr lang="en-AU" smtClean="0"/>
              <a:t>9</a:t>
            </a:fld>
            <a:endParaRPr lang="en-AU"/>
          </a:p>
        </p:txBody>
      </p:sp>
    </p:spTree>
    <p:extLst>
      <p:ext uri="{BB962C8B-B14F-4D97-AF65-F5344CB8AC3E}">
        <p14:creationId xmlns:p14="http://schemas.microsoft.com/office/powerpoint/2010/main" val="77881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351E3397-B7FB-4E2C-9C44-C5CC2D104028}" type="slidenum">
              <a:rPr lang="en-AU" smtClean="0"/>
              <a:t>10</a:t>
            </a:fld>
            <a:endParaRPr lang="en-AU"/>
          </a:p>
        </p:txBody>
      </p:sp>
    </p:spTree>
    <p:extLst>
      <p:ext uri="{BB962C8B-B14F-4D97-AF65-F5344CB8AC3E}">
        <p14:creationId xmlns:p14="http://schemas.microsoft.com/office/powerpoint/2010/main" val="360488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11</a:t>
            </a:fld>
            <a:endParaRPr lang="en-AU"/>
          </a:p>
        </p:txBody>
      </p:sp>
    </p:spTree>
    <p:extLst>
      <p:ext uri="{BB962C8B-B14F-4D97-AF65-F5344CB8AC3E}">
        <p14:creationId xmlns:p14="http://schemas.microsoft.com/office/powerpoint/2010/main" val="1704837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51E3397-B7FB-4E2C-9C44-C5CC2D104028}" type="slidenum">
              <a:rPr lang="en-AU" smtClean="0"/>
              <a:t>12</a:t>
            </a:fld>
            <a:endParaRPr lang="en-AU"/>
          </a:p>
        </p:txBody>
      </p:sp>
    </p:spTree>
    <p:extLst>
      <p:ext uri="{BB962C8B-B14F-4D97-AF65-F5344CB8AC3E}">
        <p14:creationId xmlns:p14="http://schemas.microsoft.com/office/powerpoint/2010/main" val="310981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384B-C0D9-5368-D2A2-5C549352D6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BF301E2-AAEA-6858-AD68-11A504449B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45C38C7-F15E-332C-1058-C7ED7C152818}"/>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0682BFE4-95FE-C7B1-F9AB-D1EA95D419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988B40-1A0E-7BF4-ABA6-270E773ABB6F}"/>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15921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7987-63AB-EA9D-2EE1-406425C62C8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AEAA6AD-E279-674A-7718-584DB129A2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0CFC57-B93E-BDB0-C162-F9F2E78C1D5A}"/>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1D81EB57-E0F0-DCB9-CBB8-66FCDFC90B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95FB52-76D7-711E-0D78-83BF52FBDF0A}"/>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186721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D55C35-1533-FEF5-3746-84B86E1D5F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0FD890A-7E62-B8BF-BDB7-1F617ED0D5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FCBA5E8-3FE0-306C-47B4-A835B83A519D}"/>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EAD85C1E-E0E7-AD39-CD85-047ED3A43D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ABD823-6BB8-F4DA-1B41-95C266EEE569}"/>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158162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6CF49973-0A79-E640-907B-D1D840A4B098}"/>
              </a:ext>
            </a:extLst>
          </p:cNvPr>
          <p:cNvSpPr/>
          <p:nvPr userDrawn="1"/>
        </p:nvSpPr>
        <p:spPr>
          <a:xfrm>
            <a:off x="-3837" y="5825430"/>
            <a:ext cx="12200468" cy="1030090"/>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dirty="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48E73DE4-CDEA-1648-B42B-95ABBC469BE5}"/>
              </a:ext>
            </a:extLst>
          </p:cNvPr>
          <p:cNvSpPr txBox="1"/>
          <p:nvPr userDrawn="1"/>
        </p:nvSpPr>
        <p:spPr>
          <a:xfrm>
            <a:off x="3745523" y="2737338"/>
            <a:ext cx="0" cy="0"/>
          </a:xfrm>
          <a:prstGeom prst="rect">
            <a:avLst/>
          </a:prstGeom>
        </p:spPr>
        <p:txBody>
          <a:bodyPr wrap="none" lIns="22860" tIns="22860" rIns="22860" bIns="22860" rtlCol="0" anchor="ctr">
            <a:noAutofit/>
          </a:bodyPr>
          <a:lstStyle/>
          <a:p>
            <a:pPr algn="l"/>
            <a:endParaRPr lang="en-US" sz="1300" dirty="0" err="1">
              <a:solidFill>
                <a:schemeClr val="tx1"/>
              </a:solidFill>
              <a:latin typeface="+mn-lt"/>
              <a:ea typeface="Helvetica Neue" charset="0"/>
              <a:cs typeface="Helvetica Neue" charset="0"/>
            </a:endParaRPr>
          </a:p>
        </p:txBody>
      </p:sp>
      <p:sp>
        <p:nvSpPr>
          <p:cNvPr id="6" name="Rectangle 5">
            <a:extLst>
              <a:ext uri="{FF2B5EF4-FFF2-40B4-BE49-F238E27FC236}">
                <a16:creationId xmlns:a16="http://schemas.microsoft.com/office/drawing/2014/main" id="{6400EE1C-8A32-D04C-BEE8-26F3CF47137D}"/>
              </a:ext>
            </a:extLst>
          </p:cNvPr>
          <p:cNvSpPr/>
          <p:nvPr userDrawn="1"/>
        </p:nvSpPr>
        <p:spPr>
          <a:xfrm>
            <a:off x="0" y="0"/>
            <a:ext cx="12192000" cy="210589"/>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FFBA94-AD2C-6447-88DA-BBCF9CE86842}"/>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04D2A7-45B3-7A45-BB8C-B369651642F9}"/>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845C04-30F2-5047-9E3D-630A3FD055F3}"/>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106D55-D87D-4049-B3A9-884E0FE584DD}"/>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131F-5D54-B146-B6F8-990469614E9C}"/>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C0ADF7-1C99-6B4E-9350-29C33B2D3C7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92F7C0-9BDE-4248-A798-B2924CC2D353}"/>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4E8D42-E4D8-044D-82F6-69D7512BAEDC}"/>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43FB36D4-294B-455D-90CB-363BD5C60A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793" y="6168339"/>
            <a:ext cx="2188533" cy="402225"/>
          </a:xfrm>
          <a:prstGeom prst="rect">
            <a:avLst/>
          </a:prstGeom>
        </p:spPr>
      </p:pic>
      <p:sp>
        <p:nvSpPr>
          <p:cNvPr id="2" name="Date Placeholder 1">
            <a:extLst>
              <a:ext uri="{FF2B5EF4-FFF2-40B4-BE49-F238E27FC236}">
                <a16:creationId xmlns:a16="http://schemas.microsoft.com/office/drawing/2014/main" id="{091B2CF6-8CAF-ECBE-8700-23000508D7A1}"/>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8CFF154F-E8CC-415D-84D6-F83D4C2327F3}"/>
              </a:ext>
            </a:extLst>
          </p:cNvPr>
          <p:cNvSpPr>
            <a:spLocks noGrp="1"/>
          </p:cNvSpPr>
          <p:nvPr>
            <p:ph type="ftr" sz="quarter" idx="11"/>
          </p:nvPr>
        </p:nvSpPr>
        <p:spPr/>
        <p:txBody>
          <a:bodyPr/>
          <a:lstStyle/>
          <a:p>
            <a:endParaRPr lang="en-AU"/>
          </a:p>
        </p:txBody>
      </p:sp>
      <p:sp>
        <p:nvSpPr>
          <p:cNvPr id="15" name="Slide Number Placeholder 14">
            <a:extLst>
              <a:ext uri="{FF2B5EF4-FFF2-40B4-BE49-F238E27FC236}">
                <a16:creationId xmlns:a16="http://schemas.microsoft.com/office/drawing/2014/main" id="{629B9B17-CC5F-7F16-9777-35D6766FFECD}"/>
              </a:ext>
            </a:extLst>
          </p:cNvPr>
          <p:cNvSpPr>
            <a:spLocks noGrp="1"/>
          </p:cNvSpPr>
          <p:nvPr>
            <p:ph type="sldNum" sz="quarter" idx="12"/>
          </p:nvPr>
        </p:nvSpPr>
        <p:spPr/>
        <p:txBody>
          <a:bodyPr/>
          <a:lstStyle/>
          <a:p>
            <a:fld id="{1DA64D00-EC83-44FC-BBE4-8E65D3C4E161}" type="slidenum">
              <a:rPr lang="en-AU" smtClean="0"/>
              <a:t>‹#›</a:t>
            </a:fld>
            <a:endParaRPr lang="en-AU" dirty="0"/>
          </a:p>
        </p:txBody>
      </p:sp>
    </p:spTree>
    <p:extLst>
      <p:ext uri="{BB962C8B-B14F-4D97-AF65-F5344CB8AC3E}">
        <p14:creationId xmlns:p14="http://schemas.microsoft.com/office/powerpoint/2010/main" val="1382472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19/02/2025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433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B591B-D7B2-4ACF-93F2-8795FDA58C93}" type="datetimeFigureOut">
              <a:rPr lang="en-AU" smtClean="0"/>
              <a:t>19/02/2025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877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4C5D-23FB-0AA8-064F-EC09DE7E5BC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F0883B2-CFF7-3DB8-F6FB-2E2126D56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F4A94A-A2A7-807C-662C-6CC5A364AC54}"/>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ED2B71B1-7BE3-D61D-3312-C9C034ECA1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6FC495-52CF-FF7A-2BBE-5830A6565310}"/>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44248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17111-F112-17CF-5533-70347E3A8D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0D86F5B-6DE1-F6B0-86D6-C6C32E128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5911D6-9F8C-3530-F3AE-446A5CAF7A25}"/>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E5161A38-3CB1-6797-B493-7205084E92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3B719C-08E0-43C2-E3B3-FF5CBE84FE7F}"/>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346529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0C51-3DA1-7A1B-D33D-0C07ECB25D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9E7CE3-1B4B-A579-9D48-5CCF022D2C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B3A990D-42CF-0421-5468-F3A7968E7E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D961597-66E9-F921-EDE7-DC50586162B5}"/>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921F0E10-9C25-1926-8824-EBD770D24E8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F5748E-A5F2-1FE2-CA3B-A5E68DD9FA82}"/>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421400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4F7F-8BB2-ED54-640A-207D33CBF86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BBD69D4-009B-FAB8-80EC-A7D45C783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923E5-966E-7632-E15C-D2095B1DC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395E07C-D95A-13E9-4AD3-67CB4A3FB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B0D9E-8C51-FC80-ED06-89CD39D976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535CB17-D5F5-BD66-C938-1376ACA0688A}"/>
              </a:ext>
            </a:extLst>
          </p:cNvPr>
          <p:cNvSpPr>
            <a:spLocks noGrp="1"/>
          </p:cNvSpPr>
          <p:nvPr>
            <p:ph type="dt" sz="half" idx="10"/>
          </p:nvPr>
        </p:nvSpPr>
        <p:spPr/>
        <p:txBody>
          <a:bodyPr/>
          <a:lstStyle/>
          <a:p>
            <a:endParaRPr lang="en-AU"/>
          </a:p>
        </p:txBody>
      </p:sp>
      <p:sp>
        <p:nvSpPr>
          <p:cNvPr id="8" name="Footer Placeholder 7">
            <a:extLst>
              <a:ext uri="{FF2B5EF4-FFF2-40B4-BE49-F238E27FC236}">
                <a16:creationId xmlns:a16="http://schemas.microsoft.com/office/drawing/2014/main" id="{26233BA4-96CB-9961-421E-74819C6C18E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DE592C2-FC95-BE92-B2F2-6BBA9F349571}"/>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61642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7514-7D9B-4823-B1E9-6335194EA18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1686E5E-0138-F0AE-96A5-8C1889D9E785}"/>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9C613CB6-00DE-3C36-F773-2BE54A3E24D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C02FCA9-6DB3-26E4-8E1D-CD59BD19361A}"/>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240537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1C454-9A60-E414-00E4-846635A7C2AE}"/>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27B76C70-2D8A-F4EE-2BDE-CD841BF686D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558E3D8-6ECC-FC70-5839-0D9F52F3D63C}"/>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225978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2EBFC-2109-CE0D-96CF-0A198E173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CA206F4-B1D6-B12A-DD92-187BFF36FA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15C77E3-F9E0-6C93-B4CE-CB1235296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671C1-5FC7-A122-A9C1-83E9011DEFFA}"/>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D397427C-6765-5FDC-C8BC-9F5377D39C2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2E9CA36-A504-F2E3-9F1E-D1D44EEF8732}"/>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370792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8C7A-41B0-EE8C-4EFE-99F821E7C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0EFB2C8-9296-EC75-C3FF-A582D031E2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76A7AE8-0270-F09F-EED3-56B102C07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41EDA-C5C6-C9F0-ACCA-9B8C2C7EA7B3}"/>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AD27B376-71F3-FB5E-E003-AEBD413C48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E119DF8-A220-7F7A-F670-3A1C8CD84BEA}"/>
              </a:ext>
            </a:extLst>
          </p:cNvPr>
          <p:cNvSpPr>
            <a:spLocks noGrp="1"/>
          </p:cNvSpPr>
          <p:nvPr>
            <p:ph type="sldNum" sz="quarter" idx="12"/>
          </p:nvPr>
        </p:nvSpPr>
        <p:spPr/>
        <p:txBody>
          <a:bodyPr/>
          <a:lstStyle/>
          <a:p>
            <a:fld id="{1DA64D00-EC83-44FC-BBE4-8E65D3C4E161}" type="slidenum">
              <a:rPr lang="en-AU" smtClean="0"/>
              <a:t>‹#›</a:t>
            </a:fld>
            <a:endParaRPr lang="en-AU"/>
          </a:p>
        </p:txBody>
      </p:sp>
    </p:spTree>
    <p:extLst>
      <p:ext uri="{BB962C8B-B14F-4D97-AF65-F5344CB8AC3E}">
        <p14:creationId xmlns:p14="http://schemas.microsoft.com/office/powerpoint/2010/main" val="152657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4CFC6-527A-1B22-454D-CEA712E01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7D6E358-FDBC-CF9A-4029-20CDB2A7E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00FE12-F3B5-FBF4-6D01-1A1327DE61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18318632-1B3A-CBFA-4726-F6F63C7B6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7000F4E-8C59-1BD8-932E-CAD8398B0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64D00-EC83-44FC-BBE4-8E65D3C4E161}" type="slidenum">
              <a:rPr lang="en-AU" smtClean="0"/>
              <a:t>‹#›</a:t>
            </a:fld>
            <a:endParaRPr lang="en-AU"/>
          </a:p>
        </p:txBody>
      </p:sp>
    </p:spTree>
    <p:extLst>
      <p:ext uri="{BB962C8B-B14F-4D97-AF65-F5344CB8AC3E}">
        <p14:creationId xmlns:p14="http://schemas.microsoft.com/office/powerpoint/2010/main" val="989336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591B-D7B2-4ACF-93F2-8795FDA58C93}" type="datetimeFigureOut">
              <a:rPr lang="en-AU" smtClean="0"/>
              <a:t>19/02/2025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89E2-AC52-4835-B768-3761E9094329}" type="slidenum">
              <a:rPr lang="en-AU" smtClean="0"/>
              <a:t>‹#›</a:t>
            </a:fld>
            <a:endParaRPr lang="en-AU"/>
          </a:p>
        </p:txBody>
      </p:sp>
    </p:spTree>
    <p:extLst>
      <p:ext uri="{BB962C8B-B14F-4D97-AF65-F5344CB8AC3E}">
        <p14:creationId xmlns:p14="http://schemas.microsoft.com/office/powerpoint/2010/main" val="293088322"/>
      </p:ext>
    </p:extLst>
  </p:cSld>
  <p:clrMap bg1="lt1" tx1="dk1" bg2="lt2" tx2="dk2" accent1="accent1" accent2="accent2" accent3="accent3" accent4="accent4" accent5="accent5" accent6="accent6" hlink="hlink" folHlink="folHlink"/>
  <p:sldLayoutIdLst>
    <p:sldLayoutId id="2147483674" r:id="rId1"/>
    <p:sldLayoutId id="214748367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harmacycouncil.org.au/education-provider/accreditation/pharmacist-education-programs/accredited-pharmacist-education-program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harmacycouncil.org.au/resources/pharmacist-education-programs-standards/Indicative-Role-Description.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ppaonline.com.au/"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gov.au/resources/publications/aged-care-on-site-pharmacist-measure-pharmacist-and-residential-aged-care-home-guide"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hyperlink" Target="https://www.acipc.org.au/aged-care/" TargetMode="External"/><Relationship Id="rId1" Type="http://schemas.openxmlformats.org/officeDocument/2006/relationships/slideLayout" Target="../slideLayouts/slideLayout13.xml"/><Relationship Id="rId6" Type="http://schemas.openxmlformats.org/officeDocument/2006/relationships/hyperlink" Target="https://www.acipc.org.au/acipc-aged-ipc-webinar-serie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cipc.org.au/members/aged-care-connexion/"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FBED99-6FC1-4BB5-8A6B-F44752C3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512870" y="1124712"/>
            <a:ext cx="4023360" cy="3111312"/>
          </a:xfrm>
        </p:spPr>
        <p:txBody>
          <a:bodyPr>
            <a:normAutofit fontScale="90000"/>
          </a:bodyPr>
          <a:lstStyle/>
          <a:p>
            <a:r>
              <a:rPr lang="en-AU" sz="6600" b="1" dirty="0"/>
              <a:t>Welcome to ACIPC CoP webinar series 2025</a:t>
            </a:r>
          </a:p>
        </p:txBody>
      </p:sp>
      <p:sp>
        <p:nvSpPr>
          <p:cNvPr id="3" name="Subtitle 2">
            <a:extLst>
              <a:ext uri="{FF2B5EF4-FFF2-40B4-BE49-F238E27FC236}">
                <a16:creationId xmlns:a16="http://schemas.microsoft.com/office/drawing/2014/main" id="{795FE7AE-D15E-4397-96F6-0987A6440455}"/>
              </a:ext>
            </a:extLst>
          </p:cNvPr>
          <p:cNvSpPr>
            <a:spLocks noGrp="1"/>
          </p:cNvSpPr>
          <p:nvPr>
            <p:ph type="subTitle" idx="1"/>
          </p:nvPr>
        </p:nvSpPr>
        <p:spPr>
          <a:xfrm>
            <a:off x="8961120" y="4873752"/>
            <a:ext cx="2575110" cy="1207008"/>
          </a:xfrm>
        </p:spPr>
        <p:txBody>
          <a:bodyPr>
            <a:normAutofit/>
          </a:bodyPr>
          <a:lstStyle/>
          <a:p>
            <a:pPr algn="l"/>
            <a:endParaRPr lang="en-AU" b="1" dirty="0"/>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23" y="1279787"/>
            <a:ext cx="5986876" cy="1631423"/>
          </a:xfrm>
          <a:prstGeom prst="rect">
            <a:avLst/>
          </a:prstGeom>
        </p:spPr>
      </p:pic>
      <p:sp>
        <p:nvSpPr>
          <p:cNvPr id="18" name="Rectangle 17">
            <a:extLst>
              <a:ext uri="{FF2B5EF4-FFF2-40B4-BE49-F238E27FC236}">
                <a16:creationId xmlns:a16="http://schemas.microsoft.com/office/drawing/2014/main" id="{8EA2E5B2-7E46-41D7-993E-1472B65E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303"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84E1283-CBB6-B26A-B1E6-038C7459AA4C}"/>
              </a:ext>
            </a:extLst>
          </p:cNvPr>
          <p:cNvPicPr>
            <a:picLocks noChangeAspect="1"/>
          </p:cNvPicPr>
          <p:nvPr/>
        </p:nvPicPr>
        <p:blipFill>
          <a:blip r:embed="rId4"/>
          <a:stretch>
            <a:fillRect/>
          </a:stretch>
        </p:blipFill>
        <p:spPr>
          <a:xfrm>
            <a:off x="605059" y="3823852"/>
            <a:ext cx="2811848" cy="2340864"/>
          </a:xfrm>
          <a:prstGeom prst="rect">
            <a:avLst/>
          </a:prstGeom>
        </p:spPr>
      </p:pic>
      <p:pic>
        <p:nvPicPr>
          <p:cNvPr id="8" name="Picture 7">
            <a:extLst>
              <a:ext uri="{FF2B5EF4-FFF2-40B4-BE49-F238E27FC236}">
                <a16:creationId xmlns:a16="http://schemas.microsoft.com/office/drawing/2014/main" id="{341B9DF8-BD53-27A7-403A-998AB83DB731}"/>
              </a:ext>
            </a:extLst>
          </p:cNvPr>
          <p:cNvPicPr>
            <a:picLocks noChangeAspect="1"/>
          </p:cNvPicPr>
          <p:nvPr/>
        </p:nvPicPr>
        <p:blipFill>
          <a:blip r:embed="rId5"/>
          <a:stretch>
            <a:fillRect/>
          </a:stretch>
        </p:blipFill>
        <p:spPr>
          <a:xfrm>
            <a:off x="3696835" y="3823852"/>
            <a:ext cx="2854712" cy="2340864"/>
          </a:xfrm>
          <a:prstGeom prst="rect">
            <a:avLst/>
          </a:prstGeom>
        </p:spPr>
      </p:pic>
      <p:sp>
        <p:nvSpPr>
          <p:cNvPr id="20" name="Rectangle 19">
            <a:extLst>
              <a:ext uri="{FF2B5EF4-FFF2-40B4-BE49-F238E27FC236}">
                <a16:creationId xmlns:a16="http://schemas.microsoft.com/office/drawing/2014/main" id="{789E161B-D345-4E9F-985D-649330815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8411"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BCB970-319F-EAA3-41BE-9B687CCDFE4F}"/>
              </a:ext>
              <a:ext uri="{C183D7F6-B498-43B3-948B-1728B52AA6E4}">
                <adec:decorative xmlns:adec="http://schemas.microsoft.com/office/drawing/2017/decorative" val="1"/>
              </a:ext>
            </a:extLst>
          </p:cNvPr>
          <p:cNvSpPr/>
          <p:nvPr/>
        </p:nvSpPr>
        <p:spPr>
          <a:xfrm>
            <a:off x="0" y="160077"/>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46906A2-5EEB-249C-72D1-F0B24B227164}"/>
              </a:ext>
            </a:extLst>
          </p:cNvPr>
          <p:cNvSpPr txBox="1">
            <a:spLocks noGrp="1"/>
          </p:cNvSpPr>
          <p:nvPr>
            <p:ph type="title" idx="4294967295"/>
          </p:nvPr>
        </p:nvSpPr>
        <p:spPr>
          <a:xfrm>
            <a:off x="227109" y="335741"/>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4000" b="1" dirty="0">
                <a:solidFill>
                  <a:srgbClr val="009BB5"/>
                </a:solidFill>
                <a:latin typeface="Century Gothic" panose="020B0502020202020204" pitchFamily="34" charset="0"/>
                <a:ea typeface="Times New Roman" panose="02020603050405020304" pitchFamily="18" charset="0"/>
                <a:cs typeface="+mn-cs"/>
              </a:rPr>
              <a:t>Funding Entitlement</a:t>
            </a:r>
            <a:endPar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endParaRPr>
          </a:p>
        </p:txBody>
      </p:sp>
      <p:sp>
        <p:nvSpPr>
          <p:cNvPr id="10" name="TextBox 9">
            <a:extLst>
              <a:ext uri="{FF2B5EF4-FFF2-40B4-BE49-F238E27FC236}">
                <a16:creationId xmlns:a16="http://schemas.microsoft.com/office/drawing/2014/main" id="{D3B6173A-8BD4-F38C-67B9-D6A408E7501E}"/>
              </a:ext>
            </a:extLst>
          </p:cNvPr>
          <p:cNvSpPr txBox="1"/>
          <p:nvPr/>
        </p:nvSpPr>
        <p:spPr>
          <a:xfrm>
            <a:off x="227109" y="1043628"/>
            <a:ext cx="11568652" cy="160665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200" dirty="0"/>
              <a:t>The Measure provides funding for one full-time ACOP per 250 beds in a RACH.</a:t>
            </a:r>
          </a:p>
          <a:p>
            <a:pPr marL="457200" lvl="0" indent="-457200">
              <a:spcAft>
                <a:spcPts val="1200"/>
              </a:spcAft>
              <a:buFont typeface="Arial" panose="020B0604020202020204" pitchFamily="34" charset="0"/>
              <a:buChar char="•"/>
            </a:pPr>
            <a:r>
              <a:rPr lang="en-AU" sz="2200" dirty="0"/>
              <a:t>F</a:t>
            </a:r>
            <a:r>
              <a:rPr lang="en-AU" sz="2200" dirty="0">
                <a:effectLst/>
                <a:ea typeface="Times New Roman" panose="02020603050405020304" pitchFamily="18" charset="0"/>
              </a:rPr>
              <a:t>unding is blocked into 50 bed increments, equivalent to an ACOP one day per week. </a:t>
            </a:r>
          </a:p>
          <a:p>
            <a:pPr marL="914400" lvl="1" indent="-457200">
              <a:lnSpc>
                <a:spcPct val="114000"/>
              </a:lnSpc>
              <a:buFont typeface="Arial" panose="020B0604020202020204" pitchFamily="34" charset="0"/>
              <a:buChar char="•"/>
            </a:pPr>
            <a:endParaRPr lang="en-AU" sz="3200" dirty="0"/>
          </a:p>
        </p:txBody>
      </p:sp>
      <p:sp>
        <p:nvSpPr>
          <p:cNvPr id="5" name="Slide Number Placeholder 4">
            <a:extLst>
              <a:ext uri="{FF2B5EF4-FFF2-40B4-BE49-F238E27FC236}">
                <a16:creationId xmlns:a16="http://schemas.microsoft.com/office/drawing/2014/main" id="{A24CF628-D0BD-5E66-479A-CAAD04EA9B14}"/>
              </a:ext>
            </a:extLst>
          </p:cNvPr>
          <p:cNvSpPr>
            <a:spLocks noGrp="1"/>
          </p:cNvSpPr>
          <p:nvPr>
            <p:ph type="sldNum" sz="quarter" idx="12"/>
          </p:nvPr>
        </p:nvSpPr>
        <p:spPr/>
        <p:txBody>
          <a:bodyPr/>
          <a:lstStyle/>
          <a:p>
            <a:fld id="{1DA64D00-EC83-44FC-BBE4-8E65D3C4E161}" type="slidenum">
              <a:rPr lang="en-AU" smtClean="0"/>
              <a:t>10</a:t>
            </a:fld>
            <a:endParaRPr lang="en-AU" dirty="0"/>
          </a:p>
        </p:txBody>
      </p:sp>
      <p:pic>
        <p:nvPicPr>
          <p:cNvPr id="6" name="Picture 5">
            <a:extLst>
              <a:ext uri="{FF2B5EF4-FFF2-40B4-BE49-F238E27FC236}">
                <a16:creationId xmlns:a16="http://schemas.microsoft.com/office/drawing/2014/main" id="{1E062E0C-E276-7532-0F40-D71819FE295E}"/>
              </a:ext>
            </a:extLst>
          </p:cNvPr>
          <p:cNvPicPr>
            <a:picLocks noChangeAspect="1"/>
          </p:cNvPicPr>
          <p:nvPr/>
        </p:nvPicPr>
        <p:blipFill>
          <a:blip r:embed="rId3"/>
          <a:stretch>
            <a:fillRect/>
          </a:stretch>
        </p:blipFill>
        <p:spPr>
          <a:xfrm>
            <a:off x="3355841" y="2024960"/>
            <a:ext cx="4953873" cy="3789412"/>
          </a:xfrm>
          <a:prstGeom prst="rect">
            <a:avLst/>
          </a:prstGeom>
        </p:spPr>
      </p:pic>
    </p:spTree>
    <p:extLst>
      <p:ext uri="{BB962C8B-B14F-4D97-AF65-F5344CB8AC3E}">
        <p14:creationId xmlns:p14="http://schemas.microsoft.com/office/powerpoint/2010/main" val="100403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E4B6F0-BF3E-B550-42EB-56BA6A8461B9}"/>
              </a:ext>
              <a:ext uri="{C183D7F6-B498-43B3-948B-1728B52AA6E4}">
                <adec:decorative xmlns:adec="http://schemas.microsoft.com/office/drawing/2017/decorative" val="1"/>
              </a:ext>
            </a:extLst>
          </p:cNvPr>
          <p:cNvSpPr/>
          <p:nvPr/>
        </p:nvSpPr>
        <p:spPr>
          <a:xfrm>
            <a:off x="0" y="172167"/>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2878860-F97D-3B87-0C62-C34E98B2F114}"/>
              </a:ext>
            </a:extLst>
          </p:cNvPr>
          <p:cNvSpPr txBox="1">
            <a:spLocks noGrp="1"/>
          </p:cNvSpPr>
          <p:nvPr>
            <p:ph type="title" idx="4294967295"/>
          </p:nvPr>
        </p:nvSpPr>
        <p:spPr>
          <a:xfrm>
            <a:off x="421419" y="485029"/>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Eligibility – employers of ACOPs</a:t>
            </a:r>
          </a:p>
        </p:txBody>
      </p:sp>
      <p:graphicFrame>
        <p:nvGraphicFramePr>
          <p:cNvPr id="6" name="Table 6">
            <a:extLst>
              <a:ext uri="{FF2B5EF4-FFF2-40B4-BE49-F238E27FC236}">
                <a16:creationId xmlns:a16="http://schemas.microsoft.com/office/drawing/2014/main" id="{4F0BD23F-9D0D-714D-3DE0-6B39555F357B}"/>
              </a:ext>
            </a:extLst>
          </p:cNvPr>
          <p:cNvGraphicFramePr>
            <a:graphicFrameLocks noGrp="1"/>
          </p:cNvGraphicFramePr>
          <p:nvPr>
            <p:extLst>
              <p:ext uri="{D42A27DB-BD31-4B8C-83A1-F6EECF244321}">
                <p14:modId xmlns:p14="http://schemas.microsoft.com/office/powerpoint/2010/main" val="244759347"/>
              </p:ext>
            </p:extLst>
          </p:nvPr>
        </p:nvGraphicFramePr>
        <p:xfrm>
          <a:off x="152400" y="1192915"/>
          <a:ext cx="11887199" cy="4807963"/>
        </p:xfrm>
        <a:graphic>
          <a:graphicData uri="http://schemas.openxmlformats.org/drawingml/2006/table">
            <a:tbl>
              <a:tblPr firstRow="1" bandRow="1">
                <a:tableStyleId>{5C22544A-7EE6-4342-B048-85BDC9FD1C3A}</a:tableStyleId>
              </a:tblPr>
              <a:tblGrid>
                <a:gridCol w="8854440">
                  <a:extLst>
                    <a:ext uri="{9D8B030D-6E8A-4147-A177-3AD203B41FA5}">
                      <a16:colId xmlns:a16="http://schemas.microsoft.com/office/drawing/2014/main" val="1628192038"/>
                    </a:ext>
                  </a:extLst>
                </a:gridCol>
                <a:gridCol w="3032759">
                  <a:extLst>
                    <a:ext uri="{9D8B030D-6E8A-4147-A177-3AD203B41FA5}">
                      <a16:colId xmlns:a16="http://schemas.microsoft.com/office/drawing/2014/main" val="3849912480"/>
                    </a:ext>
                  </a:extLst>
                </a:gridCol>
              </a:tblGrid>
              <a:tr h="723643">
                <a:tc>
                  <a:txBody>
                    <a:bodyPr/>
                    <a:lstStyle/>
                    <a:p>
                      <a:pPr algn="ctr"/>
                      <a:r>
                        <a:rPr lang="en-AU" sz="3200" dirty="0">
                          <a:solidFill>
                            <a:schemeClr val="tx1"/>
                          </a:solidFill>
                        </a:rPr>
                        <a:t>RACHs</a:t>
                      </a:r>
                    </a:p>
                  </a:txBody>
                  <a:tcPr>
                    <a:solidFill>
                      <a:srgbClr val="00B4C4"/>
                    </a:solidFill>
                  </a:tcPr>
                </a:tc>
                <a:tc>
                  <a:txBody>
                    <a:bodyPr/>
                    <a:lstStyle/>
                    <a:p>
                      <a:pPr algn="ctr"/>
                      <a:r>
                        <a:rPr lang="en-AU" sz="2400" dirty="0">
                          <a:solidFill>
                            <a:schemeClr val="tx1"/>
                          </a:solidFill>
                        </a:rPr>
                        <a:t>Community Pharmacy</a:t>
                      </a:r>
                    </a:p>
                  </a:txBody>
                  <a:tcPr>
                    <a:solidFill>
                      <a:srgbClr val="00B4C4"/>
                    </a:solidFill>
                  </a:tcPr>
                </a:tc>
                <a:extLst>
                  <a:ext uri="{0D108BD9-81ED-4DB2-BD59-A6C34878D82A}">
                    <a16:rowId xmlns:a16="http://schemas.microsoft.com/office/drawing/2014/main" val="1877350247"/>
                  </a:ext>
                </a:extLst>
              </a:tr>
              <a:tr h="3930121">
                <a:tc>
                  <a:txBody>
                    <a:bodyPr/>
                    <a:lstStyle/>
                    <a:p>
                      <a:pPr marL="800100" lvl="1" indent="-342900">
                        <a:lnSpc>
                          <a:spcPct val="100000"/>
                        </a:lnSpc>
                        <a:spcAft>
                          <a:spcPts val="1200"/>
                        </a:spcAft>
                        <a:buFont typeface="Arial" panose="020B0604020202020204" pitchFamily="34" charset="0"/>
                        <a:buChar char="•"/>
                      </a:pPr>
                      <a:r>
                        <a:rPr lang="en-AU" sz="2400" dirty="0">
                          <a:solidFill>
                            <a:schemeClr val="tx1"/>
                          </a:solidFill>
                          <a:ea typeface="Calibri" panose="020F0502020204030204" pitchFamily="34" charset="0"/>
                          <a:cs typeface="Times New Roman" panose="02020603050405020304" pitchFamily="18" charset="0"/>
                        </a:rPr>
                        <a:t>The RACH must be</a:t>
                      </a:r>
                    </a:p>
                    <a:p>
                      <a:pPr marL="1257300" lvl="2" indent="-342900">
                        <a:lnSpc>
                          <a:spcPct val="100000"/>
                        </a:lnSpc>
                        <a:spcAft>
                          <a:spcPts val="1200"/>
                        </a:spcAft>
                        <a:buFont typeface="Arial" panose="020B0604020202020204" pitchFamily="34" charset="0"/>
                        <a:buChar char="•"/>
                      </a:pPr>
                      <a:r>
                        <a:rPr lang="en-AU" sz="2400" dirty="0">
                          <a:solidFill>
                            <a:schemeClr val="tx1"/>
                          </a:solidFill>
                          <a:ea typeface="Calibri" panose="020F0502020204030204" pitchFamily="34" charset="0"/>
                          <a:cs typeface="Times New Roman" panose="02020603050405020304" pitchFamily="18" charset="0"/>
                        </a:rPr>
                        <a:t>An Aged Care Facility that receives residential care facility subsidy from the Australian Government in accordance with the Aged Care Act 1997, or</a:t>
                      </a:r>
                    </a:p>
                    <a:p>
                      <a:pPr marL="1257300" lvl="2" indent="-342900">
                        <a:lnSpc>
                          <a:spcPct val="100000"/>
                        </a:lnSpc>
                        <a:spcAft>
                          <a:spcPts val="1200"/>
                        </a:spcAft>
                        <a:buFont typeface="Arial" panose="020B0604020202020204" pitchFamily="34" charset="0"/>
                        <a:buChar char="•"/>
                      </a:pPr>
                      <a:r>
                        <a:rPr lang="en-AU" sz="2400" dirty="0">
                          <a:solidFill>
                            <a:schemeClr val="tx1"/>
                          </a:solidFill>
                          <a:ea typeface="Calibri" panose="020F0502020204030204" pitchFamily="34" charset="0"/>
                          <a:cs typeface="Times New Roman" panose="02020603050405020304" pitchFamily="18" charset="0"/>
                        </a:rPr>
                        <a:t>An Australian Government funded transition care facility, or</a:t>
                      </a:r>
                    </a:p>
                    <a:p>
                      <a:pPr marL="1257300" lvl="2" indent="-342900">
                        <a:lnSpc>
                          <a:spcPct val="100000"/>
                        </a:lnSpc>
                        <a:spcAft>
                          <a:spcPts val="1200"/>
                        </a:spcAft>
                        <a:buFont typeface="Arial" panose="020B0604020202020204" pitchFamily="34" charset="0"/>
                        <a:buChar char="•"/>
                      </a:pPr>
                      <a:r>
                        <a:rPr lang="en-AU" sz="2400" dirty="0">
                          <a:solidFill>
                            <a:schemeClr val="tx1"/>
                          </a:solidFill>
                          <a:ea typeface="Calibri" panose="020F0502020204030204" pitchFamily="34" charset="0"/>
                          <a:cs typeface="Times New Roman" panose="02020603050405020304" pitchFamily="18" charset="0"/>
                        </a:rPr>
                        <a:t>A Multi-Purpose Service, or</a:t>
                      </a:r>
                    </a:p>
                    <a:p>
                      <a:pPr marL="1257300" lvl="2" indent="-342900">
                        <a:lnSpc>
                          <a:spcPct val="100000"/>
                        </a:lnSpc>
                        <a:spcAft>
                          <a:spcPts val="1200"/>
                        </a:spcAft>
                        <a:buFont typeface="Arial" panose="020B0604020202020204" pitchFamily="34" charset="0"/>
                        <a:buChar char="•"/>
                      </a:pPr>
                      <a:r>
                        <a:rPr lang="en-AU" sz="2400" dirty="0">
                          <a:solidFill>
                            <a:schemeClr val="tx1"/>
                          </a:solidFill>
                          <a:ea typeface="Calibri" panose="020F0502020204030204" pitchFamily="34" charset="0"/>
                          <a:cs typeface="Times New Roman" panose="02020603050405020304" pitchFamily="18" charset="0"/>
                        </a:rPr>
                        <a:t>A Facility receiving funding under the National Aboriginal and Torres Strait Islander Flexible Aged Care program.</a:t>
                      </a:r>
                    </a:p>
                    <a:p>
                      <a:pPr marL="800100" lvl="1" indent="-342900">
                        <a:lnSpc>
                          <a:spcPct val="100000"/>
                        </a:lnSpc>
                        <a:spcAft>
                          <a:spcPts val="1200"/>
                        </a:spcAft>
                        <a:buFont typeface="Arial" panose="020B0604020202020204" pitchFamily="34" charset="0"/>
                        <a:buChar char="•"/>
                      </a:pPr>
                      <a:r>
                        <a:rPr lang="en-AU" sz="2000" b="0" dirty="0">
                          <a:solidFill>
                            <a:schemeClr val="tx1"/>
                          </a:solidFill>
                          <a:ea typeface="Calibri" panose="020F0502020204030204" pitchFamily="34" charset="0"/>
                          <a:cs typeface="Times New Roman" panose="02020603050405020304" pitchFamily="18" charset="0"/>
                        </a:rPr>
                        <a:t>Respite-only facilities are not eligible to participate.</a:t>
                      </a:r>
                    </a:p>
                  </a:txBody>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AU" sz="2400" dirty="0">
                          <a:solidFill>
                            <a:schemeClr val="tx1"/>
                          </a:solidFill>
                          <a:ea typeface="Calibri" panose="020F0502020204030204" pitchFamily="34" charset="0"/>
                          <a:cs typeface="Times New Roman" panose="02020603050405020304" pitchFamily="18" charset="0"/>
                        </a:rPr>
                        <a:t>Must be an approved Section 90 Community Pharmacy.</a:t>
                      </a:r>
                    </a:p>
                    <a:p>
                      <a:pPr>
                        <a:lnSpc>
                          <a:spcPct val="100000"/>
                        </a:lnSpc>
                        <a:spcAft>
                          <a:spcPts val="1200"/>
                        </a:spcAft>
                      </a:pPr>
                      <a:endParaRPr lang="en-AU" b="1" dirty="0"/>
                    </a:p>
                  </a:txBody>
                  <a:tcPr/>
                </a:tc>
                <a:extLst>
                  <a:ext uri="{0D108BD9-81ED-4DB2-BD59-A6C34878D82A}">
                    <a16:rowId xmlns:a16="http://schemas.microsoft.com/office/drawing/2014/main" val="3433477955"/>
                  </a:ext>
                </a:extLst>
              </a:tr>
            </a:tbl>
          </a:graphicData>
        </a:graphic>
      </p:graphicFrame>
      <p:sp>
        <p:nvSpPr>
          <p:cNvPr id="5" name="Slide Number Placeholder 4">
            <a:extLst>
              <a:ext uri="{FF2B5EF4-FFF2-40B4-BE49-F238E27FC236}">
                <a16:creationId xmlns:a16="http://schemas.microsoft.com/office/drawing/2014/main" id="{1351F671-DE4F-032A-17CD-90E3D1461BF2}"/>
              </a:ext>
            </a:extLst>
          </p:cNvPr>
          <p:cNvSpPr>
            <a:spLocks noGrp="1"/>
          </p:cNvSpPr>
          <p:nvPr>
            <p:ph type="sldNum" sz="quarter" idx="12"/>
          </p:nvPr>
        </p:nvSpPr>
        <p:spPr/>
        <p:txBody>
          <a:bodyPr/>
          <a:lstStyle/>
          <a:p>
            <a:fld id="{1DA64D00-EC83-44FC-BBE4-8E65D3C4E161}" type="slidenum">
              <a:rPr lang="en-AU" smtClean="0"/>
              <a:t>11</a:t>
            </a:fld>
            <a:endParaRPr lang="en-AU" dirty="0"/>
          </a:p>
        </p:txBody>
      </p:sp>
    </p:spTree>
    <p:extLst>
      <p:ext uri="{BB962C8B-B14F-4D97-AF65-F5344CB8AC3E}">
        <p14:creationId xmlns:p14="http://schemas.microsoft.com/office/powerpoint/2010/main" val="318481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700E-3DDD-BF9E-E9F1-E32D3D27A4B5}"/>
              </a:ext>
            </a:extLst>
          </p:cNvPr>
          <p:cNvSpPr/>
          <p:nvPr/>
        </p:nvSpPr>
        <p:spPr>
          <a:xfrm>
            <a:off x="0" y="188945"/>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28E3E31-14B0-660D-856C-0C3AE7F8BEB3}"/>
              </a:ext>
            </a:extLst>
          </p:cNvPr>
          <p:cNvSpPr txBox="1">
            <a:spLocks noGrp="1"/>
          </p:cNvSpPr>
          <p:nvPr>
            <p:ph type="title" idx="4294967295"/>
          </p:nvPr>
        </p:nvSpPr>
        <p:spPr>
          <a:xfrm>
            <a:off x="421419" y="485029"/>
            <a:ext cx="1121133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spcBef>
                <a:spcPct val="0"/>
              </a:spcBef>
              <a:spcAft>
                <a:spcPts val="600"/>
              </a:spcAft>
              <a:buNone/>
            </a:pPr>
            <a:r>
              <a:rPr lang="en-AU" sz="4000" b="1" dirty="0">
                <a:solidFill>
                  <a:srgbClr val="009BB5"/>
                </a:solidFill>
                <a:latin typeface="Century Gothic" panose="020B0502020202020204" pitchFamily="34" charset="0"/>
                <a:ea typeface="+mj-ea"/>
                <a:cs typeface="+mj-cs"/>
              </a:rPr>
              <a:t>Eligibility – pharmacists</a:t>
            </a:r>
          </a:p>
        </p:txBody>
      </p:sp>
      <p:sp>
        <p:nvSpPr>
          <p:cNvPr id="6" name="TextBox 5">
            <a:extLst>
              <a:ext uri="{FF2B5EF4-FFF2-40B4-BE49-F238E27FC236}">
                <a16:creationId xmlns:a16="http://schemas.microsoft.com/office/drawing/2014/main" id="{35DE6774-BDF6-D2B7-D16E-F26E039EA768}"/>
              </a:ext>
            </a:extLst>
          </p:cNvPr>
          <p:cNvSpPr txBox="1"/>
          <p:nvPr/>
        </p:nvSpPr>
        <p:spPr>
          <a:xfrm>
            <a:off x="421418" y="1261424"/>
            <a:ext cx="11211339" cy="4064254"/>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AU" sz="3200" dirty="0"/>
              <a:t>To participate in the Measure pharmacists must either</a:t>
            </a:r>
          </a:p>
          <a:p>
            <a:pPr marL="914400" lvl="1" indent="-457200">
              <a:lnSpc>
                <a:spcPct val="114000"/>
              </a:lnSpc>
              <a:buFont typeface="Arial" panose="020B0604020202020204" pitchFamily="34" charset="0"/>
              <a:buChar char="•"/>
            </a:pPr>
            <a:r>
              <a:rPr lang="en-AU" sz="2800" dirty="0"/>
              <a:t>have completed an Australian Pharmacy Council (APC)-accredited ACOP training program or associated recognition of prior learning process (RPL)</a:t>
            </a:r>
          </a:p>
          <a:p>
            <a:pPr marL="914400" lvl="1" indent="-457200">
              <a:lnSpc>
                <a:spcPct val="114000"/>
              </a:lnSpc>
              <a:buFont typeface="Arial" panose="020B0604020202020204" pitchFamily="34" charset="0"/>
              <a:buChar char="•"/>
            </a:pPr>
            <a:r>
              <a:rPr lang="en-AU" sz="2800" dirty="0"/>
              <a:t>have an existing Medication Management Review credential and commit to completing either: </a:t>
            </a:r>
          </a:p>
          <a:p>
            <a:pPr marL="1371600" lvl="2" indent="-457200">
              <a:lnSpc>
                <a:spcPct val="114000"/>
              </a:lnSpc>
              <a:buFont typeface="Arial" panose="020B0604020202020204" pitchFamily="34" charset="0"/>
              <a:buChar char="•"/>
            </a:pPr>
            <a:r>
              <a:rPr lang="en-AU" sz="2800" dirty="0"/>
              <a:t>an APC-accredited ACOP training program </a:t>
            </a:r>
          </a:p>
          <a:p>
            <a:pPr marL="1371600" lvl="2" indent="-457200">
              <a:lnSpc>
                <a:spcPct val="114000"/>
              </a:lnSpc>
              <a:buFont typeface="Arial" panose="020B0604020202020204" pitchFamily="34" charset="0"/>
              <a:buChar char="•"/>
            </a:pPr>
            <a:r>
              <a:rPr lang="en-AU" sz="2800" dirty="0"/>
              <a:t>an APC-accredited ACOP RPL program</a:t>
            </a:r>
          </a:p>
        </p:txBody>
      </p:sp>
      <p:sp>
        <p:nvSpPr>
          <p:cNvPr id="5" name="Slide Number Placeholder 4">
            <a:extLst>
              <a:ext uri="{FF2B5EF4-FFF2-40B4-BE49-F238E27FC236}">
                <a16:creationId xmlns:a16="http://schemas.microsoft.com/office/drawing/2014/main" id="{79522AC1-ABB1-C65C-C050-5EE5D350CAAB}"/>
              </a:ext>
            </a:extLst>
          </p:cNvPr>
          <p:cNvSpPr>
            <a:spLocks noGrp="1"/>
          </p:cNvSpPr>
          <p:nvPr>
            <p:ph type="sldNum" sz="quarter" idx="12"/>
          </p:nvPr>
        </p:nvSpPr>
        <p:spPr/>
        <p:txBody>
          <a:bodyPr/>
          <a:lstStyle/>
          <a:p>
            <a:fld id="{1DA64D00-EC83-44FC-BBE4-8E65D3C4E161}" type="slidenum">
              <a:rPr lang="en-AU" smtClean="0"/>
              <a:t>12</a:t>
            </a:fld>
            <a:endParaRPr lang="en-AU" dirty="0"/>
          </a:p>
        </p:txBody>
      </p:sp>
    </p:spTree>
    <p:extLst>
      <p:ext uri="{BB962C8B-B14F-4D97-AF65-F5344CB8AC3E}">
        <p14:creationId xmlns:p14="http://schemas.microsoft.com/office/powerpoint/2010/main" val="2224897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700E-3DDD-BF9E-E9F1-E32D3D27A4B5}"/>
              </a:ext>
            </a:extLst>
          </p:cNvPr>
          <p:cNvSpPr/>
          <p:nvPr/>
        </p:nvSpPr>
        <p:spPr>
          <a:xfrm>
            <a:off x="0" y="188945"/>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28E3E31-14B0-660D-856C-0C3AE7F8BEB3}"/>
              </a:ext>
            </a:extLst>
          </p:cNvPr>
          <p:cNvSpPr txBox="1">
            <a:spLocks noGrp="1"/>
          </p:cNvSpPr>
          <p:nvPr>
            <p:ph type="title" idx="4294967295"/>
          </p:nvPr>
        </p:nvSpPr>
        <p:spPr>
          <a:xfrm>
            <a:off x="421419" y="485029"/>
            <a:ext cx="1121133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spcBef>
                <a:spcPct val="0"/>
              </a:spcBef>
              <a:spcAft>
                <a:spcPts val="600"/>
              </a:spcAft>
              <a:buNone/>
            </a:pPr>
            <a:r>
              <a:rPr lang="en-AU" sz="4000" b="1" dirty="0">
                <a:solidFill>
                  <a:srgbClr val="009BB5"/>
                </a:solidFill>
                <a:latin typeface="Century Gothic" panose="020B0502020202020204" pitchFamily="34" charset="0"/>
                <a:ea typeface="+mj-ea"/>
                <a:cs typeface="+mj-cs"/>
              </a:rPr>
              <a:t>ACOP credentialing and training</a:t>
            </a:r>
          </a:p>
        </p:txBody>
      </p:sp>
      <p:sp>
        <p:nvSpPr>
          <p:cNvPr id="6" name="TextBox 5">
            <a:extLst>
              <a:ext uri="{FF2B5EF4-FFF2-40B4-BE49-F238E27FC236}">
                <a16:creationId xmlns:a16="http://schemas.microsoft.com/office/drawing/2014/main" id="{35DE6774-BDF6-D2B7-D16E-F26E039EA768}"/>
              </a:ext>
            </a:extLst>
          </p:cNvPr>
          <p:cNvSpPr txBox="1"/>
          <p:nvPr/>
        </p:nvSpPr>
        <p:spPr>
          <a:xfrm>
            <a:off x="421418" y="1260073"/>
            <a:ext cx="11211339" cy="568322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800" dirty="0"/>
              <a:t>The Department contracted the Australian Pharmacy Council (APC) to develop accreditation standards and an accreditation system. This was to provide oversight and quality assurance of training programs for the ACOP credential. </a:t>
            </a:r>
          </a:p>
          <a:p>
            <a:pPr marL="457200" indent="-457200">
              <a:spcAft>
                <a:spcPts val="1200"/>
              </a:spcAft>
              <a:buFont typeface="Arial" panose="020B0604020202020204" pitchFamily="34" charset="0"/>
              <a:buChar char="•"/>
            </a:pPr>
            <a:r>
              <a:rPr lang="en-AU" sz="2800" dirty="0"/>
              <a:t>This work concluded on 31 August 2023. </a:t>
            </a:r>
          </a:p>
          <a:p>
            <a:pPr marL="457200" indent="-457200">
              <a:spcAft>
                <a:spcPts val="1200"/>
              </a:spcAft>
              <a:buFont typeface="Arial" panose="020B0604020202020204" pitchFamily="34" charset="0"/>
              <a:buChar char="•"/>
            </a:pPr>
            <a:r>
              <a:rPr lang="en-AU" sz="2800" dirty="0"/>
              <a:t>Training programs that have been APC-accredited for ACOP credentialing are published on the APC website. </a:t>
            </a:r>
          </a:p>
          <a:p>
            <a:pPr marL="914400" lvl="1" indent="-457200">
              <a:spcAft>
                <a:spcPts val="1200"/>
              </a:spcAft>
              <a:buFont typeface="Arial" panose="020B0604020202020204" pitchFamily="34" charset="0"/>
              <a:buChar char="•"/>
            </a:pPr>
            <a:r>
              <a:rPr lang="en-AU" sz="2400" dirty="0">
                <a:hlinkClick r:id="rId3"/>
              </a:rPr>
              <a:t>https://www.pharmacycouncil.org.au/education-provider/accreditation/pharmacist-education-programs/accredited-pharmacist-education-programs/</a:t>
            </a:r>
            <a:endParaRPr lang="en-AU" sz="2400" dirty="0"/>
          </a:p>
          <a:p>
            <a:pPr marL="457200" indent="-457200">
              <a:lnSpc>
                <a:spcPct val="114000"/>
              </a:lnSpc>
              <a:buFont typeface="Arial" panose="020B0604020202020204" pitchFamily="34" charset="0"/>
              <a:buChar char="•"/>
            </a:pPr>
            <a:endParaRPr lang="en-AU" sz="2400" dirty="0"/>
          </a:p>
          <a:p>
            <a:pPr marL="457200" indent="-457200">
              <a:lnSpc>
                <a:spcPct val="114000"/>
              </a:lnSpc>
              <a:buFont typeface="Arial" panose="020B0604020202020204" pitchFamily="34" charset="0"/>
              <a:buChar char="•"/>
            </a:pPr>
            <a:endParaRPr lang="en-AU" sz="2600" dirty="0"/>
          </a:p>
        </p:txBody>
      </p:sp>
      <p:sp>
        <p:nvSpPr>
          <p:cNvPr id="5" name="Slide Number Placeholder 4">
            <a:extLst>
              <a:ext uri="{FF2B5EF4-FFF2-40B4-BE49-F238E27FC236}">
                <a16:creationId xmlns:a16="http://schemas.microsoft.com/office/drawing/2014/main" id="{79522AC1-ABB1-C65C-C050-5EE5D350CAAB}"/>
              </a:ext>
            </a:extLst>
          </p:cNvPr>
          <p:cNvSpPr>
            <a:spLocks noGrp="1"/>
          </p:cNvSpPr>
          <p:nvPr>
            <p:ph type="sldNum" sz="quarter" idx="12"/>
          </p:nvPr>
        </p:nvSpPr>
        <p:spPr/>
        <p:txBody>
          <a:bodyPr/>
          <a:lstStyle/>
          <a:p>
            <a:fld id="{1DA64D00-EC83-44FC-BBE4-8E65D3C4E161}" type="slidenum">
              <a:rPr lang="en-AU" smtClean="0"/>
              <a:t>13</a:t>
            </a:fld>
            <a:endParaRPr lang="en-AU" dirty="0"/>
          </a:p>
        </p:txBody>
      </p:sp>
    </p:spTree>
    <p:extLst>
      <p:ext uri="{BB962C8B-B14F-4D97-AF65-F5344CB8AC3E}">
        <p14:creationId xmlns:p14="http://schemas.microsoft.com/office/powerpoint/2010/main" val="3137178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700E-3DDD-BF9E-E9F1-E32D3D27A4B5}"/>
              </a:ext>
            </a:extLst>
          </p:cNvPr>
          <p:cNvSpPr/>
          <p:nvPr/>
        </p:nvSpPr>
        <p:spPr>
          <a:xfrm>
            <a:off x="0" y="188945"/>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28E3E31-14B0-660D-856C-0C3AE7F8BEB3}"/>
              </a:ext>
            </a:extLst>
          </p:cNvPr>
          <p:cNvSpPr txBox="1">
            <a:spLocks noGrp="1"/>
          </p:cNvSpPr>
          <p:nvPr>
            <p:ph type="title" idx="4294967295"/>
          </p:nvPr>
        </p:nvSpPr>
        <p:spPr>
          <a:xfrm>
            <a:off x="421419" y="485029"/>
            <a:ext cx="1121133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spcBef>
                <a:spcPct val="0"/>
              </a:spcBef>
              <a:spcAft>
                <a:spcPts val="600"/>
              </a:spcAft>
              <a:buNone/>
            </a:pPr>
            <a:r>
              <a:rPr kumimoji="0" lang="en-AU" sz="4000" b="1" i="0" u="none" strike="noStrike" kern="1200" cap="none" spc="0" normalizeH="0" baseline="0" noProof="0" dirty="0">
                <a:ln>
                  <a:noFill/>
                </a:ln>
                <a:solidFill>
                  <a:srgbClr val="009BB5"/>
                </a:solidFill>
                <a:effectLst/>
                <a:uLnTx/>
                <a:uFillTx/>
                <a:latin typeface="+mn-lt"/>
                <a:ea typeface="+mn-ea"/>
                <a:cs typeface="+mn-cs"/>
              </a:rPr>
              <a:t>Role of the Aged Care </a:t>
            </a:r>
            <a:r>
              <a:rPr lang="en-AU" sz="4000" b="1" dirty="0">
                <a:solidFill>
                  <a:srgbClr val="009BB5"/>
                </a:solidFill>
                <a:latin typeface="+mn-lt"/>
                <a:ea typeface="+mn-ea"/>
                <a:cs typeface="+mn-cs"/>
              </a:rPr>
              <a:t>O</a:t>
            </a:r>
            <a:r>
              <a:rPr kumimoji="0" lang="en-AU" sz="4000" b="1" i="0" u="none" strike="noStrike" kern="1200" cap="none" spc="0" normalizeH="0" baseline="0" noProof="0" dirty="0">
                <a:ln>
                  <a:noFill/>
                </a:ln>
                <a:solidFill>
                  <a:srgbClr val="009BB5"/>
                </a:solidFill>
                <a:effectLst/>
                <a:uLnTx/>
                <a:uFillTx/>
                <a:latin typeface="+mn-lt"/>
                <a:ea typeface="+mn-ea"/>
                <a:cs typeface="+mn-cs"/>
              </a:rPr>
              <a:t>n-site Pharmacist</a:t>
            </a:r>
            <a:endParaRPr lang="en-AU" sz="4000" b="1" dirty="0">
              <a:solidFill>
                <a:srgbClr val="009BB5"/>
              </a:solidFill>
              <a:latin typeface="Century Gothic" panose="020B0502020202020204" pitchFamily="34" charset="0"/>
              <a:ea typeface="+mj-ea"/>
              <a:cs typeface="+mj-cs"/>
            </a:endParaRPr>
          </a:p>
        </p:txBody>
      </p:sp>
      <p:sp>
        <p:nvSpPr>
          <p:cNvPr id="6" name="TextBox 5">
            <a:extLst>
              <a:ext uri="{FF2B5EF4-FFF2-40B4-BE49-F238E27FC236}">
                <a16:creationId xmlns:a16="http://schemas.microsoft.com/office/drawing/2014/main" id="{35DE6774-BDF6-D2B7-D16E-F26E039EA768}"/>
              </a:ext>
            </a:extLst>
          </p:cNvPr>
          <p:cNvSpPr txBox="1"/>
          <p:nvPr/>
        </p:nvSpPr>
        <p:spPr>
          <a:xfrm>
            <a:off x="421418" y="1131360"/>
            <a:ext cx="11211339" cy="1876668"/>
          </a:xfrm>
          <a:prstGeom prst="rect">
            <a:avLst/>
          </a:prstGeom>
          <a:noFill/>
        </p:spPr>
        <p:txBody>
          <a:bodyPr wrap="square" rtlCol="0">
            <a:spAutoFit/>
          </a:bodyPr>
          <a:lstStyle/>
          <a:p>
            <a:pPr marL="457200" indent="-457200">
              <a:buFont typeface="Arial" panose="020B0604020202020204" pitchFamily="34" charset="0"/>
              <a:buChar char="•"/>
            </a:pPr>
            <a:r>
              <a:rPr lang="en-AU" sz="2400" dirty="0">
                <a:solidFill>
                  <a:srgbClr val="000000"/>
                </a:solidFill>
              </a:rPr>
              <a:t>T</a:t>
            </a:r>
            <a:r>
              <a:rPr lang="en-AU" sz="2400" b="0" i="0" u="none" strike="noStrike" baseline="0" dirty="0">
                <a:solidFill>
                  <a:srgbClr val="000000"/>
                </a:solidFill>
              </a:rPr>
              <a:t>he </a:t>
            </a:r>
            <a:r>
              <a:rPr lang="en-AU" sz="2400" dirty="0">
                <a:solidFill>
                  <a:srgbClr val="000000"/>
                </a:solidFill>
              </a:rPr>
              <a:t>ACOP </a:t>
            </a:r>
            <a:r>
              <a:rPr lang="en-AU" sz="2400" b="0" i="0" u="none" strike="noStrike" baseline="0" dirty="0">
                <a:solidFill>
                  <a:srgbClr val="000000"/>
                </a:solidFill>
              </a:rPr>
              <a:t>will be uniquely placed to undertake a clinical role in a RACH.</a:t>
            </a:r>
          </a:p>
          <a:p>
            <a:pPr marL="457200" indent="-457200">
              <a:buFont typeface="Arial" panose="020B0604020202020204" pitchFamily="34" charset="0"/>
              <a:buChar char="•"/>
            </a:pPr>
            <a:r>
              <a:rPr lang="en-AU" sz="2400" dirty="0"/>
              <a:t>The ACOP role description is available on the APC webpage:</a:t>
            </a:r>
          </a:p>
          <a:p>
            <a:pPr marL="914400" lvl="1" indent="-457200">
              <a:buFont typeface="Arial" panose="020B0604020202020204" pitchFamily="34" charset="0"/>
              <a:buChar char="•"/>
            </a:pPr>
            <a:r>
              <a:rPr lang="en-AU" sz="2000" dirty="0">
                <a:hlinkClick r:id="rId3"/>
              </a:rPr>
              <a:t>https://www.pharmacycouncil.org.au/resources/pharmacist-education-programs-standards/Indicative-Role-Description.pdf</a:t>
            </a:r>
            <a:endParaRPr lang="en-AU" sz="2000" dirty="0"/>
          </a:p>
          <a:p>
            <a:pPr marL="457200" indent="-457200">
              <a:lnSpc>
                <a:spcPct val="114000"/>
              </a:lnSpc>
              <a:buFont typeface="Arial" panose="020B0604020202020204" pitchFamily="34" charset="0"/>
              <a:buChar char="•"/>
            </a:pPr>
            <a:endParaRPr lang="en-AU" sz="2600" dirty="0"/>
          </a:p>
        </p:txBody>
      </p:sp>
      <p:pic>
        <p:nvPicPr>
          <p:cNvPr id="3" name="Picture 2">
            <a:extLst>
              <a:ext uri="{FF2B5EF4-FFF2-40B4-BE49-F238E27FC236}">
                <a16:creationId xmlns:a16="http://schemas.microsoft.com/office/drawing/2014/main" id="{24278356-D819-714A-3636-3CE6DB014C06}"/>
              </a:ext>
            </a:extLst>
          </p:cNvPr>
          <p:cNvPicPr>
            <a:picLocks noChangeAspect="1"/>
          </p:cNvPicPr>
          <p:nvPr/>
        </p:nvPicPr>
        <p:blipFill>
          <a:blip r:embed="rId4"/>
          <a:stretch>
            <a:fillRect/>
          </a:stretch>
        </p:blipFill>
        <p:spPr>
          <a:xfrm>
            <a:off x="3209908" y="2682736"/>
            <a:ext cx="5400692" cy="3187090"/>
          </a:xfrm>
          <a:prstGeom prst="rect">
            <a:avLst/>
          </a:prstGeom>
        </p:spPr>
      </p:pic>
      <p:sp>
        <p:nvSpPr>
          <p:cNvPr id="7" name="Slide Number Placeholder 6">
            <a:extLst>
              <a:ext uri="{FF2B5EF4-FFF2-40B4-BE49-F238E27FC236}">
                <a16:creationId xmlns:a16="http://schemas.microsoft.com/office/drawing/2014/main" id="{BEFF2B8A-3837-6395-F05A-0AACDF0C051E}"/>
              </a:ext>
            </a:extLst>
          </p:cNvPr>
          <p:cNvSpPr>
            <a:spLocks noGrp="1"/>
          </p:cNvSpPr>
          <p:nvPr>
            <p:ph type="sldNum" sz="quarter" idx="12"/>
          </p:nvPr>
        </p:nvSpPr>
        <p:spPr/>
        <p:txBody>
          <a:bodyPr/>
          <a:lstStyle/>
          <a:p>
            <a:fld id="{1DA64D00-EC83-44FC-BBE4-8E65D3C4E161}" type="slidenum">
              <a:rPr lang="en-AU" smtClean="0"/>
              <a:t>14</a:t>
            </a:fld>
            <a:endParaRPr lang="en-AU" dirty="0"/>
          </a:p>
        </p:txBody>
      </p:sp>
    </p:spTree>
    <p:extLst>
      <p:ext uri="{BB962C8B-B14F-4D97-AF65-F5344CB8AC3E}">
        <p14:creationId xmlns:p14="http://schemas.microsoft.com/office/powerpoint/2010/main" val="288196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C4218-AEB8-7FB8-7E88-A92EA0EBEEE3}"/>
              </a:ext>
            </a:extLst>
          </p:cNvPr>
          <p:cNvSpPr/>
          <p:nvPr/>
        </p:nvSpPr>
        <p:spPr>
          <a:xfrm>
            <a:off x="-68913" y="179198"/>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F38614C-D527-C3C8-0E36-820468F31EA3}"/>
              </a:ext>
            </a:extLst>
          </p:cNvPr>
          <p:cNvSpPr txBox="1">
            <a:spLocks noGrp="1"/>
          </p:cNvSpPr>
          <p:nvPr>
            <p:ph type="title" idx="4294967295"/>
          </p:nvPr>
        </p:nvSpPr>
        <p:spPr>
          <a:xfrm>
            <a:off x="421419" y="383905"/>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Person Centred Care</a:t>
            </a:r>
          </a:p>
        </p:txBody>
      </p:sp>
      <p:sp>
        <p:nvSpPr>
          <p:cNvPr id="5" name="Rectangle: Rounded Corners 4">
            <a:extLst>
              <a:ext uri="{FF2B5EF4-FFF2-40B4-BE49-F238E27FC236}">
                <a16:creationId xmlns:a16="http://schemas.microsoft.com/office/drawing/2014/main" id="{127C306B-5950-6DEC-940B-C5F2EAC73137}"/>
              </a:ext>
            </a:extLst>
          </p:cNvPr>
          <p:cNvSpPr/>
          <p:nvPr/>
        </p:nvSpPr>
        <p:spPr>
          <a:xfrm>
            <a:off x="566057" y="1445623"/>
            <a:ext cx="10932523" cy="3846468"/>
          </a:xfrm>
          <a:prstGeom prst="roundRect">
            <a:avLst/>
          </a:prstGeom>
          <a:solidFill>
            <a:schemeClr val="bg1"/>
          </a:solidFill>
          <a:ln w="38100">
            <a:solidFill>
              <a:srgbClr val="00B6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1EB39E11-1E16-CC2C-AB23-A70B2DBABFEA}"/>
              </a:ext>
            </a:extLst>
          </p:cNvPr>
          <p:cNvSpPr txBox="1"/>
          <p:nvPr/>
        </p:nvSpPr>
        <p:spPr>
          <a:xfrm>
            <a:off x="1204130" y="1845363"/>
            <a:ext cx="9783740" cy="3046988"/>
          </a:xfrm>
          <a:prstGeom prst="rect">
            <a:avLst/>
          </a:prstGeom>
          <a:noFill/>
        </p:spPr>
        <p:txBody>
          <a:bodyPr wrap="square" rtlCol="0">
            <a:spAutoFit/>
          </a:bodyPr>
          <a:lstStyle/>
          <a:p>
            <a:pPr marL="285750" indent="-285750">
              <a:buFont typeface="Arial" panose="020B0604020202020204" pitchFamily="34" charset="0"/>
              <a:buChar char="•"/>
            </a:pPr>
            <a:r>
              <a:rPr lang="en-AU" sz="3200" dirty="0"/>
              <a:t>Be readily available and a point of contact for the RACH</a:t>
            </a:r>
          </a:p>
          <a:p>
            <a:pPr marL="285750" indent="-285750">
              <a:buFont typeface="Arial" panose="020B0604020202020204" pitchFamily="34" charset="0"/>
              <a:buChar char="•"/>
            </a:pPr>
            <a:r>
              <a:rPr lang="en-AU" sz="3200" dirty="0"/>
              <a:t>Collaborate and communicate effectively with residents, their families and carers</a:t>
            </a:r>
          </a:p>
          <a:p>
            <a:pPr marL="285750" indent="-285750">
              <a:buFont typeface="Arial" panose="020B0604020202020204" pitchFamily="34" charset="0"/>
              <a:buChar char="•"/>
            </a:pPr>
            <a:r>
              <a:rPr lang="en-AU" sz="3200" dirty="0"/>
              <a:t>Provide culturally safe care</a:t>
            </a:r>
          </a:p>
          <a:p>
            <a:pPr marL="285750" indent="-285750">
              <a:buFont typeface="Arial" panose="020B0604020202020204" pitchFamily="34" charset="0"/>
              <a:buChar char="•"/>
            </a:pPr>
            <a:r>
              <a:rPr lang="en-AU" sz="3200" dirty="0"/>
              <a:t>Support informed and shared decision making for medication related decisions</a:t>
            </a:r>
          </a:p>
        </p:txBody>
      </p:sp>
      <p:sp>
        <p:nvSpPr>
          <p:cNvPr id="7" name="Slide Number Placeholder 6">
            <a:extLst>
              <a:ext uri="{FF2B5EF4-FFF2-40B4-BE49-F238E27FC236}">
                <a16:creationId xmlns:a16="http://schemas.microsoft.com/office/drawing/2014/main" id="{89CB925D-549C-60E6-FE2D-A6D915A7B424}"/>
              </a:ext>
            </a:extLst>
          </p:cNvPr>
          <p:cNvSpPr>
            <a:spLocks noGrp="1"/>
          </p:cNvSpPr>
          <p:nvPr>
            <p:ph type="sldNum" sz="quarter" idx="12"/>
          </p:nvPr>
        </p:nvSpPr>
        <p:spPr/>
        <p:txBody>
          <a:bodyPr/>
          <a:lstStyle/>
          <a:p>
            <a:fld id="{1DA64D00-EC83-44FC-BBE4-8E65D3C4E161}" type="slidenum">
              <a:rPr lang="en-AU" smtClean="0"/>
              <a:t>15</a:t>
            </a:fld>
            <a:endParaRPr lang="en-AU" dirty="0"/>
          </a:p>
        </p:txBody>
      </p:sp>
    </p:spTree>
    <p:extLst>
      <p:ext uri="{BB962C8B-B14F-4D97-AF65-F5344CB8AC3E}">
        <p14:creationId xmlns:p14="http://schemas.microsoft.com/office/powerpoint/2010/main" val="304686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C4218-AEB8-7FB8-7E88-A92EA0EBEEE3}"/>
              </a:ext>
            </a:extLst>
          </p:cNvPr>
          <p:cNvSpPr/>
          <p:nvPr/>
        </p:nvSpPr>
        <p:spPr>
          <a:xfrm>
            <a:off x="0" y="190349"/>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F38614C-D527-C3C8-0E36-820468F31EA3}"/>
              </a:ext>
            </a:extLst>
          </p:cNvPr>
          <p:cNvSpPr txBox="1">
            <a:spLocks noGrp="1"/>
          </p:cNvSpPr>
          <p:nvPr>
            <p:ph type="title" idx="4294967295"/>
          </p:nvPr>
        </p:nvSpPr>
        <p:spPr>
          <a:xfrm>
            <a:off x="421419" y="383905"/>
            <a:ext cx="1121133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Interprofessional collaboration and communication</a:t>
            </a:r>
          </a:p>
        </p:txBody>
      </p:sp>
      <p:sp>
        <p:nvSpPr>
          <p:cNvPr id="5" name="Rectangle: Rounded Corners 4">
            <a:extLst>
              <a:ext uri="{FF2B5EF4-FFF2-40B4-BE49-F238E27FC236}">
                <a16:creationId xmlns:a16="http://schemas.microsoft.com/office/drawing/2014/main" id="{127C306B-5950-6DEC-940B-C5F2EAC73137}"/>
              </a:ext>
            </a:extLst>
          </p:cNvPr>
          <p:cNvSpPr/>
          <p:nvPr/>
        </p:nvSpPr>
        <p:spPr>
          <a:xfrm>
            <a:off x="634146" y="1775459"/>
            <a:ext cx="10785884" cy="3961171"/>
          </a:xfrm>
          <a:prstGeom prst="roundRect">
            <a:avLst/>
          </a:prstGeom>
          <a:solidFill>
            <a:schemeClr val="bg1"/>
          </a:solidFill>
          <a:ln w="38100">
            <a:solidFill>
              <a:srgbClr val="00B6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40B06B4B-3751-BF43-C48B-0DD9DF231EDA}"/>
              </a:ext>
            </a:extLst>
          </p:cNvPr>
          <p:cNvSpPr txBox="1"/>
          <p:nvPr/>
        </p:nvSpPr>
        <p:spPr>
          <a:xfrm>
            <a:off x="1315843" y="1775459"/>
            <a:ext cx="9159815" cy="4524315"/>
          </a:xfrm>
          <a:prstGeom prst="rect">
            <a:avLst/>
          </a:prstGeom>
          <a:noFill/>
        </p:spPr>
        <p:txBody>
          <a:bodyPr wrap="square" rtlCol="0">
            <a:spAutoFit/>
          </a:bodyPr>
          <a:lstStyle/>
          <a:p>
            <a:pPr marL="285750" indent="-285750">
              <a:buFont typeface="Arial" panose="020B0604020202020204" pitchFamily="34" charset="0"/>
              <a:buChar char="•"/>
            </a:pPr>
            <a:r>
              <a:rPr lang="en-AU" sz="3200" dirty="0"/>
              <a:t>Integrate within the multidisciplinary team</a:t>
            </a:r>
          </a:p>
          <a:p>
            <a:pPr marL="285750" indent="-285750">
              <a:buFont typeface="Arial" panose="020B0604020202020204" pitchFamily="34" charset="0"/>
              <a:buChar char="•"/>
            </a:pPr>
            <a:r>
              <a:rPr lang="en-AU" sz="3200" dirty="0"/>
              <a:t>Assist with medication management and communication during transitions of care</a:t>
            </a:r>
          </a:p>
          <a:p>
            <a:pPr marL="285750" indent="-285750">
              <a:buFont typeface="Arial" panose="020B0604020202020204" pitchFamily="34" charset="0"/>
              <a:buChar char="•"/>
            </a:pPr>
            <a:r>
              <a:rPr lang="en-AU" sz="3200" dirty="0"/>
              <a:t>Liaise with community pharmacy supplying medications</a:t>
            </a:r>
          </a:p>
          <a:p>
            <a:pPr marL="285750" indent="-285750">
              <a:buFont typeface="Arial" panose="020B0604020202020204" pitchFamily="34" charset="0"/>
              <a:buChar char="•"/>
            </a:pPr>
            <a:r>
              <a:rPr lang="en-AU" sz="3200" dirty="0"/>
              <a:t>Communicate findings from day-to-day medication management tasks</a:t>
            </a:r>
          </a:p>
          <a:p>
            <a:pPr marL="285750" indent="-285750">
              <a:buFont typeface="Arial" panose="020B0604020202020204" pitchFamily="34" charset="0"/>
              <a:buChar char="•"/>
            </a:pPr>
            <a:r>
              <a:rPr lang="en-AU" sz="3200" dirty="0"/>
              <a:t>Participate in medical rounds and case conferencing</a:t>
            </a:r>
          </a:p>
          <a:p>
            <a:pPr marL="285750" indent="-285750">
              <a:buFont typeface="Arial" panose="020B0604020202020204" pitchFamily="34" charset="0"/>
              <a:buChar char="•"/>
            </a:pPr>
            <a:endParaRPr lang="en-AU" sz="3200" dirty="0"/>
          </a:p>
        </p:txBody>
      </p:sp>
      <p:sp>
        <p:nvSpPr>
          <p:cNvPr id="7" name="Slide Number Placeholder 6">
            <a:extLst>
              <a:ext uri="{FF2B5EF4-FFF2-40B4-BE49-F238E27FC236}">
                <a16:creationId xmlns:a16="http://schemas.microsoft.com/office/drawing/2014/main" id="{5AD6434C-1270-DADF-8773-B019D8B73103}"/>
              </a:ext>
            </a:extLst>
          </p:cNvPr>
          <p:cNvSpPr>
            <a:spLocks noGrp="1"/>
          </p:cNvSpPr>
          <p:nvPr>
            <p:ph type="sldNum" sz="quarter" idx="12"/>
          </p:nvPr>
        </p:nvSpPr>
        <p:spPr/>
        <p:txBody>
          <a:bodyPr/>
          <a:lstStyle/>
          <a:p>
            <a:fld id="{1DA64D00-EC83-44FC-BBE4-8E65D3C4E161}" type="slidenum">
              <a:rPr lang="en-AU" smtClean="0"/>
              <a:t>16</a:t>
            </a:fld>
            <a:endParaRPr lang="en-AU" dirty="0"/>
          </a:p>
        </p:txBody>
      </p:sp>
    </p:spTree>
    <p:extLst>
      <p:ext uri="{BB962C8B-B14F-4D97-AF65-F5344CB8AC3E}">
        <p14:creationId xmlns:p14="http://schemas.microsoft.com/office/powerpoint/2010/main" val="1914372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C4218-AEB8-7FB8-7E88-A92EA0EBEEE3}"/>
              </a:ext>
            </a:extLst>
          </p:cNvPr>
          <p:cNvSpPr/>
          <p:nvPr/>
        </p:nvSpPr>
        <p:spPr>
          <a:xfrm>
            <a:off x="0" y="190349"/>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F38614C-D527-C3C8-0E36-820468F31EA3}"/>
              </a:ext>
            </a:extLst>
          </p:cNvPr>
          <p:cNvSpPr txBox="1">
            <a:spLocks noGrp="1"/>
          </p:cNvSpPr>
          <p:nvPr>
            <p:ph type="title" idx="4294967295"/>
          </p:nvPr>
        </p:nvSpPr>
        <p:spPr>
          <a:xfrm>
            <a:off x="421419" y="383905"/>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Medication Management</a:t>
            </a:r>
          </a:p>
        </p:txBody>
      </p:sp>
      <p:sp>
        <p:nvSpPr>
          <p:cNvPr id="4" name="Rectangle: Rounded Corners 3">
            <a:extLst>
              <a:ext uri="{FF2B5EF4-FFF2-40B4-BE49-F238E27FC236}">
                <a16:creationId xmlns:a16="http://schemas.microsoft.com/office/drawing/2014/main" id="{C05DFACC-A631-DEF3-818E-FB6041CA7B52}"/>
              </a:ext>
            </a:extLst>
          </p:cNvPr>
          <p:cNvSpPr/>
          <p:nvPr/>
        </p:nvSpPr>
        <p:spPr>
          <a:xfrm>
            <a:off x="251461" y="1256448"/>
            <a:ext cx="11701260" cy="4625835"/>
          </a:xfrm>
          <a:prstGeom prst="roundRect">
            <a:avLst/>
          </a:prstGeom>
          <a:solidFill>
            <a:schemeClr val="bg1"/>
          </a:solidFill>
          <a:ln w="38100">
            <a:solidFill>
              <a:srgbClr val="00B6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A66F4DF5-D429-2CD5-85B6-D3AB5A3471B6}"/>
              </a:ext>
            </a:extLst>
          </p:cNvPr>
          <p:cNvSpPr txBox="1"/>
          <p:nvPr/>
        </p:nvSpPr>
        <p:spPr>
          <a:xfrm>
            <a:off x="757858" y="1536174"/>
            <a:ext cx="10538460" cy="3785652"/>
          </a:xfrm>
          <a:prstGeom prst="rect">
            <a:avLst/>
          </a:prstGeom>
          <a:noFill/>
        </p:spPr>
        <p:txBody>
          <a:bodyPr wrap="square" rtlCol="0">
            <a:spAutoFit/>
          </a:bodyPr>
          <a:lstStyle/>
          <a:p>
            <a:pPr marL="285750" indent="-285750">
              <a:buFont typeface="Arial" panose="020B0604020202020204" pitchFamily="34" charset="0"/>
              <a:buChar char="•"/>
            </a:pPr>
            <a:r>
              <a:rPr lang="en-AU" sz="3200" dirty="0"/>
              <a:t>Provide continuity in medication management by conducting regular and timely reviews of medications</a:t>
            </a:r>
          </a:p>
          <a:p>
            <a:pPr marL="742950" lvl="1" indent="-285750">
              <a:buFont typeface="Arial" panose="020B0604020202020204" pitchFamily="34" charset="0"/>
              <a:buChar char="•"/>
            </a:pPr>
            <a:r>
              <a:rPr lang="en-AU" sz="2800" dirty="0"/>
              <a:t>Assist with rationalising and deprescribing medications</a:t>
            </a:r>
          </a:p>
          <a:p>
            <a:pPr marL="742950" lvl="1" indent="-285750">
              <a:buFont typeface="Arial" panose="020B0604020202020204" pitchFamily="34" charset="0"/>
              <a:buChar char="•"/>
            </a:pPr>
            <a:r>
              <a:rPr lang="en-AU" sz="2800" dirty="0"/>
              <a:t>Identify residents taking high risk medications</a:t>
            </a:r>
          </a:p>
          <a:p>
            <a:pPr marL="742950" lvl="1" indent="-285750">
              <a:buFont typeface="Arial" panose="020B0604020202020204" pitchFamily="34" charset="0"/>
              <a:buChar char="•"/>
            </a:pPr>
            <a:r>
              <a:rPr lang="en-AU" sz="2800" dirty="0"/>
              <a:t>Minimise medication-related harm and use of inappropriate medicines</a:t>
            </a:r>
          </a:p>
          <a:p>
            <a:pPr marL="285750" indent="-285750">
              <a:buFont typeface="Arial" panose="020B0604020202020204" pitchFamily="34" charset="0"/>
              <a:buChar char="•"/>
            </a:pPr>
            <a:r>
              <a:rPr lang="en-AU" sz="3200" dirty="0"/>
              <a:t>Medication reconciliation </a:t>
            </a:r>
          </a:p>
          <a:p>
            <a:pPr marL="285750" indent="-285750">
              <a:buFont typeface="Arial" panose="020B0604020202020204" pitchFamily="34" charset="0"/>
              <a:buChar char="•"/>
            </a:pPr>
            <a:r>
              <a:rPr lang="en-AU" sz="3200" dirty="0"/>
              <a:t>Provide vaccinations if appropriately trained</a:t>
            </a:r>
          </a:p>
        </p:txBody>
      </p:sp>
      <p:sp>
        <p:nvSpPr>
          <p:cNvPr id="7" name="Slide Number Placeholder 6">
            <a:extLst>
              <a:ext uri="{FF2B5EF4-FFF2-40B4-BE49-F238E27FC236}">
                <a16:creationId xmlns:a16="http://schemas.microsoft.com/office/drawing/2014/main" id="{8852D114-BCC2-2C8D-8433-24E9B937E38E}"/>
              </a:ext>
            </a:extLst>
          </p:cNvPr>
          <p:cNvSpPr>
            <a:spLocks noGrp="1"/>
          </p:cNvSpPr>
          <p:nvPr>
            <p:ph type="sldNum" sz="quarter" idx="12"/>
          </p:nvPr>
        </p:nvSpPr>
        <p:spPr/>
        <p:txBody>
          <a:bodyPr/>
          <a:lstStyle/>
          <a:p>
            <a:fld id="{1DA64D00-EC83-44FC-BBE4-8E65D3C4E161}" type="slidenum">
              <a:rPr lang="en-AU" smtClean="0"/>
              <a:t>17</a:t>
            </a:fld>
            <a:endParaRPr lang="en-AU" dirty="0"/>
          </a:p>
        </p:txBody>
      </p:sp>
    </p:spTree>
    <p:extLst>
      <p:ext uri="{BB962C8B-B14F-4D97-AF65-F5344CB8AC3E}">
        <p14:creationId xmlns:p14="http://schemas.microsoft.com/office/powerpoint/2010/main" val="273665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C4218-AEB8-7FB8-7E88-A92EA0EBEEE3}"/>
              </a:ext>
            </a:extLst>
          </p:cNvPr>
          <p:cNvSpPr/>
          <p:nvPr/>
        </p:nvSpPr>
        <p:spPr>
          <a:xfrm>
            <a:off x="0" y="190349"/>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F38614C-D527-C3C8-0E36-820468F31EA3}"/>
              </a:ext>
            </a:extLst>
          </p:cNvPr>
          <p:cNvSpPr txBox="1">
            <a:spLocks noGrp="1"/>
          </p:cNvSpPr>
          <p:nvPr>
            <p:ph type="title" idx="4294967295"/>
          </p:nvPr>
        </p:nvSpPr>
        <p:spPr>
          <a:xfrm>
            <a:off x="421419" y="383905"/>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Quality Use of Medicines</a:t>
            </a:r>
          </a:p>
        </p:txBody>
      </p:sp>
      <p:sp>
        <p:nvSpPr>
          <p:cNvPr id="4" name="Rectangle: Rounded Corners 3">
            <a:extLst>
              <a:ext uri="{FF2B5EF4-FFF2-40B4-BE49-F238E27FC236}">
                <a16:creationId xmlns:a16="http://schemas.microsoft.com/office/drawing/2014/main" id="{D4E9766C-1581-A68E-FDF9-20C9DF44FAD8}"/>
              </a:ext>
            </a:extLst>
          </p:cNvPr>
          <p:cNvSpPr/>
          <p:nvPr/>
        </p:nvSpPr>
        <p:spPr>
          <a:xfrm>
            <a:off x="566057" y="1445622"/>
            <a:ext cx="11211339" cy="4523801"/>
          </a:xfrm>
          <a:prstGeom prst="roundRect">
            <a:avLst/>
          </a:prstGeom>
          <a:solidFill>
            <a:schemeClr val="bg1"/>
          </a:solidFill>
          <a:ln w="38100">
            <a:solidFill>
              <a:srgbClr val="00B6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16E1DB01-A144-1AF3-31BF-28DAEC8E688F}"/>
              </a:ext>
            </a:extLst>
          </p:cNvPr>
          <p:cNvSpPr txBox="1"/>
          <p:nvPr/>
        </p:nvSpPr>
        <p:spPr>
          <a:xfrm>
            <a:off x="873295" y="1536049"/>
            <a:ext cx="10752648" cy="4370427"/>
          </a:xfrm>
          <a:prstGeom prst="rect">
            <a:avLst/>
          </a:prstGeom>
          <a:noFill/>
        </p:spPr>
        <p:txBody>
          <a:bodyPr wrap="square" rtlCol="0">
            <a:spAutoFit/>
          </a:bodyPr>
          <a:lstStyle/>
          <a:p>
            <a:pPr marL="285750" indent="-285750">
              <a:buFont typeface="Arial" panose="020B0604020202020204" pitchFamily="34" charset="0"/>
              <a:buChar char="•"/>
            </a:pPr>
            <a:r>
              <a:rPr lang="en-AU" sz="3200" dirty="0"/>
              <a:t>Whole-of-facility Quality Use of Medicine (QUM) activities such as:</a:t>
            </a:r>
          </a:p>
          <a:p>
            <a:pPr marL="742950" lvl="1" indent="-285750">
              <a:buFont typeface="Arial" panose="020B0604020202020204" pitchFamily="34" charset="0"/>
              <a:buChar char="•"/>
            </a:pPr>
            <a:r>
              <a:rPr lang="en-AU" sz="2800" dirty="0"/>
              <a:t>Observing medication administration rounds </a:t>
            </a:r>
          </a:p>
          <a:p>
            <a:pPr marL="742950" lvl="1" indent="-285750">
              <a:buFont typeface="Arial" panose="020B0604020202020204" pitchFamily="34" charset="0"/>
              <a:buChar char="•"/>
            </a:pPr>
            <a:r>
              <a:rPr lang="en-AU" sz="2800" dirty="0"/>
              <a:t>Conducting clinic audits and medicine use evaluations such as for psychotropics, antimicrobials and other </a:t>
            </a:r>
            <a:r>
              <a:rPr lang="en-AU" sz="2800"/>
              <a:t>high-risk medications</a:t>
            </a:r>
            <a:endParaRPr lang="en-AU" sz="2800" dirty="0"/>
          </a:p>
          <a:p>
            <a:pPr marL="742950" lvl="1" indent="-285750">
              <a:buFont typeface="Arial" panose="020B0604020202020204" pitchFamily="34" charset="0"/>
              <a:buChar char="•"/>
            </a:pPr>
            <a:r>
              <a:rPr lang="en-AU" sz="2800" dirty="0"/>
              <a:t>Review of RACH policies and procedures involving medicines and recommending improvements</a:t>
            </a:r>
          </a:p>
          <a:p>
            <a:pPr marL="742950" lvl="1" indent="-285750">
              <a:buFont typeface="Arial" panose="020B0604020202020204" pitchFamily="34" charset="0"/>
              <a:buChar char="•"/>
            </a:pPr>
            <a:r>
              <a:rPr lang="en-AU" sz="2800" dirty="0"/>
              <a:t>Assist with the implementation and use of the electronic National Residential Medication Chart (</a:t>
            </a:r>
            <a:r>
              <a:rPr lang="en-AU" sz="2800" dirty="0" err="1"/>
              <a:t>eNRMC</a:t>
            </a:r>
            <a:r>
              <a:rPr lang="en-AU" sz="2800" dirty="0"/>
              <a:t>)</a:t>
            </a:r>
          </a:p>
          <a:p>
            <a:pPr marL="285750" indent="-285750">
              <a:buFont typeface="Arial" panose="020B0604020202020204" pitchFamily="34" charset="0"/>
              <a:buChar char="•"/>
            </a:pPr>
            <a:endParaRPr lang="en-AU" dirty="0"/>
          </a:p>
        </p:txBody>
      </p:sp>
      <p:sp>
        <p:nvSpPr>
          <p:cNvPr id="7" name="Slide Number Placeholder 6">
            <a:extLst>
              <a:ext uri="{FF2B5EF4-FFF2-40B4-BE49-F238E27FC236}">
                <a16:creationId xmlns:a16="http://schemas.microsoft.com/office/drawing/2014/main" id="{1C2848B2-5993-3AE8-32DF-18154CDE7538}"/>
              </a:ext>
            </a:extLst>
          </p:cNvPr>
          <p:cNvSpPr>
            <a:spLocks noGrp="1"/>
          </p:cNvSpPr>
          <p:nvPr>
            <p:ph type="sldNum" sz="quarter" idx="12"/>
          </p:nvPr>
        </p:nvSpPr>
        <p:spPr/>
        <p:txBody>
          <a:bodyPr/>
          <a:lstStyle/>
          <a:p>
            <a:fld id="{1DA64D00-EC83-44FC-BBE4-8E65D3C4E161}" type="slidenum">
              <a:rPr lang="en-AU" smtClean="0"/>
              <a:t>18</a:t>
            </a:fld>
            <a:endParaRPr lang="en-AU" dirty="0"/>
          </a:p>
        </p:txBody>
      </p:sp>
    </p:spTree>
    <p:extLst>
      <p:ext uri="{BB962C8B-B14F-4D97-AF65-F5344CB8AC3E}">
        <p14:creationId xmlns:p14="http://schemas.microsoft.com/office/powerpoint/2010/main" val="241014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C4218-AEB8-7FB8-7E88-A92EA0EBEEE3}"/>
              </a:ext>
            </a:extLst>
          </p:cNvPr>
          <p:cNvSpPr/>
          <p:nvPr/>
        </p:nvSpPr>
        <p:spPr>
          <a:xfrm>
            <a:off x="0" y="190349"/>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F38614C-D527-C3C8-0E36-820468F31EA3}"/>
              </a:ext>
            </a:extLst>
          </p:cNvPr>
          <p:cNvSpPr txBox="1">
            <a:spLocks noGrp="1"/>
          </p:cNvSpPr>
          <p:nvPr>
            <p:ph type="title" idx="4294967295"/>
          </p:nvPr>
        </p:nvSpPr>
        <p:spPr>
          <a:xfrm>
            <a:off x="421419" y="383905"/>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Clinical Governance</a:t>
            </a:r>
          </a:p>
        </p:txBody>
      </p:sp>
      <p:sp>
        <p:nvSpPr>
          <p:cNvPr id="4" name="Rectangle: Rounded Corners 3">
            <a:extLst>
              <a:ext uri="{FF2B5EF4-FFF2-40B4-BE49-F238E27FC236}">
                <a16:creationId xmlns:a16="http://schemas.microsoft.com/office/drawing/2014/main" id="{CDDF74EB-E908-C777-494B-7C99C8B24B60}"/>
              </a:ext>
            </a:extLst>
          </p:cNvPr>
          <p:cNvSpPr/>
          <p:nvPr/>
        </p:nvSpPr>
        <p:spPr>
          <a:xfrm>
            <a:off x="566057" y="1445622"/>
            <a:ext cx="11211339" cy="4269377"/>
          </a:xfrm>
          <a:prstGeom prst="roundRect">
            <a:avLst/>
          </a:prstGeom>
          <a:solidFill>
            <a:schemeClr val="bg1"/>
          </a:solidFill>
          <a:ln w="38100">
            <a:solidFill>
              <a:srgbClr val="00B6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2730CA7-5F2C-8FF7-5908-758D46514D36}"/>
              </a:ext>
            </a:extLst>
          </p:cNvPr>
          <p:cNvSpPr txBox="1"/>
          <p:nvPr/>
        </p:nvSpPr>
        <p:spPr>
          <a:xfrm>
            <a:off x="811530" y="1680211"/>
            <a:ext cx="10965866" cy="5170646"/>
          </a:xfrm>
          <a:prstGeom prst="rect">
            <a:avLst/>
          </a:prstGeom>
          <a:noFill/>
        </p:spPr>
        <p:txBody>
          <a:bodyPr wrap="square" rtlCol="0">
            <a:spAutoFit/>
          </a:bodyPr>
          <a:lstStyle/>
          <a:p>
            <a:pPr marL="285750" indent="-285750">
              <a:buFont typeface="Arial" panose="020B0604020202020204" pitchFamily="34" charset="0"/>
              <a:buChar char="•"/>
            </a:pPr>
            <a:r>
              <a:rPr lang="en-AU" sz="3200" dirty="0"/>
              <a:t>Help set up a Medicines Advisory Committee (MAC) where there is not one already present</a:t>
            </a:r>
          </a:p>
          <a:p>
            <a:pPr marL="285750" indent="-285750">
              <a:buFont typeface="Arial" panose="020B0604020202020204" pitchFamily="34" charset="0"/>
              <a:buChar char="•"/>
            </a:pPr>
            <a:r>
              <a:rPr lang="en-AU" sz="3200" dirty="0"/>
              <a:t>Advise, attend and report to the MAC as part of governance and oversight in the RACH</a:t>
            </a:r>
          </a:p>
          <a:p>
            <a:pPr marL="285750" indent="-285750">
              <a:buFont typeface="Arial" panose="020B0604020202020204" pitchFamily="34" charset="0"/>
              <a:buChar char="•"/>
            </a:pPr>
            <a:r>
              <a:rPr lang="en-AU" sz="3200" dirty="0"/>
              <a:t>Responding, analysing, reporting and proposing response to potential medication related incidents and adverse events.</a:t>
            </a:r>
          </a:p>
          <a:p>
            <a:pPr marL="285750" indent="-285750">
              <a:buFont typeface="Arial" panose="020B0604020202020204" pitchFamily="34" charset="0"/>
              <a:buChar char="•"/>
            </a:pPr>
            <a:r>
              <a:rPr lang="en-AU" sz="3200" dirty="0"/>
              <a:t>Assisting the RACH with reporting of their medication management quality indicators</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a:highlight>
                <a:srgbClr val="FFFF00"/>
              </a:highlight>
            </a:endParaRPr>
          </a:p>
          <a:p>
            <a:pPr marL="285750" indent="-285750">
              <a:buFont typeface="Arial" panose="020B0604020202020204" pitchFamily="34" charset="0"/>
              <a:buChar char="•"/>
            </a:pPr>
            <a:endParaRPr lang="en-AU" dirty="0"/>
          </a:p>
        </p:txBody>
      </p:sp>
      <p:sp>
        <p:nvSpPr>
          <p:cNvPr id="7" name="Slide Number Placeholder 6">
            <a:extLst>
              <a:ext uri="{FF2B5EF4-FFF2-40B4-BE49-F238E27FC236}">
                <a16:creationId xmlns:a16="http://schemas.microsoft.com/office/drawing/2014/main" id="{6E9011A8-71D5-E156-D02B-ACF660E9D8BD}"/>
              </a:ext>
            </a:extLst>
          </p:cNvPr>
          <p:cNvSpPr>
            <a:spLocks noGrp="1"/>
          </p:cNvSpPr>
          <p:nvPr>
            <p:ph type="sldNum" sz="quarter" idx="12"/>
          </p:nvPr>
        </p:nvSpPr>
        <p:spPr/>
        <p:txBody>
          <a:bodyPr/>
          <a:lstStyle/>
          <a:p>
            <a:fld id="{1DA64D00-EC83-44FC-BBE4-8E65D3C4E161}" type="slidenum">
              <a:rPr lang="en-AU" smtClean="0"/>
              <a:t>19</a:t>
            </a:fld>
            <a:endParaRPr lang="en-AU" dirty="0"/>
          </a:p>
        </p:txBody>
      </p:sp>
    </p:spTree>
    <p:extLst>
      <p:ext uri="{BB962C8B-B14F-4D97-AF65-F5344CB8AC3E}">
        <p14:creationId xmlns:p14="http://schemas.microsoft.com/office/powerpoint/2010/main" val="21281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lnSpc>
                <a:spcPct val="150000"/>
              </a:lnSpc>
              <a:spcBef>
                <a:spcPts val="0"/>
              </a:spcBef>
              <a:buNone/>
            </a:pPr>
            <a:r>
              <a:rPr lang="en-US" sz="3200" b="0" i="0" dirty="0">
                <a:solidFill>
                  <a:srgbClr val="000000"/>
                </a:solidFill>
                <a:effectLst/>
              </a:rPr>
              <a:t>ACIPC acknowledges Aboriginal and Torres Strait Island people as the traditional owners of country throughout Australia and ngā iwi Māori as the people of the land of Aotearoa and respects their continuing connection to culture, land, waterways, community, and family.</a:t>
            </a:r>
            <a:endParaRPr lang="en-AU" sz="32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36183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BCB970-319F-EAA3-41BE-9B687CCDFE4F}"/>
              </a:ext>
              <a:ext uri="{C183D7F6-B498-43B3-948B-1728B52AA6E4}">
                <adec:decorative xmlns:adec="http://schemas.microsoft.com/office/drawing/2017/decorative" val="1"/>
              </a:ext>
            </a:extLst>
          </p:cNvPr>
          <p:cNvSpPr/>
          <p:nvPr/>
        </p:nvSpPr>
        <p:spPr>
          <a:xfrm>
            <a:off x="0" y="160077"/>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46906A2-5EEB-249C-72D1-F0B24B227164}"/>
              </a:ext>
            </a:extLst>
          </p:cNvPr>
          <p:cNvSpPr txBox="1">
            <a:spLocks noGrp="1"/>
          </p:cNvSpPr>
          <p:nvPr>
            <p:ph type="title" idx="4294967295"/>
          </p:nvPr>
        </p:nvSpPr>
        <p:spPr>
          <a:xfrm>
            <a:off x="424401" y="335741"/>
            <a:ext cx="1101404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4000" b="1" dirty="0">
                <a:solidFill>
                  <a:srgbClr val="009BB5"/>
                </a:solidFill>
                <a:latin typeface="Century Gothic" panose="020B0502020202020204" pitchFamily="34" charset="0"/>
                <a:ea typeface="Times New Roman" panose="02020603050405020304" pitchFamily="18" charset="0"/>
                <a:cs typeface="+mn-cs"/>
              </a:rPr>
              <a:t>How to Participate</a:t>
            </a:r>
            <a:endPar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endParaRPr>
          </a:p>
        </p:txBody>
      </p:sp>
      <p:sp>
        <p:nvSpPr>
          <p:cNvPr id="10" name="TextBox 9">
            <a:extLst>
              <a:ext uri="{FF2B5EF4-FFF2-40B4-BE49-F238E27FC236}">
                <a16:creationId xmlns:a16="http://schemas.microsoft.com/office/drawing/2014/main" id="{D3B6173A-8BD4-F38C-67B9-D6A408E7501E}"/>
              </a:ext>
            </a:extLst>
          </p:cNvPr>
          <p:cNvSpPr txBox="1"/>
          <p:nvPr/>
        </p:nvSpPr>
        <p:spPr>
          <a:xfrm>
            <a:off x="424401" y="1219291"/>
            <a:ext cx="11211339" cy="440043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rPr>
              <a:t>Australian Healthcare Associates operating under the banner of the Pharmacy Programs Administrator (PPA) is the administrator for the Measure.</a:t>
            </a:r>
          </a:p>
          <a:p>
            <a:pPr marL="457200" indent="-457200">
              <a:spcAft>
                <a:spcPts val="1200"/>
              </a:spcAft>
              <a:buFont typeface="Arial" panose="020B0604020202020204" pitchFamily="34" charset="0"/>
              <a:buChar char="•"/>
            </a:pPr>
            <a:r>
              <a:rPr lang="en-AU" sz="2400" dirty="0"/>
              <a:t>Visit the PPA’s website </a:t>
            </a:r>
            <a:r>
              <a:rPr lang="en-AU" sz="2400" dirty="0">
                <a:hlinkClick r:id="rId3"/>
              </a:rPr>
              <a:t>www.ppaonline.com.au</a:t>
            </a:r>
            <a:r>
              <a:rPr lang="en-AU" sz="2400" dirty="0"/>
              <a:t> for: </a:t>
            </a:r>
          </a:p>
          <a:p>
            <a:pPr marL="914400" lvl="1" indent="-457200">
              <a:spcAft>
                <a:spcPts val="1200"/>
              </a:spcAft>
              <a:buFont typeface="Arial" panose="020B0604020202020204" pitchFamily="34" charset="0"/>
              <a:buChar char="•"/>
            </a:pPr>
            <a:r>
              <a:rPr lang="en-AU" sz="2400" dirty="0"/>
              <a:t>Measure rules, FAQs and to apply to participate.</a:t>
            </a:r>
          </a:p>
          <a:p>
            <a:pPr marL="457200" indent="-457200">
              <a:spcAft>
                <a:spcPts val="1200"/>
              </a:spcAft>
              <a:buFont typeface="Arial" panose="020B0604020202020204" pitchFamily="34" charset="0"/>
              <a:buChar char="•"/>
            </a:pPr>
            <a:r>
              <a:rPr lang="en-AU" sz="2400" dirty="0">
                <a:latin typeface="Calibri" panose="020F0502020204030204" pitchFamily="34" charset="0"/>
              </a:rPr>
              <a:t>Measure funds (ACOP salaries) can be claimed through the PPA portal.</a:t>
            </a:r>
          </a:p>
          <a:p>
            <a:pPr marL="457200" indent="-457200">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rPr>
              <a:t>Where community pharmacies employ ACOPs to place in eligible RACHs, this is referred to as Tier 1.</a:t>
            </a:r>
          </a:p>
          <a:p>
            <a:pPr marL="457200" indent="-457200">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rPr>
              <a:t>Where eligible RACHs directly engage ACOPs, this is referred to as Tier 2.</a:t>
            </a:r>
          </a:p>
          <a:p>
            <a:pPr lvl="0">
              <a:lnSpc>
                <a:spcPct val="114000"/>
              </a:lnSpc>
            </a:pPr>
            <a:endParaRPr lang="en-AU" sz="26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A24CF628-D0BD-5E66-479A-CAAD04EA9B14}"/>
              </a:ext>
            </a:extLst>
          </p:cNvPr>
          <p:cNvSpPr>
            <a:spLocks noGrp="1"/>
          </p:cNvSpPr>
          <p:nvPr>
            <p:ph type="sldNum" sz="quarter" idx="12"/>
          </p:nvPr>
        </p:nvSpPr>
        <p:spPr/>
        <p:txBody>
          <a:bodyPr/>
          <a:lstStyle/>
          <a:p>
            <a:fld id="{1DA64D00-EC83-44FC-BBE4-8E65D3C4E161}" type="slidenum">
              <a:rPr lang="en-AU" smtClean="0"/>
              <a:t>20</a:t>
            </a:fld>
            <a:endParaRPr lang="en-AU" dirty="0"/>
          </a:p>
        </p:txBody>
      </p:sp>
    </p:spTree>
    <p:extLst>
      <p:ext uri="{BB962C8B-B14F-4D97-AF65-F5344CB8AC3E}">
        <p14:creationId xmlns:p14="http://schemas.microsoft.com/office/powerpoint/2010/main" val="114612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E4B6F0-BF3E-B550-42EB-56BA6A8461B9}"/>
              </a:ext>
            </a:extLst>
          </p:cNvPr>
          <p:cNvSpPr/>
          <p:nvPr/>
        </p:nvSpPr>
        <p:spPr>
          <a:xfrm>
            <a:off x="0" y="172167"/>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2878860-F97D-3B87-0C62-C34E98B2F114}"/>
              </a:ext>
            </a:extLst>
          </p:cNvPr>
          <p:cNvSpPr txBox="1">
            <a:spLocks noGrp="1"/>
          </p:cNvSpPr>
          <p:nvPr>
            <p:ph type="title" idx="4294967295"/>
          </p:nvPr>
        </p:nvSpPr>
        <p:spPr>
          <a:xfrm>
            <a:off x="421419" y="485029"/>
            <a:ext cx="1121133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Pharmacy programs delivered in residential aged care homes</a:t>
            </a:r>
          </a:p>
        </p:txBody>
      </p:sp>
      <p:sp>
        <p:nvSpPr>
          <p:cNvPr id="4" name="TextBox 3">
            <a:extLst>
              <a:ext uri="{FF2B5EF4-FFF2-40B4-BE49-F238E27FC236}">
                <a16:creationId xmlns:a16="http://schemas.microsoft.com/office/drawing/2014/main" id="{8AC62953-0EEA-B1A8-B58B-561444F8CC13}"/>
              </a:ext>
            </a:extLst>
          </p:cNvPr>
          <p:cNvSpPr txBox="1"/>
          <p:nvPr/>
        </p:nvSpPr>
        <p:spPr>
          <a:xfrm>
            <a:off x="454549" y="1910763"/>
            <a:ext cx="11282901" cy="463800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400" dirty="0"/>
              <a:t>To avoid duplication of activities and funding, RACHs that take up an ACOP are not able to receive Quality Use of Medicines (QUM) and Residential Medication Management Review (RMMR) Program services from a visiting pharmacist at the same time. </a:t>
            </a:r>
          </a:p>
          <a:p>
            <a:pPr marL="457200" indent="-457200">
              <a:spcAft>
                <a:spcPts val="1200"/>
              </a:spcAft>
              <a:buFont typeface="Arial" panose="020B0604020202020204" pitchFamily="34" charset="0"/>
              <a:buChar char="•"/>
            </a:pPr>
            <a:r>
              <a:rPr lang="en-AU" sz="2400" dirty="0"/>
              <a:t>Where an ACOP is not engaged, there will continue to be funding for aged care residents and RACHs to receive visiting pharmacist support under the QUM and RMMR Pharmacy Programs. </a:t>
            </a:r>
          </a:p>
          <a:p>
            <a:pPr marL="457200" indent="-457200">
              <a:spcAft>
                <a:spcPts val="1200"/>
              </a:spcAft>
              <a:buFont typeface="Arial" panose="020B0604020202020204" pitchFamily="34" charset="0"/>
              <a:buChar char="•"/>
            </a:pPr>
            <a:r>
              <a:rPr lang="en-AU" sz="2400" dirty="0"/>
              <a:t>The longer-term future of QUM and RMMR Pharmacy Programs will be influenced by future funding arrangements, noting the QUM and RMMR Programs are not part of the Eighth Community Pharmacy Agreement (8CPA).</a:t>
            </a:r>
          </a:p>
          <a:p>
            <a:pPr marL="342900" indent="-342900">
              <a:lnSpc>
                <a:spcPct val="115000"/>
              </a:lnSpc>
              <a:spcAft>
                <a:spcPts val="800"/>
              </a:spcAft>
              <a:buFont typeface="Arial" panose="020B0604020202020204" pitchFamily="34" charset="0"/>
              <a:buChar char="•"/>
            </a:pPr>
            <a:endParaRPr lang="en-AU" sz="24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73EC3484-6521-EF14-F6F2-498DA684233B}"/>
              </a:ext>
            </a:extLst>
          </p:cNvPr>
          <p:cNvSpPr>
            <a:spLocks noGrp="1"/>
          </p:cNvSpPr>
          <p:nvPr>
            <p:ph type="sldNum" sz="quarter" idx="12"/>
          </p:nvPr>
        </p:nvSpPr>
        <p:spPr/>
        <p:txBody>
          <a:bodyPr/>
          <a:lstStyle/>
          <a:p>
            <a:fld id="{1DA64D00-EC83-44FC-BBE4-8E65D3C4E161}" type="slidenum">
              <a:rPr lang="en-AU" smtClean="0"/>
              <a:t>21</a:t>
            </a:fld>
            <a:endParaRPr lang="en-AU" dirty="0"/>
          </a:p>
        </p:txBody>
      </p:sp>
    </p:spTree>
    <p:extLst>
      <p:ext uri="{BB962C8B-B14F-4D97-AF65-F5344CB8AC3E}">
        <p14:creationId xmlns:p14="http://schemas.microsoft.com/office/powerpoint/2010/main" val="132186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700E-3DDD-BF9E-E9F1-E32D3D27A4B5}"/>
              </a:ext>
            </a:extLst>
          </p:cNvPr>
          <p:cNvSpPr/>
          <p:nvPr/>
        </p:nvSpPr>
        <p:spPr>
          <a:xfrm>
            <a:off x="0" y="188945"/>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28E3E31-14B0-660D-856C-0C3AE7F8BEB3}"/>
              </a:ext>
            </a:extLst>
          </p:cNvPr>
          <p:cNvSpPr txBox="1">
            <a:spLocks noGrp="1"/>
          </p:cNvSpPr>
          <p:nvPr>
            <p:ph type="title" idx="4294967295"/>
          </p:nvPr>
        </p:nvSpPr>
        <p:spPr>
          <a:xfrm>
            <a:off x="421419" y="485029"/>
            <a:ext cx="1121133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spcBef>
                <a:spcPct val="0"/>
              </a:spcBef>
              <a:spcAft>
                <a:spcPts val="600"/>
              </a:spcAft>
              <a:buNone/>
            </a:pPr>
            <a:r>
              <a:rPr lang="en-AU" sz="4000" b="1" dirty="0">
                <a:solidFill>
                  <a:srgbClr val="009BB5"/>
                </a:solidFill>
                <a:latin typeface="Century Gothic" panose="020B0502020202020204" pitchFamily="34" charset="0"/>
                <a:ea typeface="+mj-ea"/>
                <a:cs typeface="+mj-cs"/>
              </a:rPr>
              <a:t>Supporting resources</a:t>
            </a:r>
          </a:p>
        </p:txBody>
      </p:sp>
      <p:sp>
        <p:nvSpPr>
          <p:cNvPr id="6" name="TextBox 5">
            <a:extLst>
              <a:ext uri="{FF2B5EF4-FFF2-40B4-BE49-F238E27FC236}">
                <a16:creationId xmlns:a16="http://schemas.microsoft.com/office/drawing/2014/main" id="{35DE6774-BDF6-D2B7-D16E-F26E039EA768}"/>
              </a:ext>
            </a:extLst>
          </p:cNvPr>
          <p:cNvSpPr txBox="1"/>
          <p:nvPr/>
        </p:nvSpPr>
        <p:spPr>
          <a:xfrm>
            <a:off x="421418" y="1468417"/>
            <a:ext cx="6429758" cy="349800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400" dirty="0"/>
              <a:t>The Department has published a guide for pharmacists and RACHs participating in the Measure, which is available for download:</a:t>
            </a:r>
            <a:br>
              <a:rPr lang="en-AU" sz="2400" dirty="0"/>
            </a:br>
            <a:br>
              <a:rPr lang="en-AU" sz="2400" dirty="0"/>
            </a:br>
            <a:r>
              <a:rPr lang="en-AU" sz="2000" dirty="0">
                <a:hlinkClick r:id="rId3"/>
              </a:rPr>
              <a:t>Aged Care On-site Pharmacist Measure – Pharmacist and Residential Aged Care Home Guide | Australian Government Department of Health and Aged Care</a:t>
            </a:r>
            <a:endParaRPr lang="en-AU" sz="2000" dirty="0"/>
          </a:p>
          <a:p>
            <a:pPr marL="457200" indent="-457200">
              <a:lnSpc>
                <a:spcPct val="114000"/>
              </a:lnSpc>
              <a:buFont typeface="Arial" panose="020B0604020202020204" pitchFamily="34" charset="0"/>
              <a:buChar char="•"/>
            </a:pPr>
            <a:endParaRPr lang="en-AU" sz="2400" dirty="0"/>
          </a:p>
          <a:p>
            <a:pPr marL="457200" indent="-457200">
              <a:lnSpc>
                <a:spcPct val="114000"/>
              </a:lnSpc>
              <a:buFont typeface="Arial" panose="020B0604020202020204" pitchFamily="34" charset="0"/>
              <a:buChar char="•"/>
            </a:pPr>
            <a:endParaRPr lang="en-AU" sz="2600" dirty="0"/>
          </a:p>
        </p:txBody>
      </p:sp>
      <p:sp>
        <p:nvSpPr>
          <p:cNvPr id="5" name="Slide Number Placeholder 4">
            <a:extLst>
              <a:ext uri="{FF2B5EF4-FFF2-40B4-BE49-F238E27FC236}">
                <a16:creationId xmlns:a16="http://schemas.microsoft.com/office/drawing/2014/main" id="{79522AC1-ABB1-C65C-C050-5EE5D350CAAB}"/>
              </a:ext>
            </a:extLst>
          </p:cNvPr>
          <p:cNvSpPr>
            <a:spLocks noGrp="1"/>
          </p:cNvSpPr>
          <p:nvPr>
            <p:ph type="sldNum" sz="quarter" idx="12"/>
          </p:nvPr>
        </p:nvSpPr>
        <p:spPr/>
        <p:txBody>
          <a:bodyPr/>
          <a:lstStyle/>
          <a:p>
            <a:fld id="{1DA64D00-EC83-44FC-BBE4-8E65D3C4E161}" type="slidenum">
              <a:rPr lang="en-AU" smtClean="0"/>
              <a:t>22</a:t>
            </a:fld>
            <a:endParaRPr lang="en-AU" dirty="0"/>
          </a:p>
        </p:txBody>
      </p:sp>
      <p:pic>
        <p:nvPicPr>
          <p:cNvPr id="7" name="Picture 6">
            <a:extLst>
              <a:ext uri="{FF2B5EF4-FFF2-40B4-BE49-F238E27FC236}">
                <a16:creationId xmlns:a16="http://schemas.microsoft.com/office/drawing/2014/main" id="{2DACA758-B5AA-F326-D3F2-34BA66681729}"/>
              </a:ext>
            </a:extLst>
          </p:cNvPr>
          <p:cNvPicPr>
            <a:picLocks noChangeAspect="1"/>
          </p:cNvPicPr>
          <p:nvPr/>
        </p:nvPicPr>
        <p:blipFill>
          <a:blip r:embed="rId4"/>
          <a:stretch>
            <a:fillRect/>
          </a:stretch>
        </p:blipFill>
        <p:spPr>
          <a:xfrm>
            <a:off x="7542662" y="563100"/>
            <a:ext cx="3610604" cy="5266773"/>
          </a:xfrm>
          <a:prstGeom prst="rect">
            <a:avLst/>
          </a:prstGeom>
        </p:spPr>
      </p:pic>
    </p:spTree>
    <p:extLst>
      <p:ext uri="{BB962C8B-B14F-4D97-AF65-F5344CB8AC3E}">
        <p14:creationId xmlns:p14="http://schemas.microsoft.com/office/powerpoint/2010/main" val="82925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700E-3DDD-BF9E-E9F1-E32D3D27A4B5}"/>
              </a:ext>
              <a:ext uri="{C183D7F6-B498-43B3-948B-1728B52AA6E4}">
                <adec:decorative xmlns:adec="http://schemas.microsoft.com/office/drawing/2017/decorative" val="1"/>
              </a:ext>
            </a:extLst>
          </p:cNvPr>
          <p:cNvSpPr/>
          <p:nvPr/>
        </p:nvSpPr>
        <p:spPr>
          <a:xfrm>
            <a:off x="0" y="184196"/>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a:t>
            </a:r>
          </a:p>
        </p:txBody>
      </p:sp>
      <p:sp>
        <p:nvSpPr>
          <p:cNvPr id="4" name="Title 3">
            <a:extLst>
              <a:ext uri="{FF2B5EF4-FFF2-40B4-BE49-F238E27FC236}">
                <a16:creationId xmlns:a16="http://schemas.microsoft.com/office/drawing/2014/main" id="{D28E3E31-14B0-660D-856C-0C3AE7F8BEB3}"/>
              </a:ext>
            </a:extLst>
          </p:cNvPr>
          <p:cNvSpPr txBox="1">
            <a:spLocks noGrp="1"/>
          </p:cNvSpPr>
          <p:nvPr>
            <p:ph type="title" idx="4294967295"/>
          </p:nvPr>
        </p:nvSpPr>
        <p:spPr>
          <a:xfrm>
            <a:off x="421419" y="485029"/>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4000" b="1" dirty="0">
                <a:solidFill>
                  <a:srgbClr val="009BB5"/>
                </a:solidFill>
                <a:latin typeface="Century Gothic" panose="020B0502020202020204" pitchFamily="34" charset="0"/>
                <a:ea typeface="Times New Roman" panose="02020603050405020304" pitchFamily="18" charset="0"/>
                <a:cs typeface="+mn-cs"/>
              </a:rPr>
              <a:t>Grant Opportunity for PHNs </a:t>
            </a:r>
            <a:endPar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6BD1072D-811F-21F3-68CD-12EFDD70224B}"/>
              </a:ext>
            </a:extLst>
          </p:cNvPr>
          <p:cNvSpPr txBox="1"/>
          <p:nvPr/>
        </p:nvSpPr>
        <p:spPr>
          <a:xfrm>
            <a:off x="421419" y="1294658"/>
            <a:ext cx="11602834" cy="655564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100" dirty="0"/>
              <a:t>The Measure includes grant funding of up to $10.64 million over three years for the ACOP Measure Residential Aged Care Home Support Grant, which is designated for PHNs.</a:t>
            </a:r>
          </a:p>
          <a:p>
            <a:pPr marL="457200" indent="-457200">
              <a:spcAft>
                <a:spcPts val="1200"/>
              </a:spcAft>
              <a:buFont typeface="Arial" panose="020B0604020202020204" pitchFamily="34" charset="0"/>
              <a:buChar char="•"/>
            </a:pPr>
            <a:r>
              <a:rPr lang="en-AU" sz="2100" dirty="0">
                <a:effectLst/>
                <a:ea typeface="Calibri" panose="020F0502020204030204" pitchFamily="34" charset="0"/>
                <a:cs typeface="Times New Roman" panose="02020603050405020304" pitchFamily="18" charset="0"/>
              </a:rPr>
              <a:t>This is based on the Australian Government’s decision in MYEFO Budget 2023-24 (13/12/2024) that funding would be provided to PHNs as part of implementation of the Measure.</a:t>
            </a:r>
            <a:endParaRPr lang="en-AU" sz="2100" dirty="0"/>
          </a:p>
          <a:p>
            <a:pPr marL="457200" indent="-457200">
              <a:spcAft>
                <a:spcPts val="1200"/>
              </a:spcAft>
              <a:buFont typeface="Arial" panose="020B0604020202020204" pitchFamily="34" charset="0"/>
              <a:buChar char="•"/>
            </a:pPr>
            <a:r>
              <a:rPr lang="en-AU" sz="2100" dirty="0"/>
              <a:t>The Grant Opportunity was published on </a:t>
            </a:r>
            <a:r>
              <a:rPr lang="en-AU" sz="2100" dirty="0" err="1"/>
              <a:t>GrantConnect</a:t>
            </a:r>
            <a:r>
              <a:rPr lang="en-AU" sz="2100" dirty="0"/>
              <a:t> on 29 October 2024. It is a non-application based and closed non-competitive grant, only available to PHNs.</a:t>
            </a:r>
          </a:p>
          <a:p>
            <a:pPr marL="457200" lvl="0" indent="-457200">
              <a:spcAft>
                <a:spcPts val="1200"/>
              </a:spcAft>
              <a:buFont typeface="Arial" panose="020B0604020202020204" pitchFamily="34" charset="0"/>
              <a:buChar char="•"/>
            </a:pPr>
            <a:r>
              <a:rPr lang="en-AU" sz="2100" dirty="0"/>
              <a:t>The objectives are to increase uptake of aged care on-site pharmacists by RACHs around Australia and improve access to aged care on-site pharmacists in RACHs.</a:t>
            </a:r>
          </a:p>
          <a:p>
            <a:pPr marL="457200" lvl="0" indent="-457200">
              <a:spcAft>
                <a:spcPts val="1200"/>
              </a:spcAft>
              <a:buClr>
                <a:srgbClr val="000000"/>
              </a:buClr>
              <a:buFont typeface="Arial" panose="020B0604020202020204" pitchFamily="34" charset="0"/>
              <a:buChar char="•"/>
            </a:pPr>
            <a:r>
              <a:rPr lang="en-AU" sz="2100" dirty="0"/>
              <a:t>The intended outcomes are improved medication management and safety in RACHs, and integration of aged care on-site pharmacists with the health care team in the RACH.</a:t>
            </a:r>
          </a:p>
          <a:p>
            <a:pPr marL="457200" lvl="0" indent="-457200">
              <a:spcAft>
                <a:spcPts val="1200"/>
              </a:spcAft>
              <a:buClr>
                <a:srgbClr val="000000"/>
              </a:buClr>
              <a:buFont typeface="Arial" panose="020B0604020202020204" pitchFamily="34" charset="0"/>
              <a:buChar char="•"/>
            </a:pPr>
            <a:r>
              <a:rPr lang="en-AU" sz="2100" dirty="0"/>
              <a:t>Note: PHNs will not employ aged care on-site pharmacists. That is the role of the RACHs and community pharmacies.</a:t>
            </a:r>
          </a:p>
          <a:p>
            <a:pPr lvl="0">
              <a:spcAft>
                <a:spcPts val="1200"/>
              </a:spcAft>
              <a:buClr>
                <a:srgbClr val="000000"/>
              </a:buClr>
            </a:pPr>
            <a:endParaRPr lang="en-AU" sz="2800" dirty="0"/>
          </a:p>
          <a:p>
            <a:pPr marL="457200" indent="-457200">
              <a:spcAft>
                <a:spcPts val="1200"/>
              </a:spcAft>
              <a:buFont typeface="Arial" panose="020B0604020202020204" pitchFamily="34" charset="0"/>
              <a:buChar char="•"/>
            </a:pPr>
            <a:endParaRPr lang="en-AU" sz="2800" dirty="0"/>
          </a:p>
          <a:p>
            <a:pPr marL="457200" indent="-457200">
              <a:buFont typeface="Arial" panose="020B0604020202020204" pitchFamily="34" charset="0"/>
              <a:buChar char="•"/>
            </a:pPr>
            <a:endParaRPr lang="en-AU" sz="3200" dirty="0"/>
          </a:p>
        </p:txBody>
      </p:sp>
      <p:sp>
        <p:nvSpPr>
          <p:cNvPr id="6" name="Slide Number Placeholder 5">
            <a:extLst>
              <a:ext uri="{FF2B5EF4-FFF2-40B4-BE49-F238E27FC236}">
                <a16:creationId xmlns:a16="http://schemas.microsoft.com/office/drawing/2014/main" id="{90A58595-0C5C-6D9F-5380-6CFB4DC5751B}"/>
              </a:ext>
            </a:extLst>
          </p:cNvPr>
          <p:cNvSpPr>
            <a:spLocks noGrp="1"/>
          </p:cNvSpPr>
          <p:nvPr>
            <p:ph type="sldNum" sz="quarter" idx="12"/>
          </p:nvPr>
        </p:nvSpPr>
        <p:spPr/>
        <p:txBody>
          <a:bodyPr/>
          <a:lstStyle/>
          <a:p>
            <a:fld id="{1DA64D00-EC83-44FC-BBE4-8E65D3C4E161}" type="slidenum">
              <a:rPr lang="en-AU" smtClean="0"/>
              <a:t>23</a:t>
            </a:fld>
            <a:endParaRPr lang="en-AU" dirty="0"/>
          </a:p>
        </p:txBody>
      </p:sp>
    </p:spTree>
    <p:extLst>
      <p:ext uri="{BB962C8B-B14F-4D97-AF65-F5344CB8AC3E}">
        <p14:creationId xmlns:p14="http://schemas.microsoft.com/office/powerpoint/2010/main" val="28149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700E-3DDD-BF9E-E9F1-E32D3D27A4B5}"/>
              </a:ext>
            </a:extLst>
          </p:cNvPr>
          <p:cNvSpPr/>
          <p:nvPr/>
        </p:nvSpPr>
        <p:spPr>
          <a:xfrm>
            <a:off x="8473742" y="2687605"/>
            <a:ext cx="3718257" cy="3276384"/>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28E3E31-14B0-660D-856C-0C3AE7F8BEB3}"/>
              </a:ext>
            </a:extLst>
          </p:cNvPr>
          <p:cNvSpPr txBox="1">
            <a:spLocks noGrp="1"/>
          </p:cNvSpPr>
          <p:nvPr>
            <p:ph type="title" idx="4294967295"/>
          </p:nvPr>
        </p:nvSpPr>
        <p:spPr>
          <a:xfrm>
            <a:off x="3972050" y="490836"/>
            <a:ext cx="42479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54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Questions?</a:t>
            </a:r>
          </a:p>
        </p:txBody>
      </p:sp>
      <p:pic>
        <p:nvPicPr>
          <p:cNvPr id="5" name="Picture 4">
            <a:extLst>
              <a:ext uri="{FF2B5EF4-FFF2-40B4-BE49-F238E27FC236}">
                <a16:creationId xmlns:a16="http://schemas.microsoft.com/office/drawing/2014/main" id="{3AF85B1E-D4FC-936C-B517-442C5FCF9496}"/>
              </a:ext>
            </a:extLst>
          </p:cNvPr>
          <p:cNvPicPr>
            <a:picLocks noChangeAspect="1"/>
          </p:cNvPicPr>
          <p:nvPr/>
        </p:nvPicPr>
        <p:blipFill>
          <a:blip r:embed="rId3"/>
          <a:stretch>
            <a:fillRect/>
          </a:stretch>
        </p:blipFill>
        <p:spPr>
          <a:xfrm>
            <a:off x="2658243" y="1344824"/>
            <a:ext cx="6415791" cy="923329"/>
          </a:xfrm>
          <a:prstGeom prst="rect">
            <a:avLst/>
          </a:prstGeom>
        </p:spPr>
      </p:pic>
      <p:sp>
        <p:nvSpPr>
          <p:cNvPr id="7" name="Slide Number Placeholder 6">
            <a:extLst>
              <a:ext uri="{FF2B5EF4-FFF2-40B4-BE49-F238E27FC236}">
                <a16:creationId xmlns:a16="http://schemas.microsoft.com/office/drawing/2014/main" id="{B53DB347-8B6A-B679-F586-B243710B6E7B}"/>
              </a:ext>
            </a:extLst>
          </p:cNvPr>
          <p:cNvSpPr>
            <a:spLocks noGrp="1"/>
          </p:cNvSpPr>
          <p:nvPr>
            <p:ph type="sldNum" sz="quarter" idx="12"/>
          </p:nvPr>
        </p:nvSpPr>
        <p:spPr/>
        <p:txBody>
          <a:bodyPr/>
          <a:lstStyle/>
          <a:p>
            <a:fld id="{1DA64D00-EC83-44FC-BBE4-8E65D3C4E161}" type="slidenum">
              <a:rPr lang="en-AU" smtClean="0"/>
              <a:t>24</a:t>
            </a:fld>
            <a:endParaRPr lang="en-AU" dirty="0"/>
          </a:p>
        </p:txBody>
      </p:sp>
      <p:pic>
        <p:nvPicPr>
          <p:cNvPr id="1026" name="Picture 2" descr="An older lady talking to a younger lady who is holding a folder">
            <a:extLst>
              <a:ext uri="{FF2B5EF4-FFF2-40B4-BE49-F238E27FC236}">
                <a16:creationId xmlns:a16="http://schemas.microsoft.com/office/drawing/2014/main" id="{D955784F-A6B9-3874-8ABF-B2C459831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436" y="2729820"/>
            <a:ext cx="6423127" cy="2783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8B9E03-357B-FCE4-C049-BECA22C8F057}"/>
              </a:ext>
            </a:extLst>
          </p:cNvPr>
          <p:cNvSpPr txBox="1"/>
          <p:nvPr/>
        </p:nvSpPr>
        <p:spPr>
          <a:xfrm>
            <a:off x="4036854" y="2283735"/>
            <a:ext cx="4183096" cy="353943"/>
          </a:xfrm>
          <a:prstGeom prst="rect">
            <a:avLst/>
          </a:prstGeom>
          <a:noFill/>
        </p:spPr>
        <p:txBody>
          <a:bodyPr wrap="square" rtlCol="0">
            <a:spAutoFit/>
          </a:bodyPr>
          <a:lstStyle/>
          <a:p>
            <a:r>
              <a:rPr lang="en-AU" sz="1700" dirty="0">
                <a:solidFill>
                  <a:srgbClr val="00AFBC"/>
                </a:solidFill>
                <a:latin typeface="Arial Narrow" panose="020B0606020202030204" pitchFamily="34" charset="0"/>
              </a:rPr>
              <a:t>Email: Agedcarepharmacist@health.gov.au</a:t>
            </a:r>
          </a:p>
        </p:txBody>
      </p:sp>
    </p:spTree>
    <p:extLst>
      <p:ext uri="{BB962C8B-B14F-4D97-AF65-F5344CB8AC3E}">
        <p14:creationId xmlns:p14="http://schemas.microsoft.com/office/powerpoint/2010/main" val="387298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73235-79A2-9AE7-55C7-F3EBD6E206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E092E3-7F7F-C0FB-FF66-708BFD626C63}"/>
              </a:ext>
            </a:extLst>
          </p:cNvPr>
          <p:cNvSpPr>
            <a:spLocks noGrp="1"/>
          </p:cNvSpPr>
          <p:nvPr>
            <p:ph idx="1"/>
          </p:nvPr>
        </p:nvSpPr>
        <p:spPr>
          <a:xfrm>
            <a:off x="258904" y="1217984"/>
            <a:ext cx="11645074" cy="4335755"/>
          </a:xfrm>
          <a:ln>
            <a:noFill/>
          </a:ln>
        </p:spPr>
        <p:txBody>
          <a:bodyPr>
            <a:normAutofit/>
          </a:bodyPr>
          <a:lstStyle/>
          <a:p>
            <a:pPr marL="457200" lvl="1" indent="0">
              <a:lnSpc>
                <a:spcPct val="150000"/>
              </a:lnSpc>
              <a:spcBef>
                <a:spcPts val="0"/>
              </a:spcBef>
              <a:buNone/>
            </a:pPr>
            <a:r>
              <a:rPr lang="en-AU" sz="2000" b="1" u="sng" dirty="0"/>
              <a:t>Aged Care Space </a:t>
            </a:r>
            <a:r>
              <a:rPr lang="en-AU" sz="2000" dirty="0"/>
              <a:t>- Community of Practice:  </a:t>
            </a:r>
            <a:r>
              <a:rPr lang="en-AU" sz="2000" dirty="0">
                <a:hlinkClick r:id="rId2"/>
              </a:rPr>
              <a:t>https://www.acipc.org.au/aged-care/</a:t>
            </a:r>
            <a:endParaRPr lang="en-AU" sz="2000" dirty="0"/>
          </a:p>
          <a:p>
            <a:pPr marL="457200" lvl="1" indent="0">
              <a:lnSpc>
                <a:spcPct val="150000"/>
              </a:lnSpc>
              <a:spcBef>
                <a:spcPts val="0"/>
              </a:spcBef>
              <a:buNone/>
            </a:pPr>
            <a:endParaRPr lang="en-AU" sz="2000" dirty="0"/>
          </a:p>
          <a:p>
            <a:pPr marL="457200" lvl="1" indent="0">
              <a:lnSpc>
                <a:spcPct val="150000"/>
              </a:lnSpc>
              <a:spcBef>
                <a:spcPts val="0"/>
              </a:spcBef>
              <a:buNone/>
            </a:pPr>
            <a:endParaRPr lang="en-AU" sz="3200" dirty="0"/>
          </a:p>
        </p:txBody>
      </p:sp>
      <p:pic>
        <p:nvPicPr>
          <p:cNvPr id="4" name="Picture 3" descr="A picture containing shape&#10;&#10;Description automatically generated">
            <a:extLst>
              <a:ext uri="{FF2B5EF4-FFF2-40B4-BE49-F238E27FC236}">
                <a16:creationId xmlns:a16="http://schemas.microsoft.com/office/drawing/2014/main" id="{5B572D4F-D4E1-B55B-18F6-8C315D2EF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5692CAAF-2D49-FA4A-16A7-F3E77615B7F7}"/>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FF74D426-90DA-C53C-D51A-657D37406599}"/>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pic>
        <p:nvPicPr>
          <p:cNvPr id="5" name="Picture 4">
            <a:extLst>
              <a:ext uri="{FF2B5EF4-FFF2-40B4-BE49-F238E27FC236}">
                <a16:creationId xmlns:a16="http://schemas.microsoft.com/office/drawing/2014/main" id="{A1418EEF-D900-76B9-CB57-E47C6B23DFDD}"/>
              </a:ext>
            </a:extLst>
          </p:cNvPr>
          <p:cNvPicPr>
            <a:picLocks noChangeAspect="1"/>
          </p:cNvPicPr>
          <p:nvPr/>
        </p:nvPicPr>
        <p:blipFill>
          <a:blip r:embed="rId5"/>
          <a:stretch>
            <a:fillRect/>
          </a:stretch>
        </p:blipFill>
        <p:spPr>
          <a:xfrm>
            <a:off x="1353599" y="1878894"/>
            <a:ext cx="8063294" cy="2308750"/>
          </a:xfrm>
          <a:prstGeom prst="rect">
            <a:avLst/>
          </a:prstGeom>
        </p:spPr>
      </p:pic>
      <p:sp>
        <p:nvSpPr>
          <p:cNvPr id="9" name="TextBox 8">
            <a:extLst>
              <a:ext uri="{FF2B5EF4-FFF2-40B4-BE49-F238E27FC236}">
                <a16:creationId xmlns:a16="http://schemas.microsoft.com/office/drawing/2014/main" id="{7841A249-3281-21CE-0AD4-3C72B98C73AD}"/>
              </a:ext>
            </a:extLst>
          </p:cNvPr>
          <p:cNvSpPr txBox="1"/>
          <p:nvPr/>
        </p:nvSpPr>
        <p:spPr>
          <a:xfrm>
            <a:off x="782877" y="4437675"/>
            <a:ext cx="9300575" cy="1015663"/>
          </a:xfrm>
          <a:prstGeom prst="rect">
            <a:avLst/>
          </a:prstGeom>
          <a:noFill/>
        </p:spPr>
        <p:txBody>
          <a:bodyPr wrap="square">
            <a:spAutoFit/>
          </a:bodyPr>
          <a:lstStyle/>
          <a:p>
            <a:r>
              <a:rPr lang="en-GB" sz="2000" dirty="0"/>
              <a:t>Aged Care 2025 webinar series:  </a:t>
            </a:r>
            <a:r>
              <a:rPr lang="en-GB" sz="2000" dirty="0">
                <a:hlinkClick r:id="rId6"/>
              </a:rPr>
              <a:t>https://www.acipc.org.au/acipc-aged-ipc-webinar-series/</a:t>
            </a:r>
            <a:endParaRPr lang="en-GB" sz="2000" dirty="0"/>
          </a:p>
          <a:p>
            <a:endParaRPr lang="en-GB" sz="2000" dirty="0"/>
          </a:p>
        </p:txBody>
      </p:sp>
      <p:pic>
        <p:nvPicPr>
          <p:cNvPr id="11" name="Picture 10">
            <a:extLst>
              <a:ext uri="{FF2B5EF4-FFF2-40B4-BE49-F238E27FC236}">
                <a16:creationId xmlns:a16="http://schemas.microsoft.com/office/drawing/2014/main" id="{FC33777D-D3A3-22F2-171F-74E2E810EDC6}"/>
              </a:ext>
            </a:extLst>
          </p:cNvPr>
          <p:cNvPicPr>
            <a:picLocks noChangeAspect="1"/>
          </p:cNvPicPr>
          <p:nvPr/>
        </p:nvPicPr>
        <p:blipFill>
          <a:blip r:embed="rId7"/>
          <a:stretch>
            <a:fillRect/>
          </a:stretch>
        </p:blipFill>
        <p:spPr>
          <a:xfrm>
            <a:off x="2530258" y="5195537"/>
            <a:ext cx="6285386" cy="1412432"/>
          </a:xfrm>
          <a:prstGeom prst="rect">
            <a:avLst/>
          </a:prstGeom>
        </p:spPr>
      </p:pic>
    </p:spTree>
    <p:extLst>
      <p:ext uri="{BB962C8B-B14F-4D97-AF65-F5344CB8AC3E}">
        <p14:creationId xmlns:p14="http://schemas.microsoft.com/office/powerpoint/2010/main" val="146129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6E59B-4422-4D38-92C1-E1FF1139A8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D86E1-23EA-493F-4683-328E90076694}"/>
              </a:ext>
            </a:extLst>
          </p:cNvPr>
          <p:cNvSpPr>
            <a:spLocks noGrp="1"/>
          </p:cNvSpPr>
          <p:nvPr>
            <p:ph idx="1"/>
          </p:nvPr>
        </p:nvSpPr>
        <p:spPr>
          <a:xfrm>
            <a:off x="258904" y="1448350"/>
            <a:ext cx="11645074" cy="4105389"/>
          </a:xfrm>
          <a:ln>
            <a:noFill/>
          </a:ln>
        </p:spPr>
        <p:txBody>
          <a:bodyPr>
            <a:normAutofit/>
          </a:bodyPr>
          <a:lstStyle/>
          <a:p>
            <a:pPr marL="457200" lvl="1" indent="0">
              <a:lnSpc>
                <a:spcPct val="150000"/>
              </a:lnSpc>
              <a:spcBef>
                <a:spcPts val="0"/>
              </a:spcBef>
              <a:buNone/>
            </a:pPr>
            <a:r>
              <a:rPr lang="en-AU" sz="3200" b="1" u="sng" dirty="0"/>
              <a:t>Join us and be interactive</a:t>
            </a:r>
          </a:p>
          <a:p>
            <a:pPr marL="457200" lvl="1" indent="0">
              <a:lnSpc>
                <a:spcPct val="150000"/>
              </a:lnSpc>
              <a:spcBef>
                <a:spcPts val="0"/>
              </a:spcBef>
              <a:buNone/>
            </a:pPr>
            <a:r>
              <a:rPr lang="en-AU" sz="3200" dirty="0"/>
              <a:t>Q&amp;A </a:t>
            </a:r>
            <a:r>
              <a:rPr lang="en-AU" sz="3200"/>
              <a:t>in the chat </a:t>
            </a:r>
            <a:r>
              <a:rPr lang="en-AU" sz="3200" dirty="0"/>
              <a:t>function of webinar</a:t>
            </a:r>
          </a:p>
          <a:p>
            <a:pPr marL="457200" lvl="1" indent="0">
              <a:lnSpc>
                <a:spcPct val="150000"/>
              </a:lnSpc>
              <a:spcBef>
                <a:spcPts val="0"/>
              </a:spcBef>
              <a:buNone/>
            </a:pPr>
            <a:r>
              <a:rPr lang="en-AU" sz="3200" dirty="0"/>
              <a:t>Broader questions can go on the Aged Care Connexion: </a:t>
            </a:r>
            <a:r>
              <a:rPr lang="en-AU" sz="3200" dirty="0">
                <a:hlinkClick r:id="rId2"/>
              </a:rPr>
              <a:t>https://www.acipc.org.au/members/aged-care-connexion/</a:t>
            </a:r>
            <a:endParaRPr lang="en-AU" sz="3200" dirty="0"/>
          </a:p>
          <a:p>
            <a:pPr marL="457200" lvl="1" indent="0">
              <a:lnSpc>
                <a:spcPct val="150000"/>
              </a:lnSpc>
              <a:spcBef>
                <a:spcPts val="0"/>
              </a:spcBef>
              <a:buNone/>
            </a:pPr>
            <a:endParaRPr lang="en-AU" sz="3200" dirty="0"/>
          </a:p>
        </p:txBody>
      </p:sp>
      <p:pic>
        <p:nvPicPr>
          <p:cNvPr id="4" name="Picture 3" descr="A picture containing shape&#10;&#10;Description automatically generated">
            <a:extLst>
              <a:ext uri="{FF2B5EF4-FFF2-40B4-BE49-F238E27FC236}">
                <a16:creationId xmlns:a16="http://schemas.microsoft.com/office/drawing/2014/main" id="{242E1410-CE10-16B1-B08E-87EB4AF80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AFA14F68-E1FF-B833-BC06-5C9DAF0ADBFF}"/>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6BFF4133-058E-CD5B-B3B1-C1AD5744531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48410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B4AC6F-C70E-9101-7A2F-10DAAD1C1F6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7E03703-041B-E0B1-5CBC-6CA56B8E9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758AB0C7-A47C-1C55-4A5F-CE89BEEF1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F0555B-1E9E-602D-86C0-D34A2ED8BD1C}"/>
              </a:ext>
            </a:extLst>
          </p:cNvPr>
          <p:cNvSpPr>
            <a:spLocks noGrp="1"/>
          </p:cNvSpPr>
          <p:nvPr>
            <p:ph type="title"/>
          </p:nvPr>
        </p:nvSpPr>
        <p:spPr>
          <a:xfrm>
            <a:off x="1115568" y="509521"/>
            <a:ext cx="10232136" cy="1014984"/>
          </a:xfrm>
        </p:spPr>
        <p:txBody>
          <a:bodyPr>
            <a:normAutofit/>
          </a:bodyPr>
          <a:lstStyle/>
          <a:p>
            <a:r>
              <a:rPr lang="en-AU" sz="4000" b="1" dirty="0"/>
              <a:t>Mariana Crank </a:t>
            </a:r>
          </a:p>
        </p:txBody>
      </p:sp>
      <p:sp>
        <p:nvSpPr>
          <p:cNvPr id="17" name="Rectangle 16">
            <a:extLst>
              <a:ext uri="{FF2B5EF4-FFF2-40B4-BE49-F238E27FC236}">
                <a16:creationId xmlns:a16="http://schemas.microsoft.com/office/drawing/2014/main" id="{D21A45DC-2215-E3B4-E5CC-D80777B7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85545D7-3ADF-53FC-C29F-1AD5B845DFB4}"/>
              </a:ext>
            </a:extLst>
          </p:cNvPr>
          <p:cNvSpPr>
            <a:spLocks/>
          </p:cNvSpPr>
          <p:nvPr/>
        </p:nvSpPr>
        <p:spPr>
          <a:xfrm>
            <a:off x="1389185" y="1974084"/>
            <a:ext cx="8614497" cy="3178042"/>
          </a:xfrm>
          <a:prstGeom prst="rect">
            <a:avLst/>
          </a:prstGeom>
          <a:ln>
            <a:noFill/>
          </a:ln>
        </p:spPr>
        <p:txBody>
          <a:bodyPr>
            <a:normAutofit/>
          </a:bodyPr>
          <a:lstStyle/>
          <a:p>
            <a:pPr defTabSz="594360">
              <a:lnSpc>
                <a:spcPct val="170000"/>
              </a:lnSpc>
            </a:pPr>
            <a:endParaRPr lang="en-GB" sz="1170" kern="1200" dirty="0">
              <a:solidFill>
                <a:schemeClr val="tx1"/>
              </a:solidFill>
              <a:latin typeface="+mn-lt"/>
              <a:ea typeface="+mn-ea"/>
              <a:cs typeface="+mn-cs"/>
            </a:endParaRPr>
          </a:p>
        </p:txBody>
      </p:sp>
      <p:pic>
        <p:nvPicPr>
          <p:cNvPr id="4" name="Picture 3" descr="A picture containing shape&#10;&#10;Description automatically generated">
            <a:extLst>
              <a:ext uri="{FF2B5EF4-FFF2-40B4-BE49-F238E27FC236}">
                <a16:creationId xmlns:a16="http://schemas.microsoft.com/office/drawing/2014/main" id="{9228C6B7-FD37-D296-A450-4CDF427E6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129" y="509521"/>
            <a:ext cx="2074882" cy="565405"/>
          </a:xfrm>
          <a:prstGeom prst="rect">
            <a:avLst/>
          </a:prstGeom>
        </p:spPr>
      </p:pic>
      <p:cxnSp>
        <p:nvCxnSpPr>
          <p:cNvPr id="6" name="Straight Connector 5">
            <a:extLst>
              <a:ext uri="{FF2B5EF4-FFF2-40B4-BE49-F238E27FC236}">
                <a16:creationId xmlns:a16="http://schemas.microsoft.com/office/drawing/2014/main" id="{F411B273-7FFA-2DF3-360D-691D0F20D3D3}"/>
              </a:ext>
            </a:extLst>
          </p:cNvPr>
          <p:cNvCxnSpPr>
            <a:cxnSpLocks/>
          </p:cNvCxnSpPr>
          <p:nvPr/>
        </p:nvCxnSpPr>
        <p:spPr>
          <a:xfrm>
            <a:off x="1574753" y="1759022"/>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B4BE8F83-1C7D-0385-5772-A84AA0B15652}"/>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7" name="TextBox 6">
            <a:extLst>
              <a:ext uri="{FF2B5EF4-FFF2-40B4-BE49-F238E27FC236}">
                <a16:creationId xmlns:a16="http://schemas.microsoft.com/office/drawing/2014/main" id="{70DF4C88-36D1-088D-8F4D-7F84B0D6B604}"/>
              </a:ext>
            </a:extLst>
          </p:cNvPr>
          <p:cNvSpPr txBox="1"/>
          <p:nvPr/>
        </p:nvSpPr>
        <p:spPr>
          <a:xfrm>
            <a:off x="771893" y="2019042"/>
            <a:ext cx="9849080" cy="2970685"/>
          </a:xfrm>
          <a:prstGeom prst="rect">
            <a:avLst/>
          </a:prstGeom>
          <a:noFill/>
        </p:spPr>
        <p:txBody>
          <a:bodyPr wrap="square">
            <a:spAutoFit/>
          </a:bodyPr>
          <a:lstStyle/>
          <a:p>
            <a:pPr algn="just">
              <a:lnSpc>
                <a:spcPct val="150000"/>
              </a:lnSpc>
            </a:pPr>
            <a:r>
              <a:rPr lang="en-GB" sz="3200" dirty="0"/>
              <a:t>Mariana is currently a Director in Pharmacy Branch at the Department of Health and Aged Care. Her team has responsibility for a diverse range of programs including the Aged Care On-site Pharmacist Measure.</a:t>
            </a:r>
            <a:endParaRPr lang="en-AU" sz="3200" dirty="0"/>
          </a:p>
        </p:txBody>
      </p:sp>
    </p:spTree>
    <p:extLst>
      <p:ext uri="{BB962C8B-B14F-4D97-AF65-F5344CB8AC3E}">
        <p14:creationId xmlns:p14="http://schemas.microsoft.com/office/powerpoint/2010/main" val="260980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0C765A-C92F-4F05-1944-058CC46CAA84}"/>
              </a:ext>
              <a:ext uri="{C183D7F6-B498-43B3-948B-1728B52AA6E4}">
                <adec:decorative xmlns:adec="http://schemas.microsoft.com/office/drawing/2017/decorative" val="1"/>
              </a:ext>
            </a:extLst>
          </p:cNvPr>
          <p:cNvSpPr/>
          <p:nvPr/>
        </p:nvSpPr>
        <p:spPr>
          <a:xfrm>
            <a:off x="0" y="222893"/>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KEYNOTE PRESENTATION">
            <a:extLst>
              <a:ext uri="{FF2B5EF4-FFF2-40B4-BE49-F238E27FC236}">
                <a16:creationId xmlns:a16="http://schemas.microsoft.com/office/drawing/2014/main" id="{9DAC5122-D23C-4B9E-80D2-084D0EC550B2}"/>
              </a:ext>
            </a:extLst>
          </p:cNvPr>
          <p:cNvSpPr txBox="1"/>
          <p:nvPr userDrawn="1"/>
        </p:nvSpPr>
        <p:spPr>
          <a:xfrm>
            <a:off x="856740" y="3818422"/>
            <a:ext cx="5707833" cy="1471396"/>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pPr>
              <a:lnSpc>
                <a:spcPct val="100000"/>
              </a:lnSpc>
              <a:defRPr sz="2600" i="0" spc="0">
                <a:solidFill>
                  <a:srgbClr val="6E686F"/>
                </a:solidFill>
                <a:latin typeface="Open Sans"/>
                <a:ea typeface="Open Sans"/>
                <a:cs typeface="Open Sans"/>
                <a:sym typeface="Open Sans"/>
              </a:defRPr>
            </a:pPr>
            <a:r>
              <a:rPr lang="en-AU" sz="2000" b="1" dirty="0">
                <a:solidFill>
                  <a:srgbClr val="00B4C4"/>
                </a:solidFill>
                <a:latin typeface="Century Gothic" panose="020B0502020202020204" pitchFamily="34" charset="0"/>
                <a:ea typeface="+mj-ea"/>
                <a:cs typeface="+mn-cs"/>
              </a:rPr>
              <a:t>Mariana Crank</a:t>
            </a:r>
          </a:p>
          <a:p>
            <a:pPr>
              <a:lnSpc>
                <a:spcPct val="100000"/>
              </a:lnSpc>
              <a:defRPr sz="2600" i="0" spc="0">
                <a:solidFill>
                  <a:srgbClr val="6E686F"/>
                </a:solidFill>
                <a:latin typeface="Open Sans"/>
                <a:ea typeface="Open Sans"/>
                <a:cs typeface="Open Sans"/>
                <a:sym typeface="Open Sans"/>
              </a:defRPr>
            </a:pPr>
            <a:r>
              <a:rPr lang="en-AU" sz="2000" b="1" dirty="0">
                <a:solidFill>
                  <a:srgbClr val="00B4C4"/>
                </a:solidFill>
                <a:latin typeface="Century Gothic" panose="020B0502020202020204" pitchFamily="34" charset="0"/>
                <a:ea typeface="+mj-ea"/>
                <a:cs typeface="+mn-cs"/>
              </a:rPr>
              <a:t>Pharmacy Branch</a:t>
            </a:r>
          </a:p>
          <a:p>
            <a:pPr>
              <a:lnSpc>
                <a:spcPct val="100000"/>
              </a:lnSpc>
              <a:defRPr sz="2600" i="0" spc="0">
                <a:solidFill>
                  <a:srgbClr val="6E686F"/>
                </a:solidFill>
                <a:latin typeface="Open Sans"/>
                <a:ea typeface="Open Sans"/>
                <a:cs typeface="Open Sans"/>
                <a:sym typeface="Open Sans"/>
              </a:defRPr>
            </a:pPr>
            <a:r>
              <a:rPr lang="en-AU" sz="2000" u="sng" dirty="0">
                <a:solidFill>
                  <a:srgbClr val="00B4C4"/>
                </a:solidFill>
                <a:latin typeface="Century Gothic" panose="020B0502020202020204" pitchFamily="34" charset="0"/>
                <a:ea typeface="Helvetica" charset="0"/>
                <a:cs typeface="Helvetica" charset="0"/>
              </a:rPr>
              <a:t>Agedcarepharmacist@health.gov.au</a:t>
            </a:r>
          </a:p>
        </p:txBody>
      </p:sp>
      <p:sp>
        <p:nvSpPr>
          <p:cNvPr id="9" name="Title 8">
            <a:extLst>
              <a:ext uri="{FF2B5EF4-FFF2-40B4-BE49-F238E27FC236}">
                <a16:creationId xmlns:a16="http://schemas.microsoft.com/office/drawing/2014/main" id="{CBB80B26-65E3-C64D-5E0A-8E549B32FD7B}"/>
              </a:ext>
            </a:extLst>
          </p:cNvPr>
          <p:cNvSpPr txBox="1">
            <a:spLocks noGrp="1"/>
          </p:cNvSpPr>
          <p:nvPr>
            <p:ph type="title" idx="4294967295"/>
          </p:nvPr>
        </p:nvSpPr>
        <p:spPr>
          <a:xfrm>
            <a:off x="726113" y="892964"/>
            <a:ext cx="1069273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spcAft>
                <a:spcPts val="600"/>
              </a:spcAft>
              <a:defRPr/>
            </a:pPr>
            <a:r>
              <a:rPr lang="en-AU" sz="4000" b="1" dirty="0">
                <a:solidFill>
                  <a:srgbClr val="009BB5"/>
                </a:solidFill>
                <a:latin typeface="Century Gothic" panose="020B0502020202020204" pitchFamily="34" charset="0"/>
                <a:cs typeface="+mn-cs"/>
              </a:rPr>
              <a:t>Aged Care On-site Pharmacist Measure</a:t>
            </a:r>
          </a:p>
        </p:txBody>
      </p:sp>
      <p:sp>
        <p:nvSpPr>
          <p:cNvPr id="6" name="TextBox 5">
            <a:extLst>
              <a:ext uri="{FF2B5EF4-FFF2-40B4-BE49-F238E27FC236}">
                <a16:creationId xmlns:a16="http://schemas.microsoft.com/office/drawing/2014/main" id="{AFC9FA87-75CC-F4AD-3D54-684928884911}"/>
              </a:ext>
            </a:extLst>
          </p:cNvPr>
          <p:cNvSpPr txBox="1"/>
          <p:nvPr/>
        </p:nvSpPr>
        <p:spPr>
          <a:xfrm>
            <a:off x="856740" y="1779423"/>
            <a:ext cx="5005947" cy="1569660"/>
          </a:xfrm>
          <a:prstGeom prst="rect">
            <a:avLst/>
          </a:prstGeom>
          <a:noFill/>
        </p:spPr>
        <p:txBody>
          <a:bodyPr wrap="square" rtlCol="0">
            <a:spAutoFit/>
          </a:bodyPr>
          <a:lstStyle/>
          <a:p>
            <a:pPr>
              <a:spcAft>
                <a:spcPts val="600"/>
              </a:spcAft>
              <a:defRPr/>
            </a:pPr>
            <a:r>
              <a:rPr lang="en-AU" sz="3200" b="1" dirty="0">
                <a:solidFill>
                  <a:srgbClr val="009BB5"/>
                </a:solidFill>
                <a:latin typeface="Century Gothic" panose="020B0502020202020204" pitchFamily="34" charset="0"/>
                <a:ea typeface="+mj-ea"/>
              </a:rPr>
              <a:t>ACIPC Aged Care Community of Practice – 19 February 2025</a:t>
            </a:r>
          </a:p>
        </p:txBody>
      </p:sp>
      <p:sp>
        <p:nvSpPr>
          <p:cNvPr id="10" name="Slide Number Placeholder 9">
            <a:extLst>
              <a:ext uri="{FF2B5EF4-FFF2-40B4-BE49-F238E27FC236}">
                <a16:creationId xmlns:a16="http://schemas.microsoft.com/office/drawing/2014/main" id="{CD1CCF00-A2A9-BDA3-E2E2-3CE72A5C8A8E}"/>
              </a:ext>
            </a:extLst>
          </p:cNvPr>
          <p:cNvSpPr>
            <a:spLocks noGrp="1"/>
          </p:cNvSpPr>
          <p:nvPr>
            <p:ph type="sldNum" sz="quarter" idx="12"/>
          </p:nvPr>
        </p:nvSpPr>
        <p:spPr/>
        <p:txBody>
          <a:bodyPr/>
          <a:lstStyle/>
          <a:p>
            <a:fld id="{1DA64D00-EC83-44FC-BBE4-8E65D3C4E161}" type="slidenum">
              <a:rPr lang="en-AU" smtClean="0"/>
              <a:t>6</a:t>
            </a:fld>
            <a:endParaRPr lang="en-AU" dirty="0"/>
          </a:p>
        </p:txBody>
      </p:sp>
      <p:pic>
        <p:nvPicPr>
          <p:cNvPr id="3" name="Picture 2">
            <a:extLst>
              <a:ext uri="{FF2B5EF4-FFF2-40B4-BE49-F238E27FC236}">
                <a16:creationId xmlns:a16="http://schemas.microsoft.com/office/drawing/2014/main" id="{54FB0E52-8557-B41F-7A33-A7119DB84C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6233" y="1677342"/>
            <a:ext cx="5112616" cy="3872352"/>
          </a:xfrm>
          <a:prstGeom prst="rect">
            <a:avLst/>
          </a:prstGeom>
        </p:spPr>
      </p:pic>
    </p:spTree>
    <p:extLst>
      <p:ext uri="{BB962C8B-B14F-4D97-AF65-F5344CB8AC3E}">
        <p14:creationId xmlns:p14="http://schemas.microsoft.com/office/powerpoint/2010/main" val="421777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700E-3DDD-BF9E-E9F1-E32D3D27A4B5}"/>
              </a:ext>
              <a:ext uri="{C183D7F6-B498-43B3-948B-1728B52AA6E4}">
                <adec:decorative xmlns:adec="http://schemas.microsoft.com/office/drawing/2017/decorative" val="1"/>
              </a:ext>
            </a:extLst>
          </p:cNvPr>
          <p:cNvSpPr/>
          <p:nvPr/>
        </p:nvSpPr>
        <p:spPr>
          <a:xfrm>
            <a:off x="0" y="184196"/>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28E3E31-14B0-660D-856C-0C3AE7F8BEB3}"/>
              </a:ext>
            </a:extLst>
          </p:cNvPr>
          <p:cNvSpPr txBox="1">
            <a:spLocks noGrp="1"/>
          </p:cNvSpPr>
          <p:nvPr>
            <p:ph type="title" idx="4294967295"/>
          </p:nvPr>
        </p:nvSpPr>
        <p:spPr>
          <a:xfrm>
            <a:off x="421419" y="485029"/>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Overview</a:t>
            </a:r>
          </a:p>
        </p:txBody>
      </p:sp>
      <p:sp>
        <p:nvSpPr>
          <p:cNvPr id="5" name="TextBox 4">
            <a:extLst>
              <a:ext uri="{FF2B5EF4-FFF2-40B4-BE49-F238E27FC236}">
                <a16:creationId xmlns:a16="http://schemas.microsoft.com/office/drawing/2014/main" id="{6BD1072D-811F-21F3-68CD-12EFDD70224B}"/>
              </a:ext>
            </a:extLst>
          </p:cNvPr>
          <p:cNvSpPr txBox="1"/>
          <p:nvPr/>
        </p:nvSpPr>
        <p:spPr>
          <a:xfrm>
            <a:off x="421419" y="1294658"/>
            <a:ext cx="11602834" cy="501675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800" dirty="0"/>
              <a:t>The Australian Government is providing funding for pharmacists to work on-site in residential aged care homes (RACHs) in a clinical role. </a:t>
            </a:r>
          </a:p>
          <a:p>
            <a:pPr marL="457200" indent="-457200">
              <a:spcAft>
                <a:spcPts val="1200"/>
              </a:spcAft>
              <a:buFont typeface="Arial" panose="020B0604020202020204" pitchFamily="34" charset="0"/>
              <a:buChar char="•"/>
            </a:pPr>
            <a:r>
              <a:rPr lang="en-AU" sz="2800" dirty="0"/>
              <a:t>$333.7 million allocated over four years, to be ongoing.</a:t>
            </a:r>
          </a:p>
          <a:p>
            <a:pPr marL="457200" indent="-457200">
              <a:spcAft>
                <a:spcPts val="1200"/>
              </a:spcAft>
              <a:buFont typeface="Arial" panose="020B0604020202020204" pitchFamily="34" charset="0"/>
              <a:buChar char="•"/>
            </a:pPr>
            <a:r>
              <a:rPr lang="en-AU" sz="2800" dirty="0"/>
              <a:t>The Measure is a response to the Final Report of the Royal Commission into Aged Care Quality and Safety (Recommendation 38).</a:t>
            </a:r>
          </a:p>
          <a:p>
            <a:pPr marL="457200" indent="-457200">
              <a:spcAft>
                <a:spcPts val="1200"/>
              </a:spcAft>
              <a:buFont typeface="Arial" panose="020B0604020202020204" pitchFamily="34" charset="0"/>
              <a:buChar char="•"/>
            </a:pPr>
            <a:r>
              <a:rPr lang="en-AU" sz="2800" dirty="0"/>
              <a:t>The Measure commenced on 1 July 2024. </a:t>
            </a:r>
          </a:p>
          <a:p>
            <a:pPr marL="457200" indent="-457200">
              <a:spcAft>
                <a:spcPts val="1200"/>
              </a:spcAft>
              <a:buFont typeface="Arial" panose="020B0604020202020204" pitchFamily="34" charset="0"/>
              <a:buChar char="•"/>
            </a:pPr>
            <a:r>
              <a:rPr lang="en-AU" sz="2800" dirty="0"/>
              <a:t>The payment and claiming system for RACHs went live on 1 October 2024.</a:t>
            </a:r>
          </a:p>
          <a:p>
            <a:pPr marL="457200" indent="-457200">
              <a:spcAft>
                <a:spcPts val="1200"/>
              </a:spcAft>
              <a:buFont typeface="Arial" panose="020B0604020202020204" pitchFamily="34" charset="0"/>
              <a:buChar char="•"/>
            </a:pPr>
            <a:endParaRPr lang="en-AU" sz="3200" dirty="0"/>
          </a:p>
          <a:p>
            <a:pPr marL="457200" indent="-457200">
              <a:buFont typeface="Arial" panose="020B0604020202020204" pitchFamily="34" charset="0"/>
              <a:buChar char="•"/>
            </a:pPr>
            <a:endParaRPr lang="en-AU" sz="3200" dirty="0"/>
          </a:p>
        </p:txBody>
      </p:sp>
      <p:sp>
        <p:nvSpPr>
          <p:cNvPr id="6" name="Slide Number Placeholder 5">
            <a:extLst>
              <a:ext uri="{FF2B5EF4-FFF2-40B4-BE49-F238E27FC236}">
                <a16:creationId xmlns:a16="http://schemas.microsoft.com/office/drawing/2014/main" id="{90A58595-0C5C-6D9F-5380-6CFB4DC5751B}"/>
              </a:ext>
            </a:extLst>
          </p:cNvPr>
          <p:cNvSpPr>
            <a:spLocks noGrp="1"/>
          </p:cNvSpPr>
          <p:nvPr>
            <p:ph type="sldNum" sz="quarter" idx="12"/>
          </p:nvPr>
        </p:nvSpPr>
        <p:spPr/>
        <p:txBody>
          <a:bodyPr/>
          <a:lstStyle/>
          <a:p>
            <a:fld id="{1DA64D00-EC83-44FC-BBE4-8E65D3C4E161}" type="slidenum">
              <a:rPr lang="en-AU" smtClean="0"/>
              <a:t>7</a:t>
            </a:fld>
            <a:endParaRPr lang="en-AU" dirty="0"/>
          </a:p>
        </p:txBody>
      </p:sp>
    </p:spTree>
    <p:extLst>
      <p:ext uri="{BB962C8B-B14F-4D97-AF65-F5344CB8AC3E}">
        <p14:creationId xmlns:p14="http://schemas.microsoft.com/office/powerpoint/2010/main" val="330260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700E-3DDD-BF9E-E9F1-E32D3D27A4B5}"/>
              </a:ext>
              <a:ext uri="{C183D7F6-B498-43B3-948B-1728B52AA6E4}">
                <adec:decorative xmlns:adec="http://schemas.microsoft.com/office/drawing/2017/decorative" val="1"/>
              </a:ext>
            </a:extLst>
          </p:cNvPr>
          <p:cNvSpPr/>
          <p:nvPr/>
        </p:nvSpPr>
        <p:spPr>
          <a:xfrm>
            <a:off x="0" y="184196"/>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28E3E31-14B0-660D-856C-0C3AE7F8BEB3}"/>
              </a:ext>
            </a:extLst>
          </p:cNvPr>
          <p:cNvSpPr txBox="1">
            <a:spLocks noGrp="1"/>
          </p:cNvSpPr>
          <p:nvPr>
            <p:ph type="title" idx="4294967295"/>
          </p:nvPr>
        </p:nvSpPr>
        <p:spPr>
          <a:xfrm>
            <a:off x="421419" y="485029"/>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rPr>
              <a:t>How the Measure works</a:t>
            </a:r>
          </a:p>
        </p:txBody>
      </p:sp>
      <p:sp>
        <p:nvSpPr>
          <p:cNvPr id="5" name="TextBox 4">
            <a:extLst>
              <a:ext uri="{FF2B5EF4-FFF2-40B4-BE49-F238E27FC236}">
                <a16:creationId xmlns:a16="http://schemas.microsoft.com/office/drawing/2014/main" id="{6BD1072D-811F-21F3-68CD-12EFDD70224B}"/>
              </a:ext>
            </a:extLst>
          </p:cNvPr>
          <p:cNvSpPr txBox="1"/>
          <p:nvPr/>
        </p:nvSpPr>
        <p:spPr>
          <a:xfrm>
            <a:off x="421419" y="1322577"/>
            <a:ext cx="11602834" cy="4278094"/>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400" dirty="0"/>
              <a:t>The Measure provides funding to:</a:t>
            </a:r>
          </a:p>
          <a:p>
            <a:pPr marL="914400" lvl="1" indent="-457200">
              <a:spcAft>
                <a:spcPts val="1200"/>
              </a:spcAft>
              <a:buFont typeface="Arial" panose="020B0604020202020204" pitchFamily="34" charset="0"/>
              <a:buChar char="•"/>
            </a:pPr>
            <a:r>
              <a:rPr lang="en-AU" sz="2400" dirty="0"/>
              <a:t>RACHs to engage an ACOP, where:</a:t>
            </a:r>
          </a:p>
          <a:p>
            <a:pPr lvl="3" indent="-457200">
              <a:spcAft>
                <a:spcPts val="1200"/>
              </a:spcAft>
              <a:buFont typeface="Arial" panose="020B0604020202020204" pitchFamily="34" charset="0"/>
              <a:buChar char="•"/>
            </a:pPr>
            <a:r>
              <a:rPr lang="en-AU" sz="2200" dirty="0"/>
              <a:t>the RACH and a community pharmacy don’t come to a suitable agreement; or</a:t>
            </a:r>
          </a:p>
          <a:p>
            <a:pPr lvl="3" indent="-457200">
              <a:spcAft>
                <a:spcPts val="1200"/>
              </a:spcAft>
              <a:buFont typeface="Arial" panose="020B0604020202020204" pitchFamily="34" charset="0"/>
              <a:buChar char="•"/>
            </a:pPr>
            <a:r>
              <a:rPr lang="en-AU" sz="2200" dirty="0"/>
              <a:t>the RACH’s community pharmacy of choice can’t or chooses not to participate</a:t>
            </a:r>
          </a:p>
          <a:p>
            <a:pPr marL="457200" indent="-457200">
              <a:spcAft>
                <a:spcPts val="1200"/>
              </a:spcAft>
              <a:buFont typeface="Arial" panose="020B0604020202020204" pitchFamily="34" charset="0"/>
              <a:buChar char="•"/>
            </a:pPr>
            <a:r>
              <a:rPr lang="en-AU" sz="2400" dirty="0"/>
              <a:t>community pharmacies can also receive funding directly to employ aged care on-site pharmacists (ACOPs) to place in RACHs.</a:t>
            </a:r>
          </a:p>
          <a:p>
            <a:pPr marL="457200" indent="-457200">
              <a:spcAft>
                <a:spcPts val="1200"/>
              </a:spcAft>
              <a:buFont typeface="Arial" panose="020B0604020202020204" pitchFamily="34" charset="0"/>
              <a:buChar char="•"/>
            </a:pPr>
            <a:r>
              <a:rPr lang="en-AU" sz="2400" dirty="0">
                <a:ea typeface="Calibri" panose="020F0502020204030204" pitchFamily="34" charset="0"/>
                <a:cs typeface="Times New Roman" panose="02020603050405020304" pitchFamily="18" charset="0"/>
              </a:rPr>
              <a:t>RACHs must commit to uptake of the electronic National Residential Medication Chart (</a:t>
            </a:r>
            <a:r>
              <a:rPr lang="en-AU" sz="2400" dirty="0" err="1">
                <a:ea typeface="Calibri" panose="020F0502020204030204" pitchFamily="34" charset="0"/>
                <a:cs typeface="Times New Roman" panose="02020603050405020304" pitchFamily="18" charset="0"/>
              </a:rPr>
              <a:t>eNRMC</a:t>
            </a:r>
            <a:r>
              <a:rPr lang="en-AU" sz="2400" dirty="0">
                <a:ea typeface="Calibri" panose="020F0502020204030204" pitchFamily="34" charset="0"/>
                <a:cs typeface="Times New Roman" panose="02020603050405020304" pitchFamily="18" charset="0"/>
              </a:rPr>
              <a:t>) to access an ACOP. </a:t>
            </a:r>
            <a:endParaRPr lang="en-AU" sz="2400" b="0" i="0" dirty="0">
              <a:solidFill>
                <a:srgbClr val="313131"/>
              </a:solidFill>
              <a:effectLst/>
              <a:latin typeface="-apple-system"/>
            </a:endParaRPr>
          </a:p>
          <a:p>
            <a:pPr marL="457200" indent="-457200">
              <a:spcAft>
                <a:spcPts val="1200"/>
              </a:spcAft>
              <a:buFont typeface="Arial" panose="020B0604020202020204" pitchFamily="34" charset="0"/>
              <a:buChar char="•"/>
            </a:pPr>
            <a:r>
              <a:rPr lang="en-AU" sz="2400" dirty="0">
                <a:latin typeface="-apple-system"/>
              </a:rPr>
              <a:t>Participation in the Measure is not mandatory.</a:t>
            </a:r>
          </a:p>
        </p:txBody>
      </p:sp>
      <p:sp>
        <p:nvSpPr>
          <p:cNvPr id="6" name="Slide Number Placeholder 5">
            <a:extLst>
              <a:ext uri="{FF2B5EF4-FFF2-40B4-BE49-F238E27FC236}">
                <a16:creationId xmlns:a16="http://schemas.microsoft.com/office/drawing/2014/main" id="{90A58595-0C5C-6D9F-5380-6CFB4DC5751B}"/>
              </a:ext>
            </a:extLst>
          </p:cNvPr>
          <p:cNvSpPr>
            <a:spLocks noGrp="1"/>
          </p:cNvSpPr>
          <p:nvPr>
            <p:ph type="sldNum" sz="quarter" idx="12"/>
          </p:nvPr>
        </p:nvSpPr>
        <p:spPr/>
        <p:txBody>
          <a:bodyPr/>
          <a:lstStyle/>
          <a:p>
            <a:fld id="{1DA64D00-EC83-44FC-BBE4-8E65D3C4E161}" type="slidenum">
              <a:rPr lang="en-AU" smtClean="0"/>
              <a:t>8</a:t>
            </a:fld>
            <a:endParaRPr lang="en-AU" dirty="0"/>
          </a:p>
        </p:txBody>
      </p:sp>
    </p:spTree>
    <p:extLst>
      <p:ext uri="{BB962C8B-B14F-4D97-AF65-F5344CB8AC3E}">
        <p14:creationId xmlns:p14="http://schemas.microsoft.com/office/powerpoint/2010/main" val="14017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C4218-AEB8-7FB8-7E88-A92EA0EBEEE3}"/>
              </a:ext>
            </a:extLst>
          </p:cNvPr>
          <p:cNvSpPr/>
          <p:nvPr/>
        </p:nvSpPr>
        <p:spPr>
          <a:xfrm>
            <a:off x="0" y="190349"/>
            <a:ext cx="12192000" cy="583034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F38614C-D527-C3C8-0E36-820468F31EA3}"/>
              </a:ext>
            </a:extLst>
          </p:cNvPr>
          <p:cNvSpPr txBox="1">
            <a:spLocks noGrp="1"/>
          </p:cNvSpPr>
          <p:nvPr>
            <p:ph type="title" idx="4294967295"/>
          </p:nvPr>
        </p:nvSpPr>
        <p:spPr>
          <a:xfrm>
            <a:off x="421419" y="485029"/>
            <a:ext cx="112113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4000" b="1" dirty="0">
                <a:solidFill>
                  <a:srgbClr val="009BB5"/>
                </a:solidFill>
                <a:latin typeface="Century Gothic" panose="020B0502020202020204" pitchFamily="34" charset="0"/>
                <a:ea typeface="Times New Roman" panose="02020603050405020304" pitchFamily="18" charset="0"/>
                <a:cs typeface="+mn-cs"/>
              </a:rPr>
              <a:t>Funding </a:t>
            </a:r>
            <a:endParaRPr kumimoji="0" lang="en-AU" sz="4000" b="1" i="0" u="none" strike="noStrike" kern="1200" cap="none" spc="0" normalizeH="0" baseline="0" noProof="0" dirty="0">
              <a:ln>
                <a:noFill/>
              </a:ln>
              <a:solidFill>
                <a:srgbClr val="009BB5"/>
              </a:solidFill>
              <a:effectLst/>
              <a:uLnTx/>
              <a:uFillTx/>
              <a:latin typeface="Century Gothic" panose="020B0502020202020204" pitchFamily="34"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A18F48A0-9953-89D0-3F49-9D8B2F12507F}"/>
              </a:ext>
            </a:extLst>
          </p:cNvPr>
          <p:cNvSpPr txBox="1"/>
          <p:nvPr/>
        </p:nvSpPr>
        <p:spPr>
          <a:xfrm>
            <a:off x="421419" y="1280167"/>
            <a:ext cx="10844996" cy="516756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600" dirty="0"/>
              <a:t>The Measure provides funding for ACOP salaries.</a:t>
            </a:r>
          </a:p>
          <a:p>
            <a:pPr marL="914400" lvl="1" indent="-457200">
              <a:spcAft>
                <a:spcPts val="1200"/>
              </a:spcAft>
              <a:buFont typeface="Arial" panose="020B0604020202020204" pitchFamily="34" charset="0"/>
              <a:buChar char="•"/>
            </a:pPr>
            <a:r>
              <a:rPr lang="en-AU" sz="2000" dirty="0"/>
              <a:t>The salary is based on a grade 2 hospital pharmacist award salary averaged across the states and territories.</a:t>
            </a:r>
          </a:p>
          <a:p>
            <a:pPr marL="914400" lvl="1" indent="-457200">
              <a:spcAft>
                <a:spcPts val="1200"/>
              </a:spcAft>
              <a:buFont typeface="Arial" panose="020B0604020202020204" pitchFamily="34" charset="0"/>
              <a:buChar char="•"/>
            </a:pPr>
            <a:r>
              <a:rPr lang="en-AU" sz="2000" dirty="0"/>
              <a:t>The salary of $138,282 p.a. for a full-time equivalent is inclusive of on-costs including annual leave, personal leave, public holidays, and superannuation. </a:t>
            </a:r>
          </a:p>
          <a:p>
            <a:pPr marL="457200" indent="-457200">
              <a:spcAft>
                <a:spcPts val="1200"/>
              </a:spcAft>
              <a:buFont typeface="Arial" panose="020B0604020202020204" pitchFamily="34" charset="0"/>
              <a:buChar char="•"/>
            </a:pPr>
            <a:r>
              <a:rPr lang="en-AU" sz="2600" dirty="0"/>
              <a:t>The ACOP salary is to be negotiated between the pharmacist and the employer (RACH or community pharmacy). </a:t>
            </a:r>
          </a:p>
          <a:p>
            <a:pPr marL="914400" lvl="1" indent="-457200">
              <a:spcAft>
                <a:spcPts val="1200"/>
              </a:spcAft>
              <a:buFont typeface="Arial" panose="020B0604020202020204" pitchFamily="34" charset="0"/>
              <a:buChar char="•"/>
            </a:pPr>
            <a:r>
              <a:rPr lang="en-AU" sz="2000" dirty="0"/>
              <a:t>The salary negotiation may be influenced by a range of factors such as the ACOP experience, geographical location, and workforce availability. </a:t>
            </a:r>
          </a:p>
          <a:p>
            <a:pPr marL="914400" lvl="1" indent="-457200">
              <a:spcAft>
                <a:spcPts val="1200"/>
              </a:spcAft>
              <a:buFont typeface="Arial" panose="020B0604020202020204" pitchFamily="34" charset="0"/>
              <a:buChar char="•"/>
            </a:pPr>
            <a:r>
              <a:rPr lang="en-AU" sz="2000" dirty="0"/>
              <a:t>Where a salary is higher than the government funded amount, any additional salary would be funded by the employer. </a:t>
            </a:r>
            <a:endParaRPr lang="en-AU" sz="2400" dirty="0"/>
          </a:p>
          <a:p>
            <a:pPr marL="457200" indent="-457200">
              <a:lnSpc>
                <a:spcPct val="114000"/>
              </a:lnSpc>
              <a:buFont typeface="Arial" panose="020B0604020202020204" pitchFamily="34" charset="0"/>
              <a:buChar char="•"/>
            </a:pPr>
            <a:endParaRPr lang="en-AU" sz="2400" dirty="0"/>
          </a:p>
        </p:txBody>
      </p:sp>
      <p:sp>
        <p:nvSpPr>
          <p:cNvPr id="6" name="Slide Number Placeholder 5">
            <a:extLst>
              <a:ext uri="{FF2B5EF4-FFF2-40B4-BE49-F238E27FC236}">
                <a16:creationId xmlns:a16="http://schemas.microsoft.com/office/drawing/2014/main" id="{F084E927-6781-2F57-FC1A-055727C52F0F}"/>
              </a:ext>
            </a:extLst>
          </p:cNvPr>
          <p:cNvSpPr>
            <a:spLocks noGrp="1"/>
          </p:cNvSpPr>
          <p:nvPr>
            <p:ph type="sldNum" sz="quarter" idx="12"/>
          </p:nvPr>
        </p:nvSpPr>
        <p:spPr/>
        <p:txBody>
          <a:bodyPr/>
          <a:lstStyle/>
          <a:p>
            <a:fld id="{1DA64D00-EC83-44FC-BBE4-8E65D3C4E161}" type="slidenum">
              <a:rPr lang="en-AU" smtClean="0"/>
              <a:t>9</a:t>
            </a:fld>
            <a:endParaRPr lang="en-AU" dirty="0"/>
          </a:p>
        </p:txBody>
      </p:sp>
    </p:spTree>
    <p:extLst>
      <p:ext uri="{BB962C8B-B14F-4D97-AF65-F5344CB8AC3E}">
        <p14:creationId xmlns:p14="http://schemas.microsoft.com/office/powerpoint/2010/main" val="298333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4.0.5919"/>
  <p:tag name="SLIDO_PRESENTATION_ID" val="3b036f88-3a66-4c56-a623-a219a44e65c3"/>
  <p:tag name="SLIDO_EVENT_UUID" val="233af01a-9183-4c1b-96bd-fddcab3c604a"/>
  <p:tag name="SLIDO_EVENT_SECTION_UUID" val="6dee7b16-d4b2-4eb9-9dbb-de807f9526a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5687</TotalTime>
  <Words>1526</Words>
  <Application>Microsoft Office PowerPoint</Application>
  <PresentationFormat>Widescreen</PresentationFormat>
  <Paragraphs>158</Paragraphs>
  <Slides>24</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-apple-system</vt:lpstr>
      <vt:lpstr>Arial</vt:lpstr>
      <vt:lpstr>Arial Narrow</vt:lpstr>
      <vt:lpstr>Calibri</vt:lpstr>
      <vt:lpstr>Calibri Light</vt:lpstr>
      <vt:lpstr>Century Gothic</vt:lpstr>
      <vt:lpstr>Helvetica</vt:lpstr>
      <vt:lpstr>Times New Roman</vt:lpstr>
      <vt:lpstr>Office Theme</vt:lpstr>
      <vt:lpstr>Office Theme</vt:lpstr>
      <vt:lpstr>Welcome to ACIPC CoP webinar series 2025</vt:lpstr>
      <vt:lpstr>PowerPoint Presentation</vt:lpstr>
      <vt:lpstr>PowerPoint Presentation</vt:lpstr>
      <vt:lpstr>PowerPoint Presentation</vt:lpstr>
      <vt:lpstr>Mariana Crank </vt:lpstr>
      <vt:lpstr>Aged Care On-site Pharmacist Measure</vt:lpstr>
      <vt:lpstr>Overview</vt:lpstr>
      <vt:lpstr>How the Measure works</vt:lpstr>
      <vt:lpstr>Funding </vt:lpstr>
      <vt:lpstr>Funding Entitlement</vt:lpstr>
      <vt:lpstr>Eligibility – employers of ACOPs</vt:lpstr>
      <vt:lpstr>Eligibility – pharmacists</vt:lpstr>
      <vt:lpstr>ACOP credentialing and training</vt:lpstr>
      <vt:lpstr>Role of the Aged Care On-site Pharmacist</vt:lpstr>
      <vt:lpstr>Person Centred Care</vt:lpstr>
      <vt:lpstr>Interprofessional collaboration and communication</vt:lpstr>
      <vt:lpstr>Medication Management</vt:lpstr>
      <vt:lpstr>Quality Use of Medicines</vt:lpstr>
      <vt:lpstr>Clinical Governance</vt:lpstr>
      <vt:lpstr>How to Participate</vt:lpstr>
      <vt:lpstr>Pharmacy programs delivered in residential aged care homes</vt:lpstr>
      <vt:lpstr>Supporting resources</vt:lpstr>
      <vt:lpstr>Grant Opportunity for PHNs </vt:lpstr>
      <vt:lpstr>Questions?</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AGIANNIDIS, Alex</dc:creator>
  <cp:lastModifiedBy>Carrie Spinks</cp:lastModifiedBy>
  <cp:revision>210</cp:revision>
  <dcterms:created xsi:type="dcterms:W3CDTF">2024-03-24T22:38:02Z</dcterms:created>
  <dcterms:modified xsi:type="dcterms:W3CDTF">2025-02-19T05:45:06Z</dcterms:modified>
</cp:coreProperties>
</file>