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7" r:id="rId2"/>
    <p:sldId id="258" r:id="rId3"/>
    <p:sldId id="259" r:id="rId4"/>
    <p:sldId id="266" r:id="rId5"/>
    <p:sldId id="316" r:id="rId6"/>
    <p:sldId id="264" r:id="rId7"/>
    <p:sldId id="265" r:id="rId8"/>
    <p:sldId id="268" r:id="rId9"/>
    <p:sldId id="263" r:id="rId10"/>
    <p:sldId id="269" r:id="rId11"/>
    <p:sldId id="307" r:id="rId12"/>
    <p:sldId id="270" r:id="rId13"/>
    <p:sldId id="309" r:id="rId14"/>
    <p:sldId id="308" r:id="rId15"/>
    <p:sldId id="310" r:id="rId16"/>
    <p:sldId id="311" r:id="rId17"/>
    <p:sldId id="267" r:id="rId18"/>
    <p:sldId id="313" r:id="rId19"/>
    <p:sldId id="320" r:id="rId20"/>
    <p:sldId id="314" r:id="rId21"/>
    <p:sldId id="315" r:id="rId22"/>
    <p:sldId id="317" r:id="rId23"/>
    <p:sldId id="312"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9467C-47F1-4856-9A67-41B54DCA50CC}" type="datetimeFigureOut">
              <a:rPr lang="en-AU" smtClean="0"/>
              <a:t>17/05/2024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D192C-AA19-4EF5-A17A-383C565E9577}" type="slidenum">
              <a:rPr lang="en-AU" smtClean="0"/>
              <a:t>‹#›</a:t>
            </a:fld>
            <a:endParaRPr lang="en-AU"/>
          </a:p>
        </p:txBody>
      </p:sp>
    </p:spTree>
    <p:extLst>
      <p:ext uri="{BB962C8B-B14F-4D97-AF65-F5344CB8AC3E}">
        <p14:creationId xmlns:p14="http://schemas.microsoft.com/office/powerpoint/2010/main" val="259911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61D192C-AA19-4EF5-A17A-383C565E9577}" type="slidenum">
              <a:rPr lang="en-AU" smtClean="0"/>
              <a:t>1</a:t>
            </a:fld>
            <a:endParaRPr lang="en-AU"/>
          </a:p>
        </p:txBody>
      </p:sp>
    </p:spTree>
    <p:extLst>
      <p:ext uri="{BB962C8B-B14F-4D97-AF65-F5344CB8AC3E}">
        <p14:creationId xmlns:p14="http://schemas.microsoft.com/office/powerpoint/2010/main" val="290104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61D192C-AA19-4EF5-A17A-383C565E9577}" type="slidenum">
              <a:rPr lang="en-AU" smtClean="0"/>
              <a:t>6</a:t>
            </a:fld>
            <a:endParaRPr lang="en-AU"/>
          </a:p>
        </p:txBody>
      </p:sp>
    </p:spTree>
    <p:extLst>
      <p:ext uri="{BB962C8B-B14F-4D97-AF65-F5344CB8AC3E}">
        <p14:creationId xmlns:p14="http://schemas.microsoft.com/office/powerpoint/2010/main" val="61527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17/05/2024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17/05/2024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17/05/2024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987791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17/05/2024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 id="214748367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infectioncontrol.grampianshealth.org.au/images/Infection_Control/Audittools/Aged-Care-Home-IPC-Operational-Compliance-Audit---August-2019-V8.pdf"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s://urldefense.com/v3/__https:/www.acipc.org.au/aged-care/resources-australasian-aged-care/__;!!KerVtRMxmDRY!eCG7hpNuVI7dSyxe_bd4Vmn8p3OT_Cl1IH-oj6qz7VsTjOSE3kTo4xif4fb78aQGBQclg9XrgFRj-l8vQZ6y8CXSOOTLL-oI$" TargetMode="Externa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agedcarequality.gov.au" TargetMode="External"/><Relationship Id="rId1" Type="http://schemas.openxmlformats.org/officeDocument/2006/relationships/slideLayout" Target="../slideLayouts/slideLayout1.xml"/><Relationship Id="rId5" Type="http://schemas.openxmlformats.org/officeDocument/2006/relationships/hyperlink" Target="https://www.agedcarequality.gov.au/" TargetMode="Externa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hyperlink" Target="mailto:office@acipc.org.au"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nfectioncontrol.grampianshealth.org.au/images/Infection_Control/Audittools/Aged-Care-Home-IPC-Operational-Compliance-Audit---August-2019-V8.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nfectioncontrol.grampianshealth.org.au/images/Infection_Control/Audittools/Aged-Care-Home-IPC-Operational-Compliance-Audit---August-2019-V8.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agedcarequality.gov.au/providers/quality-standards/personal-care-and-clinical-care" TargetMode="External"/><Relationship Id="rId7" Type="http://schemas.openxmlformats.org/officeDocument/2006/relationships/image" Target="../media/image1.png"/><Relationship Id="rId2" Type="http://schemas.openxmlformats.org/officeDocument/2006/relationships/hyperlink" Target="https://www.safetyandquality.gov.au/publications-and-resources/resource-library/australian-guidelines-prevention-and-control-infection-healthcare" TargetMode="External"/><Relationship Id="rId1" Type="http://schemas.openxmlformats.org/officeDocument/2006/relationships/slideLayout" Target="../slideLayouts/slideLayout2.xml"/><Relationship Id="rId6" Type="http://schemas.openxmlformats.org/officeDocument/2006/relationships/hyperlink" Target="https://aushfg-prod-com-au.s3.amazonaws.com/HPU_B.0350_8.pdf" TargetMode="External"/><Relationship Id="rId5" Type="http://schemas.openxmlformats.org/officeDocument/2006/relationships/hyperlink" Target="https://www.agedcarequality.gov.au/providers/quality-standards/organisational-governance" TargetMode="External"/><Relationship Id="rId4" Type="http://schemas.openxmlformats.org/officeDocument/2006/relationships/hyperlink" Target="https://www.agedcarequality.gov.au/providers/quality-standards/service-environ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124712"/>
            <a:ext cx="4023360" cy="3200400"/>
          </a:xfrm>
        </p:spPr>
        <p:txBody>
          <a:bodyPr>
            <a:normAutofit/>
          </a:bodyPr>
          <a:lstStyle/>
          <a:p>
            <a:pPr algn="l"/>
            <a:r>
              <a:rPr lang="en-AU" sz="4800" b="1" dirty="0"/>
              <a:t>Surveillance in Aged Care</a:t>
            </a:r>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7512870" y="4873752"/>
            <a:ext cx="4023360" cy="1207008"/>
          </a:xfrm>
        </p:spPr>
        <p:txBody>
          <a:bodyPr>
            <a:normAutofit/>
          </a:bodyPr>
          <a:lstStyle/>
          <a:p>
            <a:pPr algn="l"/>
            <a:endParaRPr lang="en-AU" b="1" dirty="0"/>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4"/>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5"/>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704086"/>
          </a:xfrm>
        </p:spPr>
        <p:txBody>
          <a:bodyPr>
            <a:normAutofit/>
          </a:bodyPr>
          <a:lstStyle/>
          <a:p>
            <a:r>
              <a:rPr lang="en-US" sz="4000" dirty="0"/>
              <a:t>You don’t need to re-invent the wheel</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517903" y="2459346"/>
            <a:ext cx="8951977" cy="2692780"/>
          </a:xfrm>
          <a:prstGeom prst="rect">
            <a:avLst/>
          </a:prstGeom>
          <a:ln>
            <a:noFill/>
          </a:ln>
        </p:spPr>
        <p:txBody>
          <a:bodyPr>
            <a:normAutofit/>
          </a:bodyPr>
          <a:lstStyle/>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68603673-A1A1-448E-8780-3815DC222335}"/>
              </a:ext>
            </a:extLst>
          </p:cNvPr>
          <p:cNvPicPr>
            <a:picLocks noChangeAspect="1"/>
          </p:cNvPicPr>
          <p:nvPr/>
        </p:nvPicPr>
        <p:blipFill>
          <a:blip r:embed="rId4"/>
          <a:stretch>
            <a:fillRect/>
          </a:stretch>
        </p:blipFill>
        <p:spPr>
          <a:xfrm>
            <a:off x="3647080" y="4398338"/>
            <a:ext cx="4224387" cy="1438398"/>
          </a:xfrm>
          <a:prstGeom prst="rect">
            <a:avLst/>
          </a:prstGeom>
        </p:spPr>
      </p:pic>
      <p:sp>
        <p:nvSpPr>
          <p:cNvPr id="7" name="Rectangle 6">
            <a:extLst>
              <a:ext uri="{FF2B5EF4-FFF2-40B4-BE49-F238E27FC236}">
                <a16:creationId xmlns:a16="http://schemas.microsoft.com/office/drawing/2014/main" id="{2D739032-12C7-4CAD-8B94-5FC574C170FE}"/>
              </a:ext>
            </a:extLst>
          </p:cNvPr>
          <p:cNvSpPr/>
          <p:nvPr/>
        </p:nvSpPr>
        <p:spPr>
          <a:xfrm>
            <a:off x="1502761" y="2257029"/>
            <a:ext cx="9793225" cy="1938992"/>
          </a:xfrm>
          <a:prstGeom prst="rect">
            <a:avLst/>
          </a:prstGeom>
        </p:spPr>
        <p:txBody>
          <a:bodyPr wrap="square">
            <a:spAutoFit/>
          </a:bodyPr>
          <a:lstStyle/>
          <a:p>
            <a:pPr marL="457200" indent="-457200">
              <a:buFont typeface="Arial" panose="020B0604020202020204" pitchFamily="34" charset="0"/>
              <a:buChar char="•"/>
            </a:pPr>
            <a:r>
              <a:rPr lang="en-US" sz="2400" dirty="0">
                <a:hlinkClick r:id="rId5"/>
              </a:rPr>
              <a:t>Aged-Care-Home-IPC-Operational-Compliance-Audit---August-2019-V8.pdf (grampianshealth.org.au)</a:t>
            </a:r>
            <a:endParaRPr lang="en-US" sz="2400" dirty="0"/>
          </a:p>
          <a:p>
            <a:pPr marL="457200" indent="-457200">
              <a:buFont typeface="Arial" panose="020B0604020202020204" pitchFamily="34" charset="0"/>
              <a:buChar char="•"/>
            </a:pPr>
            <a:r>
              <a:rPr lang="en-US" sz="2400" dirty="0"/>
              <a:t>Google: Grampians aged care facility infection control audit </a:t>
            </a:r>
          </a:p>
          <a:p>
            <a:pPr marL="1143000" lvl="1" indent="-457200"/>
            <a:r>
              <a:rPr lang="en-US" sz="2400" dirty="0"/>
              <a:t>Do once a year – measure your progress</a:t>
            </a:r>
          </a:p>
          <a:p>
            <a:pPr marL="1143000" lvl="1" indent="-457200"/>
            <a:r>
              <a:rPr lang="en-US" sz="2400" dirty="0"/>
              <a:t>Create an action plan - pick non-compliant items to focus on</a:t>
            </a:r>
            <a:endParaRPr lang="en-AU" sz="2400" dirty="0"/>
          </a:p>
        </p:txBody>
      </p:sp>
    </p:spTree>
    <p:extLst>
      <p:ext uri="{BB962C8B-B14F-4D97-AF65-F5344CB8AC3E}">
        <p14:creationId xmlns:p14="http://schemas.microsoft.com/office/powerpoint/2010/main" val="295110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288321-9BAB-4B72-844C-7F04CF1F2C5B}"/>
              </a:ext>
            </a:extLst>
          </p:cNvPr>
          <p:cNvSpPr>
            <a:spLocks noGrp="1"/>
          </p:cNvSpPr>
          <p:nvPr>
            <p:ph type="title"/>
          </p:nvPr>
        </p:nvSpPr>
        <p:spPr/>
        <p:txBody>
          <a:bodyPr/>
          <a:lstStyle/>
          <a:p>
            <a:endParaRPr lang="en-AU" dirty="0"/>
          </a:p>
        </p:txBody>
      </p:sp>
      <p:pic>
        <p:nvPicPr>
          <p:cNvPr id="7" name="Picture 6">
            <a:extLst>
              <a:ext uri="{FF2B5EF4-FFF2-40B4-BE49-F238E27FC236}">
                <a16:creationId xmlns:a16="http://schemas.microsoft.com/office/drawing/2014/main" id="{7F0797BF-D73F-4DE8-9DAF-170623974099}"/>
              </a:ext>
            </a:extLst>
          </p:cNvPr>
          <p:cNvPicPr>
            <a:picLocks noChangeAspect="1"/>
          </p:cNvPicPr>
          <p:nvPr/>
        </p:nvPicPr>
        <p:blipFill>
          <a:blip r:embed="rId2"/>
          <a:stretch>
            <a:fillRect/>
          </a:stretch>
        </p:blipFill>
        <p:spPr>
          <a:xfrm>
            <a:off x="3338189" y="0"/>
            <a:ext cx="5515622" cy="6858000"/>
          </a:xfrm>
          <a:prstGeom prst="rect">
            <a:avLst/>
          </a:prstGeom>
        </p:spPr>
      </p:pic>
      <p:pic>
        <p:nvPicPr>
          <p:cNvPr id="2" name="Picture 1">
            <a:extLst>
              <a:ext uri="{FF2B5EF4-FFF2-40B4-BE49-F238E27FC236}">
                <a16:creationId xmlns:a16="http://schemas.microsoft.com/office/drawing/2014/main" id="{D72671D3-D659-4895-B352-63B5F32A0FE4}"/>
              </a:ext>
            </a:extLst>
          </p:cNvPr>
          <p:cNvPicPr>
            <a:picLocks noChangeAspect="1"/>
          </p:cNvPicPr>
          <p:nvPr/>
        </p:nvPicPr>
        <p:blipFill>
          <a:blip r:embed="rId3"/>
          <a:stretch>
            <a:fillRect/>
          </a:stretch>
        </p:blipFill>
        <p:spPr>
          <a:xfrm>
            <a:off x="1600942" y="120072"/>
            <a:ext cx="8990115" cy="6858000"/>
          </a:xfrm>
          <a:prstGeom prst="rect">
            <a:avLst/>
          </a:prstGeom>
        </p:spPr>
      </p:pic>
      <p:pic>
        <p:nvPicPr>
          <p:cNvPr id="3" name="Picture 2">
            <a:extLst>
              <a:ext uri="{FF2B5EF4-FFF2-40B4-BE49-F238E27FC236}">
                <a16:creationId xmlns:a16="http://schemas.microsoft.com/office/drawing/2014/main" id="{F654D368-B187-4F3E-98F1-E8DDAA8E2A9F}"/>
              </a:ext>
            </a:extLst>
          </p:cNvPr>
          <p:cNvPicPr>
            <a:picLocks noChangeAspect="1"/>
          </p:cNvPicPr>
          <p:nvPr/>
        </p:nvPicPr>
        <p:blipFill>
          <a:blip r:embed="rId4"/>
          <a:stretch>
            <a:fillRect/>
          </a:stretch>
        </p:blipFill>
        <p:spPr>
          <a:xfrm>
            <a:off x="1600942" y="-211512"/>
            <a:ext cx="9643873" cy="6858000"/>
          </a:xfrm>
          <a:prstGeom prst="rect">
            <a:avLst/>
          </a:prstGeom>
        </p:spPr>
      </p:pic>
    </p:spTree>
    <p:extLst>
      <p:ext uri="{BB962C8B-B14F-4D97-AF65-F5344CB8AC3E}">
        <p14:creationId xmlns:p14="http://schemas.microsoft.com/office/powerpoint/2010/main" val="4053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Format</a:t>
            </a:r>
            <a:endParaRPr lang="en-AU" sz="4000"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517903" y="2459346"/>
            <a:ext cx="8951977" cy="2692780"/>
          </a:xfrm>
          <a:prstGeom prst="rect">
            <a:avLst/>
          </a:prstGeom>
          <a:ln>
            <a:noFill/>
          </a:ln>
        </p:spPr>
        <p:txBody>
          <a:bodyPr>
            <a:normAutofit/>
          </a:bodyPr>
          <a:lstStyle/>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E83A0B3C-FB30-418D-A1F5-D03460F708F7}"/>
              </a:ext>
            </a:extLst>
          </p:cNvPr>
          <p:cNvPicPr>
            <a:picLocks noChangeAspect="1"/>
          </p:cNvPicPr>
          <p:nvPr/>
        </p:nvPicPr>
        <p:blipFill>
          <a:blip r:embed="rId4"/>
          <a:stretch>
            <a:fillRect/>
          </a:stretch>
        </p:blipFill>
        <p:spPr>
          <a:xfrm>
            <a:off x="1243584" y="2660204"/>
            <a:ext cx="7519105" cy="1767993"/>
          </a:xfrm>
          <a:prstGeom prst="rect">
            <a:avLst/>
          </a:prstGeom>
        </p:spPr>
      </p:pic>
    </p:spTree>
    <p:extLst>
      <p:ext uri="{BB962C8B-B14F-4D97-AF65-F5344CB8AC3E}">
        <p14:creationId xmlns:p14="http://schemas.microsoft.com/office/powerpoint/2010/main" val="130318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NAPS</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517903" y="2459346"/>
            <a:ext cx="8951977" cy="2692780"/>
          </a:xfrm>
          <a:prstGeom prst="rect">
            <a:avLst/>
          </a:prstGeom>
          <a:ln>
            <a:noFill/>
          </a:ln>
        </p:spPr>
        <p:txBody>
          <a:bodyPr>
            <a:normAutofit/>
          </a:bodyPr>
          <a:lstStyle/>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04037538-9FB4-4288-89D9-391B95B2BC10}"/>
              </a:ext>
            </a:extLst>
          </p:cNvPr>
          <p:cNvPicPr>
            <a:picLocks noChangeAspect="1"/>
          </p:cNvPicPr>
          <p:nvPr/>
        </p:nvPicPr>
        <p:blipFill>
          <a:blip r:embed="rId4"/>
          <a:stretch>
            <a:fillRect/>
          </a:stretch>
        </p:blipFill>
        <p:spPr>
          <a:xfrm>
            <a:off x="2892403" y="575963"/>
            <a:ext cx="3426249" cy="786452"/>
          </a:xfrm>
          <a:prstGeom prst="rect">
            <a:avLst/>
          </a:prstGeom>
        </p:spPr>
      </p:pic>
      <p:sp>
        <p:nvSpPr>
          <p:cNvPr id="7" name="Rectangle 6">
            <a:extLst>
              <a:ext uri="{FF2B5EF4-FFF2-40B4-BE49-F238E27FC236}">
                <a16:creationId xmlns:a16="http://schemas.microsoft.com/office/drawing/2014/main" id="{5D03DA0B-91B8-48A3-8A1B-2F93795C1954}"/>
              </a:ext>
            </a:extLst>
          </p:cNvPr>
          <p:cNvSpPr/>
          <p:nvPr/>
        </p:nvSpPr>
        <p:spPr>
          <a:xfrm>
            <a:off x="1517903" y="2413338"/>
            <a:ext cx="7626097" cy="2677656"/>
          </a:xfrm>
          <a:prstGeom prst="rect">
            <a:avLst/>
          </a:prstGeom>
        </p:spPr>
        <p:txBody>
          <a:bodyPr wrap="square">
            <a:spAutoFit/>
          </a:bodyPr>
          <a:lstStyle/>
          <a:p>
            <a:pPr marL="285750" indent="-285750">
              <a:buFont typeface="Arial" panose="020B0604020202020204" pitchFamily="34" charset="0"/>
              <a:buChar char="•"/>
            </a:pPr>
            <a:r>
              <a:rPr lang="en-US" sz="2400" dirty="0"/>
              <a:t>Free</a:t>
            </a:r>
          </a:p>
          <a:p>
            <a:pPr marL="285750" indent="-285750">
              <a:buFont typeface="Arial" panose="020B0604020202020204" pitchFamily="34" charset="0"/>
              <a:buChar char="•"/>
            </a:pPr>
            <a:r>
              <a:rPr lang="en-US" sz="2400" dirty="0"/>
              <a:t>Anyone can sign up</a:t>
            </a:r>
          </a:p>
          <a:p>
            <a:pPr marL="285750" indent="-285750">
              <a:buFont typeface="Arial" panose="020B0604020202020204" pitchFamily="34" charset="0"/>
              <a:buChar char="•"/>
            </a:pPr>
            <a:r>
              <a:rPr lang="en-US" sz="2400" dirty="0"/>
              <a:t>Provides consistency</a:t>
            </a:r>
          </a:p>
          <a:p>
            <a:pPr marL="285750" indent="-285750">
              <a:buFont typeface="Arial" panose="020B0604020202020204" pitchFamily="34" charset="0"/>
              <a:buChar char="•"/>
            </a:pPr>
            <a:r>
              <a:rPr lang="en-US" sz="2400" dirty="0"/>
              <a:t>Education module for auditors on the site</a:t>
            </a:r>
          </a:p>
          <a:p>
            <a:pPr marL="285750" indent="-285750">
              <a:buFont typeface="Arial" panose="020B0604020202020204" pitchFamily="34" charset="0"/>
              <a:buChar char="•"/>
            </a:pPr>
            <a:r>
              <a:rPr lang="en-US" sz="2400" dirty="0"/>
              <a:t>Benchmarks nationally</a:t>
            </a:r>
          </a:p>
          <a:p>
            <a:pPr marL="285750" indent="-285750">
              <a:buFont typeface="Arial" panose="020B0604020202020204" pitchFamily="34" charset="0"/>
              <a:buChar char="•"/>
            </a:pPr>
            <a:r>
              <a:rPr lang="en-US" sz="2400" dirty="0"/>
              <a:t>Reporting function gives instant reports</a:t>
            </a:r>
          </a:p>
          <a:p>
            <a:pPr marL="285750" indent="-285750">
              <a:buFont typeface="Arial" panose="020B0604020202020204" pitchFamily="34" charset="0"/>
              <a:buChar char="•"/>
            </a:pPr>
            <a:r>
              <a:rPr lang="en-US" sz="2400" dirty="0"/>
              <a:t>Uses </a:t>
            </a:r>
            <a:r>
              <a:rPr lang="en-US" sz="2400" dirty="0" err="1"/>
              <a:t>McGeer</a:t>
            </a:r>
            <a:r>
              <a:rPr lang="en-US" sz="2400" dirty="0"/>
              <a:t> Infection Criteria</a:t>
            </a:r>
            <a:endParaRPr lang="en-AU" sz="2400" dirty="0"/>
          </a:p>
        </p:txBody>
      </p:sp>
    </p:spTree>
    <p:extLst>
      <p:ext uri="{BB962C8B-B14F-4D97-AF65-F5344CB8AC3E}">
        <p14:creationId xmlns:p14="http://schemas.microsoft.com/office/powerpoint/2010/main" val="213895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Infection Surveillance</a:t>
            </a:r>
            <a:endParaRPr lang="en-AU" sz="4000"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517903" y="2459346"/>
            <a:ext cx="8951977" cy="2692780"/>
          </a:xfrm>
          <a:prstGeom prst="rect">
            <a:avLst/>
          </a:prstGeom>
          <a:ln>
            <a:noFill/>
          </a:ln>
        </p:spPr>
        <p:txBody>
          <a:bodyPr>
            <a:normAutofit/>
          </a:bodyPr>
          <a:lstStyle/>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5" name="Rectangle 4">
            <a:extLst>
              <a:ext uri="{FF2B5EF4-FFF2-40B4-BE49-F238E27FC236}">
                <a16:creationId xmlns:a16="http://schemas.microsoft.com/office/drawing/2014/main" id="{CD00D990-9B0B-458D-A1D6-025FDFA16550}"/>
              </a:ext>
            </a:extLst>
          </p:cNvPr>
          <p:cNvSpPr/>
          <p:nvPr/>
        </p:nvSpPr>
        <p:spPr>
          <a:xfrm>
            <a:off x="1188720" y="2598324"/>
            <a:ext cx="9671303" cy="2262158"/>
          </a:xfrm>
          <a:prstGeom prst="rect">
            <a:avLst/>
          </a:prstGeom>
        </p:spPr>
        <p:txBody>
          <a:bodyPr wrap="square">
            <a:spAutoFit/>
          </a:bodyPr>
          <a:lstStyle/>
          <a:p>
            <a:pPr marL="228600" marR="0" lvl="0" indent="-228600" defTabSz="91440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lumMod val="75000"/>
                    <a:lumOff val="25000"/>
                  </a:prstClr>
                </a:solidFill>
                <a:effectLst/>
                <a:uLnTx/>
                <a:uFillTx/>
              </a:rPr>
              <a:t>Consistency - Clear definitions of infection:</a:t>
            </a:r>
          </a:p>
          <a:p>
            <a:pPr marL="685800" marR="0" lvl="1" indent="-228600" defTabSz="91440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400" b="0" i="0" u="none" strike="noStrike" kern="0" cap="none" spc="0" normalizeH="0" baseline="0" noProof="0" dirty="0" err="1">
                <a:ln>
                  <a:noFill/>
                </a:ln>
                <a:solidFill>
                  <a:prstClr val="black">
                    <a:lumMod val="75000"/>
                    <a:lumOff val="25000"/>
                  </a:prstClr>
                </a:solidFill>
                <a:effectLst/>
                <a:uLnTx/>
                <a:uFillTx/>
              </a:rPr>
              <a:t>McGeer</a:t>
            </a:r>
            <a:r>
              <a:rPr kumimoji="0" lang="en-US" sz="2400" b="0" i="0" u="none" strike="noStrike" kern="0" cap="none" spc="0" normalizeH="0" baseline="0" noProof="0" dirty="0">
                <a:ln>
                  <a:noFill/>
                </a:ln>
                <a:solidFill>
                  <a:prstClr val="black">
                    <a:lumMod val="75000"/>
                    <a:lumOff val="25000"/>
                  </a:prstClr>
                </a:solidFill>
                <a:effectLst/>
                <a:uLnTx/>
                <a:uFillTx/>
              </a:rPr>
              <a:t> Infection Criteria.</a:t>
            </a:r>
          </a:p>
          <a:p>
            <a:pPr marL="228600" marR="0" lvl="0" indent="-228600" defTabSz="914400" eaLnBrk="1" fontAlgn="auto" latinLnBrk="0" hangingPunct="1">
              <a:lnSpc>
                <a:spcPct val="100000"/>
              </a:lnSpc>
              <a:spcBef>
                <a:spcPts val="600"/>
              </a:spcBef>
              <a:spcAft>
                <a:spcPts val="1200"/>
              </a:spcAft>
              <a:buClrTx/>
              <a:buSzTx/>
              <a:buFont typeface="Arial" panose="020B0604020202020204" pitchFamily="34" charset="0"/>
              <a:buChar char="•"/>
              <a:tabLst/>
              <a:defRPr/>
            </a:pPr>
            <a:r>
              <a:rPr lang="en-US" sz="2400" kern="0" dirty="0">
                <a:solidFill>
                  <a:prstClr val="black">
                    <a:lumMod val="75000"/>
                    <a:lumOff val="25000"/>
                  </a:prstClr>
                </a:solidFill>
              </a:rPr>
              <a:t>Administration/documentation</a:t>
            </a:r>
            <a:r>
              <a:rPr kumimoji="0" lang="en-US" sz="2400" b="0" i="0" u="none" strike="noStrike" kern="0" cap="none" spc="0" normalizeH="0" baseline="0" noProof="0" dirty="0">
                <a:ln>
                  <a:noFill/>
                </a:ln>
                <a:solidFill>
                  <a:prstClr val="black">
                    <a:lumMod val="75000"/>
                    <a:lumOff val="25000"/>
                  </a:prstClr>
                </a:solidFill>
                <a:effectLst/>
                <a:uLnTx/>
                <a:uFillTx/>
              </a:rPr>
              <a:t> software – if you have it.</a:t>
            </a:r>
          </a:p>
          <a:p>
            <a:pPr marL="685800" marR="0" lvl="1" indent="-228600" defTabSz="91440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lumMod val="75000"/>
                    <a:lumOff val="25000"/>
                  </a:prstClr>
                </a:solidFill>
                <a:effectLst/>
                <a:uLnTx/>
                <a:uFillTx/>
              </a:rPr>
              <a:t>May have ability to monitor and track infections.</a:t>
            </a:r>
          </a:p>
        </p:txBody>
      </p:sp>
    </p:spTree>
    <p:extLst>
      <p:ext uri="{BB962C8B-B14F-4D97-AF65-F5344CB8AC3E}">
        <p14:creationId xmlns:p14="http://schemas.microsoft.com/office/powerpoint/2010/main" val="178191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B5F640-18DE-49E5-8AC0-330245E96C19}"/>
              </a:ext>
            </a:extLst>
          </p:cNvPr>
          <p:cNvPicPr>
            <a:picLocks noChangeAspect="1"/>
          </p:cNvPicPr>
          <p:nvPr/>
        </p:nvPicPr>
        <p:blipFill>
          <a:blip r:embed="rId2"/>
          <a:stretch>
            <a:fillRect/>
          </a:stretch>
        </p:blipFill>
        <p:spPr>
          <a:xfrm>
            <a:off x="1237488" y="0"/>
            <a:ext cx="9717024" cy="6858000"/>
          </a:xfrm>
          <a:prstGeom prst="rect">
            <a:avLst/>
          </a:prstGeom>
        </p:spPr>
      </p:pic>
      <p:sp>
        <p:nvSpPr>
          <p:cNvPr id="2" name="Title 1">
            <a:extLst>
              <a:ext uri="{FF2B5EF4-FFF2-40B4-BE49-F238E27FC236}">
                <a16:creationId xmlns:a16="http://schemas.microsoft.com/office/drawing/2014/main" id="{4257752C-3AE1-46A2-BB63-5869B40EC5BB}"/>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907BEDB2-6C14-4BC8-8E22-4A339F839F46}"/>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109223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Autofit/>
          </a:bodyPr>
          <a:lstStyle/>
          <a:p>
            <a:r>
              <a:rPr lang="en-US" sz="4000" dirty="0"/>
              <a:t>So…. now what?</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517903" y="2459346"/>
            <a:ext cx="8951977" cy="2692780"/>
          </a:xfrm>
          <a:prstGeom prst="rect">
            <a:avLst/>
          </a:prstGeom>
          <a:ln>
            <a:noFill/>
          </a:ln>
        </p:spPr>
        <p:txBody>
          <a:bodyPr>
            <a:normAutofit/>
          </a:bodyPr>
          <a:lstStyle/>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274018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kern="1200" dirty="0">
                <a:solidFill>
                  <a:schemeClr val="tx1"/>
                </a:solidFill>
                <a:latin typeface="+mj-lt"/>
                <a:ea typeface="+mj-ea"/>
                <a:cs typeface="+mj-cs"/>
              </a:rPr>
              <a:t>Use the data</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749808" y="2508920"/>
            <a:ext cx="5448759" cy="3525384"/>
          </a:xfrm>
          <a:prstGeom prst="rect">
            <a:avLst/>
          </a:prstGeom>
          <a:ln>
            <a:noFill/>
          </a:ln>
        </p:spPr>
        <p:txBody>
          <a:bodyPr>
            <a:noAutofit/>
          </a:bodyPr>
          <a:lstStyle/>
          <a:p>
            <a:pPr marL="457200" indent="-457200">
              <a:buFont typeface="Arial" panose="020B0604020202020204" pitchFamily="34" charset="0"/>
              <a:buChar char="•"/>
            </a:pPr>
            <a:r>
              <a:rPr lang="en-US" sz="2400" dirty="0"/>
              <a:t>Benchmark</a:t>
            </a:r>
          </a:p>
          <a:p>
            <a:pPr marL="914400" lvl="1" indent="-457200">
              <a:buFont typeface="Arial" panose="020B0604020202020204" pitchFamily="34" charset="0"/>
              <a:buChar char="•"/>
            </a:pPr>
            <a:r>
              <a:rPr lang="en-US" sz="2400" dirty="0"/>
              <a:t>Floors/ wings / sites.</a:t>
            </a:r>
          </a:p>
          <a:p>
            <a:pPr marL="914400" lvl="1" indent="-457200">
              <a:buFont typeface="Arial" panose="020B0604020202020204" pitchFamily="34" charset="0"/>
              <a:buChar char="•"/>
            </a:pPr>
            <a:r>
              <a:rPr lang="en-US" sz="2400" dirty="0"/>
              <a:t>Partner with like facilities</a:t>
            </a:r>
          </a:p>
          <a:p>
            <a:pPr marL="914400" lvl="1" indent="-457200">
              <a:buFont typeface="Arial" panose="020B0604020202020204" pitchFamily="34" charset="0"/>
              <a:buChar char="•"/>
            </a:pPr>
            <a:r>
              <a:rPr lang="en-US" sz="2400" dirty="0"/>
              <a:t>Create healthy competition</a:t>
            </a:r>
          </a:p>
          <a:p>
            <a:pPr marL="457200" indent="-457200">
              <a:buFont typeface="Arial" panose="020B0604020202020204" pitchFamily="34" charset="0"/>
              <a:buChar char="•"/>
            </a:pPr>
            <a:r>
              <a:rPr lang="en-US" sz="2400" dirty="0"/>
              <a:t>Feedback</a:t>
            </a:r>
          </a:p>
          <a:p>
            <a:pPr marL="914400" lvl="1" indent="-457200">
              <a:buFont typeface="Arial" panose="020B0604020202020204" pitchFamily="34" charset="0"/>
              <a:buChar char="•"/>
            </a:pPr>
            <a:r>
              <a:rPr lang="en-US" sz="2400" dirty="0"/>
              <a:t>Staff</a:t>
            </a:r>
          </a:p>
          <a:p>
            <a:pPr marL="914400" lvl="1" indent="-457200">
              <a:buFont typeface="Arial" panose="020B0604020202020204" pitchFamily="34" charset="0"/>
              <a:buChar char="•"/>
            </a:pPr>
            <a:r>
              <a:rPr lang="en-US" sz="2400" dirty="0"/>
              <a:t>Consumers</a:t>
            </a:r>
          </a:p>
          <a:p>
            <a:pPr marL="914400" lvl="1" indent="-457200">
              <a:buFont typeface="Arial" panose="020B0604020202020204" pitchFamily="34" charset="0"/>
              <a:buChar char="•"/>
            </a:pPr>
            <a:r>
              <a:rPr lang="en-US" sz="2400" dirty="0"/>
              <a:t>Committee</a:t>
            </a:r>
          </a:p>
          <a:p>
            <a:pPr marL="914400" lvl="1" indent="-457200">
              <a:buFont typeface="Arial" panose="020B0604020202020204" pitchFamily="34" charset="0"/>
              <a:buChar char="•"/>
            </a:pPr>
            <a:r>
              <a:rPr lang="en-US" sz="2400" dirty="0"/>
              <a:t>Handover</a:t>
            </a:r>
          </a:p>
          <a:p>
            <a:pPr marL="914400" lvl="1" indent="-457200">
              <a:buFont typeface="Arial" panose="020B0604020202020204" pitchFamily="34" charset="0"/>
              <a:buChar char="•"/>
            </a:pPr>
            <a:r>
              <a:rPr lang="en-US" sz="2400" dirty="0"/>
              <a:t>Education Boards</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2038335" y="6289560"/>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493" y="1685222"/>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1920409" y="2253663"/>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7346009-F27E-4176-8F0D-56BC0E3C75F2}"/>
              </a:ext>
            </a:extLst>
          </p:cNvPr>
          <p:cNvPicPr>
            <a:picLocks noChangeAspect="1"/>
          </p:cNvPicPr>
          <p:nvPr/>
        </p:nvPicPr>
        <p:blipFill>
          <a:blip r:embed="rId4"/>
          <a:stretch>
            <a:fillRect/>
          </a:stretch>
        </p:blipFill>
        <p:spPr>
          <a:xfrm>
            <a:off x="6708385" y="3123551"/>
            <a:ext cx="4639319" cy="2099947"/>
          </a:xfrm>
          <a:prstGeom prst="rect">
            <a:avLst/>
          </a:prstGeom>
        </p:spPr>
      </p:pic>
    </p:spTree>
    <p:extLst>
      <p:ext uri="{BB962C8B-B14F-4D97-AF65-F5344CB8AC3E}">
        <p14:creationId xmlns:p14="http://schemas.microsoft.com/office/powerpoint/2010/main" val="198019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kern="1200" dirty="0">
                <a:solidFill>
                  <a:schemeClr val="tx1"/>
                </a:solidFill>
                <a:latin typeface="+mj-lt"/>
                <a:ea typeface="+mj-ea"/>
                <a:cs typeface="+mj-cs"/>
              </a:rPr>
              <a:t>Action Plans</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1051560" y="2841335"/>
            <a:ext cx="8599821" cy="2798134"/>
          </a:xfrm>
          <a:prstGeom prst="rect">
            <a:avLst/>
          </a:prstGeom>
          <a:ln>
            <a:noFill/>
          </a:ln>
        </p:spPr>
        <p:txBody>
          <a:bodyPr>
            <a:normAutofit/>
          </a:bodyPr>
          <a:lstStyle/>
          <a:p>
            <a:pPr marL="285750" indent="-285750">
              <a:buFont typeface="Arial" panose="020B0604020202020204" pitchFamily="34" charset="0"/>
              <a:buChar char="•"/>
            </a:pPr>
            <a:r>
              <a:rPr lang="en-US" sz="2400" dirty="0"/>
              <a:t>Don’t need to be fancy</a:t>
            </a:r>
          </a:p>
          <a:p>
            <a:pPr marL="285750" indent="-285750">
              <a:buFont typeface="Arial" panose="020B0604020202020204" pitchFamily="34" charset="0"/>
              <a:buChar char="•"/>
            </a:pPr>
            <a:r>
              <a:rPr lang="en-US" sz="2400" dirty="0"/>
              <a:t>May have software or template already</a:t>
            </a:r>
          </a:p>
          <a:p>
            <a:pPr marL="285750" indent="-285750">
              <a:buFont typeface="Arial" panose="020B0604020202020204" pitchFamily="34" charset="0"/>
              <a:buChar char="•"/>
            </a:pPr>
            <a:r>
              <a:rPr lang="en-US" sz="2400" dirty="0"/>
              <a:t>Great way to keep focus &amp; tract progress</a:t>
            </a:r>
          </a:p>
          <a:p>
            <a:pPr marL="285750" indent="-285750">
              <a:buFont typeface="Arial" panose="020B0604020202020204" pitchFamily="34" charset="0"/>
              <a:buChar char="•"/>
            </a:pPr>
            <a:r>
              <a:rPr lang="en-US" sz="2400" dirty="0"/>
              <a:t>Good evidence for accreditation</a:t>
            </a:r>
            <a:endParaRPr lang="en-AU" sz="2400" dirty="0"/>
          </a:p>
        </p:txBody>
      </p:sp>
      <p:sp>
        <p:nvSpPr>
          <p:cNvPr id="6" name="Content Placeholder 5">
            <a:extLst>
              <a:ext uri="{FF2B5EF4-FFF2-40B4-BE49-F238E27FC236}">
                <a16:creationId xmlns:a16="http://schemas.microsoft.com/office/drawing/2014/main" id="{E828B050-FB55-4E0E-A424-F91C3FB33004}"/>
              </a:ext>
            </a:extLst>
          </p:cNvPr>
          <p:cNvSpPr>
            <a:spLocks/>
          </p:cNvSpPr>
          <p:nvPr/>
        </p:nvSpPr>
        <p:spPr>
          <a:xfrm>
            <a:off x="6234454" y="2738456"/>
            <a:ext cx="3416928" cy="2455917"/>
          </a:xfrm>
          <a:prstGeom prst="rect">
            <a:avLst/>
          </a:prstGeom>
          <a:ln>
            <a:noFill/>
          </a:ln>
        </p:spPr>
        <p:txBody>
          <a:bodyPr>
            <a:normAutofit/>
          </a:bodyPr>
          <a:lstStyle/>
          <a:p>
            <a:pPr defTabSz="594360">
              <a:spcAft>
                <a:spcPts val="600"/>
              </a:spcAft>
            </a:pPr>
            <a:r>
              <a:rPr lang="en-AU" sz="1170" kern="1200" dirty="0">
                <a:solidFill>
                  <a:schemeClr val="tx1"/>
                </a:solidFill>
                <a:latin typeface="+mn-lt"/>
                <a:ea typeface="+mn-ea"/>
                <a:cs typeface="+mn-cs"/>
              </a:rPr>
              <a:t> </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2009085" y="5653815"/>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38200" y="365126"/>
            <a:ext cx="10515600" cy="685930"/>
          </a:xfrm>
        </p:spPr>
        <p:txBody>
          <a:bodyPr vert="horz" lIns="91440" tIns="45720" rIns="91440" bIns="45720" rtlCol="0" anchor="b">
            <a:normAutofit fontScale="90000"/>
          </a:bodyPr>
          <a:lstStyle/>
          <a:p>
            <a:r>
              <a:rPr lang="en-US" kern="1200" dirty="0">
                <a:solidFill>
                  <a:schemeClr val="tx1"/>
                </a:solidFill>
                <a:latin typeface="+mj-lt"/>
                <a:ea typeface="+mj-ea"/>
                <a:cs typeface="+mj-cs"/>
              </a:rPr>
              <a:t>Action Plan Examples</a:t>
            </a:r>
          </a:p>
        </p:txBody>
      </p:sp>
      <p:pic>
        <p:nvPicPr>
          <p:cNvPr id="4" name="Content Placeholder 3">
            <a:extLst>
              <a:ext uri="{FF2B5EF4-FFF2-40B4-BE49-F238E27FC236}">
                <a16:creationId xmlns:a16="http://schemas.microsoft.com/office/drawing/2014/main" id="{09CBFC9A-A5C8-D6AA-F331-478A3B1B4817}"/>
              </a:ext>
            </a:extLst>
          </p:cNvPr>
          <p:cNvPicPr>
            <a:picLocks noGrp="1" noChangeAspect="1"/>
          </p:cNvPicPr>
          <p:nvPr>
            <p:ph sz="half" idx="1"/>
          </p:nvPr>
        </p:nvPicPr>
        <p:blipFill>
          <a:blip r:embed="rId2"/>
          <a:stretch>
            <a:fillRect/>
          </a:stretch>
        </p:blipFill>
        <p:spPr>
          <a:xfrm>
            <a:off x="133050" y="1511576"/>
            <a:ext cx="6108171" cy="3834847"/>
          </a:xfrm>
          <a:prstGeom prst="rect">
            <a:avLst/>
          </a:prstGeom>
        </p:spPr>
      </p:pic>
      <p:pic>
        <p:nvPicPr>
          <p:cNvPr id="9" name="Content Placeholder 8">
            <a:extLst>
              <a:ext uri="{FF2B5EF4-FFF2-40B4-BE49-F238E27FC236}">
                <a16:creationId xmlns:a16="http://schemas.microsoft.com/office/drawing/2014/main" id="{69FC5029-3531-3DCE-0629-BC277E4B4D73}"/>
              </a:ext>
            </a:extLst>
          </p:cNvPr>
          <p:cNvPicPr>
            <a:picLocks noGrp="1" noChangeAspect="1"/>
          </p:cNvPicPr>
          <p:nvPr>
            <p:ph sz="half" idx="2"/>
          </p:nvPr>
        </p:nvPicPr>
        <p:blipFill>
          <a:blip r:embed="rId3"/>
          <a:stretch>
            <a:fillRect/>
          </a:stretch>
        </p:blipFill>
        <p:spPr>
          <a:xfrm>
            <a:off x="6208957" y="543996"/>
            <a:ext cx="5721544" cy="3379075"/>
          </a:xfrm>
          <a:prstGeom prst="rect">
            <a:avLst/>
          </a:prstGeom>
        </p:spPr>
      </p:pic>
      <p:sp>
        <p:nvSpPr>
          <p:cNvPr id="6" name="Content Placeholder 5">
            <a:extLst>
              <a:ext uri="{FF2B5EF4-FFF2-40B4-BE49-F238E27FC236}">
                <a16:creationId xmlns:a16="http://schemas.microsoft.com/office/drawing/2014/main" id="{E828B050-FB55-4E0E-A424-F91C3FB33004}"/>
              </a:ext>
            </a:extLst>
          </p:cNvPr>
          <p:cNvSpPr>
            <a:spLocks/>
          </p:cNvSpPr>
          <p:nvPr/>
        </p:nvSpPr>
        <p:spPr>
          <a:xfrm>
            <a:off x="6234454" y="2738456"/>
            <a:ext cx="3416928" cy="2455917"/>
          </a:xfrm>
          <a:prstGeom prst="rect">
            <a:avLst/>
          </a:prstGeom>
          <a:ln>
            <a:noFill/>
          </a:ln>
        </p:spPr>
        <p:txBody>
          <a:bodyPr>
            <a:normAutofit/>
          </a:bodyPr>
          <a:lstStyle/>
          <a:p>
            <a:pPr defTabSz="594360">
              <a:spcAft>
                <a:spcPts val="600"/>
              </a:spcAft>
            </a:pPr>
            <a:r>
              <a:rPr lang="en-AU" sz="1170" kern="1200" dirty="0">
                <a:solidFill>
                  <a:schemeClr val="tx1"/>
                </a:solidFill>
                <a:latin typeface="+mn-lt"/>
                <a:ea typeface="+mn-ea"/>
                <a:cs typeface="+mn-cs"/>
              </a:rPr>
              <a:t> </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009085" y="5653815"/>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E62E7C-5F4A-43DC-AA12-B4D121495CBB}"/>
              </a:ext>
            </a:extLst>
          </p:cNvPr>
          <p:cNvSpPr txBox="1"/>
          <p:nvPr/>
        </p:nvSpPr>
        <p:spPr>
          <a:xfrm>
            <a:off x="7109616" y="3960093"/>
            <a:ext cx="4244184" cy="523220"/>
          </a:xfrm>
          <a:prstGeom prst="rect">
            <a:avLst/>
          </a:prstGeom>
          <a:noFill/>
        </p:spPr>
        <p:txBody>
          <a:bodyPr wrap="square" rtlCol="0">
            <a:spAutoFit/>
          </a:bodyPr>
          <a:lstStyle/>
          <a:p>
            <a:r>
              <a:rPr lang="en-AU" sz="1000" u="sng" dirty="0">
                <a:hlinkClick r:id="rId6"/>
              </a:rPr>
              <a:t>https://www.acipc.org.au/aged-care/resources-australasian-aged-care/</a:t>
            </a:r>
            <a:endParaRPr lang="en-AU" sz="1000" dirty="0"/>
          </a:p>
          <a:p>
            <a:endParaRPr lang="en-AU" dirty="0"/>
          </a:p>
        </p:txBody>
      </p:sp>
    </p:spTree>
    <p:extLst>
      <p:ext uri="{BB962C8B-B14F-4D97-AF65-F5344CB8AC3E}">
        <p14:creationId xmlns:p14="http://schemas.microsoft.com/office/powerpoint/2010/main" val="3021562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US"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2" name="Picture 1">
            <a:extLst>
              <a:ext uri="{FF2B5EF4-FFF2-40B4-BE49-F238E27FC236}">
                <a16:creationId xmlns:a16="http://schemas.microsoft.com/office/drawing/2014/main" id="{558A019F-B199-49F3-83B2-46E02FE2577B}"/>
              </a:ext>
            </a:extLst>
          </p:cNvPr>
          <p:cNvPicPr>
            <a:picLocks noChangeAspect="1"/>
          </p:cNvPicPr>
          <p:nvPr/>
        </p:nvPicPr>
        <p:blipFill>
          <a:blip r:embed="rId4"/>
          <a:stretch>
            <a:fillRect/>
          </a:stretch>
        </p:blipFill>
        <p:spPr>
          <a:xfrm>
            <a:off x="0" y="3091704"/>
            <a:ext cx="12192000" cy="2064479"/>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kern="1200" dirty="0">
                <a:solidFill>
                  <a:schemeClr val="tx1"/>
                </a:solidFill>
                <a:latin typeface="+mj-lt"/>
                <a:ea typeface="+mj-ea"/>
                <a:cs typeface="+mj-cs"/>
              </a:rPr>
              <a:t>Celebrate Successes!</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475488" y="2512995"/>
            <a:ext cx="7763256" cy="3730489"/>
          </a:xfrm>
          <a:prstGeom prst="rect">
            <a:avLst/>
          </a:prstGeom>
          <a:ln>
            <a:noFill/>
          </a:ln>
        </p:spPr>
        <p:txBody>
          <a:bodyPr>
            <a:normAutofit fontScale="92500" lnSpcReduction="10000"/>
          </a:bodyPr>
          <a:lstStyle/>
          <a:p>
            <a:pPr marL="457200" lvl="0" indent="-457200">
              <a:lnSpc>
                <a:spcPct val="90000"/>
              </a:lnSpc>
              <a:spcBef>
                <a:spcPts val="1000"/>
              </a:spcBef>
              <a:buFont typeface="Arial" panose="020B0604020202020204" pitchFamily="34" charset="0"/>
              <a:buChar char="•"/>
            </a:pPr>
            <a:r>
              <a:rPr lang="en-US" sz="2600" dirty="0">
                <a:solidFill>
                  <a:prstClr val="black">
                    <a:lumMod val="75000"/>
                    <a:lumOff val="25000"/>
                  </a:prstClr>
                </a:solidFill>
              </a:rPr>
              <a:t>Even the small success.</a:t>
            </a:r>
          </a:p>
          <a:p>
            <a:pPr marL="457200" lvl="0" indent="-457200">
              <a:lnSpc>
                <a:spcPct val="90000"/>
              </a:lnSpc>
              <a:spcBef>
                <a:spcPts val="1000"/>
              </a:spcBef>
              <a:buFont typeface="Arial" panose="020B0604020202020204" pitchFamily="34" charset="0"/>
              <a:buChar char="•"/>
            </a:pPr>
            <a:r>
              <a:rPr lang="en-US" sz="2600" dirty="0">
                <a:solidFill>
                  <a:prstClr val="black">
                    <a:lumMod val="75000"/>
                    <a:lumOff val="25000"/>
                  </a:prstClr>
                </a:solidFill>
              </a:rPr>
              <a:t>Create an annual report</a:t>
            </a:r>
          </a:p>
          <a:p>
            <a:pPr marL="457200" lvl="0" indent="-457200">
              <a:lnSpc>
                <a:spcPct val="90000"/>
              </a:lnSpc>
              <a:spcBef>
                <a:spcPts val="1000"/>
              </a:spcBef>
              <a:buFont typeface="Arial" panose="020B0604020202020204" pitchFamily="34" charset="0"/>
              <a:buChar char="•"/>
            </a:pPr>
            <a:r>
              <a:rPr lang="en-US" sz="2600" dirty="0">
                <a:solidFill>
                  <a:prstClr val="black">
                    <a:lumMod val="75000"/>
                    <a:lumOff val="25000"/>
                  </a:prstClr>
                </a:solidFill>
              </a:rPr>
              <a:t>Be creative &amp; have fun</a:t>
            </a:r>
          </a:p>
          <a:p>
            <a:pPr marL="457200" lvl="0" indent="-457200">
              <a:lnSpc>
                <a:spcPct val="90000"/>
              </a:lnSpc>
              <a:spcBef>
                <a:spcPts val="1000"/>
              </a:spcBef>
              <a:buFont typeface="Arial" panose="020B0604020202020204" pitchFamily="34" charset="0"/>
              <a:buChar char="•"/>
            </a:pPr>
            <a:r>
              <a:rPr lang="en-US" sz="2600" dirty="0">
                <a:solidFill>
                  <a:prstClr val="black">
                    <a:lumMod val="75000"/>
                    <a:lumOff val="25000"/>
                  </a:prstClr>
                </a:solidFill>
              </a:rPr>
              <a:t>Tie surveillance to a promotional day/event:</a:t>
            </a:r>
          </a:p>
          <a:p>
            <a:pPr marL="1143000" lvl="1" indent="-457200">
              <a:lnSpc>
                <a:spcPct val="90000"/>
              </a:lnSpc>
              <a:spcBef>
                <a:spcPts val="500"/>
              </a:spcBef>
              <a:buFont typeface="Courier New" panose="02070309020205020404" pitchFamily="49" charset="0"/>
              <a:buChar char="o"/>
            </a:pPr>
            <a:r>
              <a:rPr lang="en-US" sz="2600" dirty="0"/>
              <a:t>World Immunisation Week – April</a:t>
            </a:r>
          </a:p>
          <a:p>
            <a:pPr marL="1143000" lvl="1" indent="-457200">
              <a:lnSpc>
                <a:spcPct val="90000"/>
              </a:lnSpc>
              <a:spcBef>
                <a:spcPts val="500"/>
              </a:spcBef>
              <a:buFont typeface="Courier New" panose="02070309020205020404" pitchFamily="49" charset="0"/>
              <a:buChar char="o"/>
            </a:pPr>
            <a:r>
              <a:rPr lang="en-US" sz="2600" dirty="0"/>
              <a:t>World Hand Hygiene Day 5</a:t>
            </a:r>
            <a:r>
              <a:rPr lang="en-US" sz="2600" baseline="30000" dirty="0"/>
              <a:t>th</a:t>
            </a:r>
            <a:r>
              <a:rPr lang="en-US" sz="2600" dirty="0"/>
              <a:t> May</a:t>
            </a:r>
          </a:p>
          <a:p>
            <a:pPr marL="1143000" lvl="1" indent="-457200">
              <a:lnSpc>
                <a:spcPct val="90000"/>
              </a:lnSpc>
              <a:spcBef>
                <a:spcPts val="500"/>
              </a:spcBef>
              <a:buFont typeface="Courier New" panose="02070309020205020404" pitchFamily="49" charset="0"/>
              <a:buChar char="o"/>
            </a:pPr>
            <a:r>
              <a:rPr lang="en-US" sz="2600" dirty="0"/>
              <a:t>Infection Prevention Week October</a:t>
            </a:r>
          </a:p>
          <a:p>
            <a:pPr marL="1143000" lvl="1" indent="-457200">
              <a:lnSpc>
                <a:spcPct val="90000"/>
              </a:lnSpc>
              <a:spcBef>
                <a:spcPts val="500"/>
              </a:spcBef>
              <a:buFont typeface="Courier New" panose="02070309020205020404" pitchFamily="49" charset="0"/>
              <a:buChar char="o"/>
            </a:pPr>
            <a:r>
              <a:rPr lang="en-US" sz="2600" dirty="0"/>
              <a:t>Thank your cleaner day – 16</a:t>
            </a:r>
            <a:r>
              <a:rPr lang="en-US" sz="2600" baseline="30000" dirty="0"/>
              <a:t>th</a:t>
            </a:r>
            <a:r>
              <a:rPr lang="en-US" sz="2600" dirty="0"/>
              <a:t> October</a:t>
            </a:r>
          </a:p>
          <a:p>
            <a:pPr marL="1143000" lvl="1" indent="-457200">
              <a:lnSpc>
                <a:spcPct val="90000"/>
              </a:lnSpc>
              <a:spcBef>
                <a:spcPts val="500"/>
              </a:spcBef>
              <a:buFont typeface="Courier New" panose="02070309020205020404" pitchFamily="49" charset="0"/>
              <a:buChar char="o"/>
            </a:pPr>
            <a:r>
              <a:rPr lang="en-US" sz="2600" dirty="0"/>
              <a:t>World Antimicrobial Awareness Week - November</a:t>
            </a:r>
          </a:p>
          <a:p>
            <a:pPr marL="457200" lvl="1" indent="0">
              <a:buNone/>
            </a:pPr>
            <a:endParaRPr lang="en-AU" sz="2000" dirty="0"/>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1975587" y="5923078"/>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8CF8349-3DC7-467B-9819-E12A60F94746}"/>
              </a:ext>
            </a:extLst>
          </p:cNvPr>
          <p:cNvPicPr>
            <a:picLocks noChangeAspect="1"/>
          </p:cNvPicPr>
          <p:nvPr/>
        </p:nvPicPr>
        <p:blipFill>
          <a:blip r:embed="rId4"/>
          <a:stretch>
            <a:fillRect/>
          </a:stretch>
        </p:blipFill>
        <p:spPr>
          <a:xfrm>
            <a:off x="8352389" y="3320980"/>
            <a:ext cx="3460052" cy="1487055"/>
          </a:xfrm>
          <a:prstGeom prst="rect">
            <a:avLst/>
          </a:prstGeom>
        </p:spPr>
      </p:pic>
    </p:spTree>
    <p:extLst>
      <p:ext uri="{BB962C8B-B14F-4D97-AF65-F5344CB8AC3E}">
        <p14:creationId xmlns:p14="http://schemas.microsoft.com/office/powerpoint/2010/main" val="2145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dirty="0"/>
              <a:t>Resources</a:t>
            </a:r>
            <a:endParaRPr lang="en-US" sz="4000"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595853" y="2627911"/>
            <a:ext cx="10451592" cy="3642211"/>
          </a:xfrm>
          <a:prstGeom prst="rect">
            <a:avLst/>
          </a:prstGeom>
          <a:ln>
            <a:noFill/>
          </a:ln>
        </p:spPr>
        <p:txBody>
          <a:bodyPr>
            <a:normAutofit/>
          </a:bodyPr>
          <a:lstStyle/>
          <a:p>
            <a:pPr marL="457200" indent="-457200">
              <a:buFont typeface="Arial" panose="020B0604020202020204" pitchFamily="34" charset="0"/>
              <a:buChar char="•"/>
            </a:pPr>
            <a:r>
              <a:rPr lang="en-US" sz="2400" dirty="0"/>
              <a:t>ACIPC- aged care connexion</a:t>
            </a:r>
          </a:p>
          <a:p>
            <a:pPr marL="457200" indent="-457200">
              <a:buFont typeface="Arial" panose="020B0604020202020204" pitchFamily="34" charset="0"/>
              <a:buChar char="•"/>
            </a:pPr>
            <a:r>
              <a:rPr lang="en-US" sz="2400" dirty="0"/>
              <a:t>ACIPC - IPC Resources for Australasian Aged Care and Home Care </a:t>
            </a:r>
          </a:p>
          <a:p>
            <a:pPr marL="457200" indent="-457200">
              <a:buFont typeface="Arial" panose="020B0604020202020204" pitchFamily="34" charset="0"/>
              <a:buChar char="•"/>
            </a:pPr>
            <a:r>
              <a:rPr lang="en-US" sz="2400" dirty="0"/>
              <a:t>Ask Questions </a:t>
            </a:r>
            <a:endParaRPr lang="en-US" sz="2400" dirty="0">
              <a:solidFill>
                <a:srgbClr val="555759"/>
              </a:solidFill>
            </a:endParaRPr>
          </a:p>
          <a:p>
            <a:pPr marL="457200" indent="-457200">
              <a:buFont typeface="Arial" panose="020B0604020202020204" pitchFamily="34" charset="0"/>
              <a:buChar char="•"/>
            </a:pPr>
            <a:r>
              <a:rPr lang="en-US" sz="2400" dirty="0"/>
              <a:t>Mentor</a:t>
            </a:r>
          </a:p>
          <a:p>
            <a:pPr marL="457200" indent="-457200">
              <a:buFont typeface="Arial" panose="020B0604020202020204" pitchFamily="34" charset="0"/>
              <a:buChar char="•"/>
            </a:pPr>
            <a:r>
              <a:rPr lang="en-US" sz="2400" dirty="0"/>
              <a:t>Colleagues – you are not alone</a:t>
            </a:r>
          </a:p>
          <a:p>
            <a:pPr marL="457200" indent="-457200">
              <a:buFont typeface="Arial" panose="020B0604020202020204" pitchFamily="34" charset="0"/>
              <a:buChar char="•"/>
            </a:pPr>
            <a:r>
              <a:rPr lang="en-US" sz="2400" dirty="0"/>
              <a:t>National Center for Antimicrobial Stewardship -NCAS</a:t>
            </a:r>
          </a:p>
          <a:p>
            <a:pPr marL="457200" indent="-457200">
              <a:buFont typeface="Arial" panose="020B0604020202020204" pitchFamily="34" charset="0"/>
              <a:buChar char="•"/>
            </a:pPr>
            <a:r>
              <a:rPr lang="en-US" sz="2400" dirty="0"/>
              <a:t>National Antimicrobial Prescribing Survey - NAPS</a:t>
            </a:r>
          </a:p>
          <a:p>
            <a:pPr marL="457200" lvl="1" indent="0">
              <a:buNone/>
            </a:pPr>
            <a:endParaRPr lang="en-AU" sz="2000" dirty="0"/>
          </a:p>
        </p:txBody>
      </p:sp>
      <p:sp>
        <p:nvSpPr>
          <p:cNvPr id="6" name="Content Placeholder 5">
            <a:extLst>
              <a:ext uri="{FF2B5EF4-FFF2-40B4-BE49-F238E27FC236}">
                <a16:creationId xmlns:a16="http://schemas.microsoft.com/office/drawing/2014/main" id="{E828B050-FB55-4E0E-A424-F91C3FB33004}"/>
              </a:ext>
            </a:extLst>
          </p:cNvPr>
          <p:cNvSpPr>
            <a:spLocks/>
          </p:cNvSpPr>
          <p:nvPr/>
        </p:nvSpPr>
        <p:spPr>
          <a:xfrm>
            <a:off x="6234454" y="2738456"/>
            <a:ext cx="3416928" cy="2455917"/>
          </a:xfrm>
          <a:prstGeom prst="rect">
            <a:avLst/>
          </a:prstGeom>
          <a:ln>
            <a:noFill/>
          </a:ln>
        </p:spPr>
        <p:txBody>
          <a:bodyPr>
            <a:normAutofit/>
          </a:bodyPr>
          <a:lstStyle/>
          <a:p>
            <a:pPr defTabSz="594360">
              <a:spcAft>
                <a:spcPts val="600"/>
              </a:spcAft>
            </a:pPr>
            <a:r>
              <a:rPr lang="en-AU" sz="1170" kern="1200" dirty="0">
                <a:solidFill>
                  <a:schemeClr val="tx1"/>
                </a:solidFill>
                <a:latin typeface="+mn-lt"/>
                <a:ea typeface="+mn-ea"/>
                <a:cs typeface="+mn-cs"/>
              </a:rPr>
              <a:t> </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1975587" y="6174294"/>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929" y="168249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71834" y="2240256"/>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4318334-62E4-4957-9BA1-FB5D20187C3A}"/>
              </a:ext>
            </a:extLst>
          </p:cNvPr>
          <p:cNvPicPr>
            <a:picLocks noChangeAspect="1"/>
          </p:cNvPicPr>
          <p:nvPr/>
        </p:nvPicPr>
        <p:blipFill>
          <a:blip r:embed="rId4"/>
          <a:stretch>
            <a:fillRect/>
          </a:stretch>
        </p:blipFill>
        <p:spPr>
          <a:xfrm>
            <a:off x="8851189" y="3654297"/>
            <a:ext cx="2744958" cy="2174224"/>
          </a:xfrm>
          <a:prstGeom prst="rect">
            <a:avLst/>
          </a:prstGeom>
        </p:spPr>
      </p:pic>
    </p:spTree>
    <p:extLst>
      <p:ext uri="{BB962C8B-B14F-4D97-AF65-F5344CB8AC3E}">
        <p14:creationId xmlns:p14="http://schemas.microsoft.com/office/powerpoint/2010/main" val="32624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dirty="0"/>
              <a:t>More Resources</a:t>
            </a:r>
            <a:endParaRPr lang="en-US" sz="4000"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713232" y="2866560"/>
            <a:ext cx="11786678" cy="2574833"/>
          </a:xfrm>
          <a:prstGeom prst="rect">
            <a:avLst/>
          </a:prstGeom>
          <a:ln>
            <a:noFill/>
          </a:ln>
        </p:spPr>
        <p:txBody>
          <a:bodyPr>
            <a:normAutofit/>
          </a:bodyPr>
          <a:lstStyle/>
          <a:p>
            <a:pPr marL="457200" indent="-457200">
              <a:buFont typeface="Arial" panose="020B0604020202020204" pitchFamily="34" charset="0"/>
              <a:buChar char="•"/>
            </a:pPr>
            <a:r>
              <a:rPr lang="en-US" sz="2400" dirty="0"/>
              <a:t>Centers for Disease Control – CDC (USA and Australia’s is coming!!)</a:t>
            </a:r>
          </a:p>
          <a:p>
            <a:pPr marL="457200" indent="-457200">
              <a:buFont typeface="Arial" panose="020B0604020202020204" pitchFamily="34" charset="0"/>
              <a:buChar char="•"/>
            </a:pPr>
            <a:r>
              <a:rPr lang="en-AU" sz="2400" u="sng" dirty="0">
                <a:hlinkClick r:id="rId2"/>
              </a:rPr>
              <a:t>info@agedcarequality.gov.au</a:t>
            </a:r>
            <a:endParaRPr lang="en-AU" sz="2400" u="sng" dirty="0"/>
          </a:p>
          <a:p>
            <a:pPr marL="457200" indent="-457200">
              <a:buFont typeface="Arial" panose="020B0604020202020204" pitchFamily="34" charset="0"/>
              <a:buChar char="•"/>
            </a:pPr>
            <a:r>
              <a:rPr lang="en-US" sz="2400" dirty="0"/>
              <a:t>Melbourne Vaccination Education Centre - MVEC </a:t>
            </a:r>
          </a:p>
          <a:p>
            <a:pPr marL="457200" indent="-457200">
              <a:buFont typeface="Arial" panose="020B0604020202020204" pitchFamily="34" charset="0"/>
              <a:buChar char="•"/>
            </a:pPr>
            <a:r>
              <a:rPr lang="en-US" sz="2400" dirty="0"/>
              <a:t>Australian Immunisation Handbook</a:t>
            </a:r>
          </a:p>
          <a:p>
            <a:pPr marL="457200" indent="-457200">
              <a:buFont typeface="Arial" panose="020B0604020202020204" pitchFamily="34" charset="0"/>
              <a:buChar char="•"/>
            </a:pPr>
            <a:r>
              <a:rPr lang="en-AU" sz="2400" dirty="0"/>
              <a:t>National Centre for Immunisation Research and Surveillance Australia – NCIRS</a:t>
            </a:r>
          </a:p>
          <a:p>
            <a:pPr marL="457200" indent="-457200">
              <a:buFont typeface="Arial" panose="020B0604020202020204" pitchFamily="34" charset="0"/>
              <a:buChar char="•"/>
            </a:pPr>
            <a:r>
              <a:rPr lang="en-US" sz="2400" dirty="0"/>
              <a:t>Aged Care Quality and Safety Commission</a:t>
            </a:r>
            <a:endParaRPr lang="en-AU" sz="2400" dirty="0"/>
          </a:p>
          <a:p>
            <a:pPr marL="457200" lvl="1" indent="0">
              <a:buNone/>
            </a:pPr>
            <a:endParaRPr lang="en-AU" sz="2000" dirty="0"/>
          </a:p>
        </p:txBody>
      </p:sp>
      <p:sp>
        <p:nvSpPr>
          <p:cNvPr id="6" name="Content Placeholder 5">
            <a:extLst>
              <a:ext uri="{FF2B5EF4-FFF2-40B4-BE49-F238E27FC236}">
                <a16:creationId xmlns:a16="http://schemas.microsoft.com/office/drawing/2014/main" id="{E828B050-FB55-4E0E-A424-F91C3FB33004}"/>
              </a:ext>
            </a:extLst>
          </p:cNvPr>
          <p:cNvSpPr>
            <a:spLocks/>
          </p:cNvSpPr>
          <p:nvPr/>
        </p:nvSpPr>
        <p:spPr>
          <a:xfrm>
            <a:off x="6234454" y="2738456"/>
            <a:ext cx="3416928" cy="2455917"/>
          </a:xfrm>
          <a:prstGeom prst="rect">
            <a:avLst/>
          </a:prstGeom>
          <a:ln>
            <a:noFill/>
          </a:ln>
        </p:spPr>
        <p:txBody>
          <a:bodyPr>
            <a:normAutofit/>
          </a:bodyPr>
          <a:lstStyle/>
          <a:p>
            <a:pPr defTabSz="594360">
              <a:spcAft>
                <a:spcPts val="600"/>
              </a:spcAft>
            </a:pPr>
            <a:r>
              <a:rPr lang="en-AU" sz="1170" kern="1200" dirty="0">
                <a:solidFill>
                  <a:schemeClr val="tx1"/>
                </a:solidFill>
                <a:latin typeface="+mn-lt"/>
                <a:ea typeface="+mn-ea"/>
                <a:cs typeface="+mn-cs"/>
              </a:rPr>
              <a:t> </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1975587" y="6174294"/>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394" y="1841753"/>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71834" y="2454860"/>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AutoShape 2" descr="Home - Aged Care Quality and Safety Commission, Australian Government logo">
            <a:hlinkClick r:id="rId5" tooltip="Home"/>
            <a:extLst>
              <a:ext uri="{FF2B5EF4-FFF2-40B4-BE49-F238E27FC236}">
                <a16:creationId xmlns:a16="http://schemas.microsoft.com/office/drawing/2014/main" id="{F9BC821A-56EB-4EF9-ABD0-4791C97FEC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80425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Remember….</a:t>
            </a:r>
            <a:endParaRPr lang="en-AU" sz="4000"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517903" y="2459346"/>
            <a:ext cx="8951977" cy="2692780"/>
          </a:xfrm>
          <a:prstGeom prst="rect">
            <a:avLst/>
          </a:prstGeom>
          <a:ln>
            <a:noFill/>
          </a:ln>
        </p:spPr>
        <p:txBody>
          <a:bodyPr>
            <a:normAutofit/>
          </a:bodyPr>
          <a:lstStyle/>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
        <p:nvSpPr>
          <p:cNvPr id="5" name="Rectangle 4">
            <a:extLst>
              <a:ext uri="{FF2B5EF4-FFF2-40B4-BE49-F238E27FC236}">
                <a16:creationId xmlns:a16="http://schemas.microsoft.com/office/drawing/2014/main" id="{CFFA5B8E-965B-4A23-B975-E82EC98A0F51}"/>
              </a:ext>
            </a:extLst>
          </p:cNvPr>
          <p:cNvSpPr/>
          <p:nvPr/>
        </p:nvSpPr>
        <p:spPr>
          <a:xfrm>
            <a:off x="1953767" y="2459346"/>
            <a:ext cx="8099115" cy="1938992"/>
          </a:xfrm>
          <a:prstGeom prst="rect">
            <a:avLst/>
          </a:prstGeom>
        </p:spPr>
        <p:txBody>
          <a:bodyPr wrap="square">
            <a:spAutoFit/>
          </a:bodyPr>
          <a:lstStyle/>
          <a:p>
            <a:pPr marL="0" marR="0" lvl="0" indent="0" defTabSz="914400" eaLnBrk="1" fontAlgn="auto" latinLnBrk="0" hangingPunct="1">
              <a:lnSpc>
                <a:spcPct val="100000"/>
              </a:lnSpc>
              <a:spcBef>
                <a:spcPts val="1000"/>
              </a:spcBef>
              <a:spcAft>
                <a:spcPts val="0"/>
              </a:spcAft>
              <a:buClrTx/>
              <a:buSzTx/>
              <a:buFontTx/>
              <a:buNone/>
              <a:tabLst/>
              <a:defRPr/>
            </a:pPr>
            <a:r>
              <a:rPr lang="en-US" sz="6000" kern="0" dirty="0">
                <a:solidFill>
                  <a:srgbClr val="0070C0"/>
                </a:solidFill>
              </a:rPr>
              <a:t>A</a:t>
            </a:r>
            <a:r>
              <a:rPr kumimoji="0" lang="en-US" sz="6000" b="0" i="0" u="none" strike="noStrike" kern="0" cap="none" spc="0" normalizeH="0" baseline="0" noProof="0" dirty="0">
                <a:ln>
                  <a:noFill/>
                </a:ln>
                <a:solidFill>
                  <a:srgbClr val="0070C0"/>
                </a:solidFill>
                <a:effectLst/>
                <a:uLnTx/>
                <a:uFillTx/>
              </a:rPr>
              <a:t> waterfall begins from only one drop of water.</a:t>
            </a:r>
          </a:p>
        </p:txBody>
      </p:sp>
    </p:spTree>
    <p:extLst>
      <p:ext uri="{BB962C8B-B14F-4D97-AF65-F5344CB8AC3E}">
        <p14:creationId xmlns:p14="http://schemas.microsoft.com/office/powerpoint/2010/main" val="2422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05691-F36F-44DD-904C-144D68CA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D8B04E-38C1-07FA-FBA4-DE16E25B31A2}"/>
              </a:ext>
            </a:extLst>
          </p:cNvPr>
          <p:cNvPicPr>
            <a:picLocks noChangeAspect="1"/>
          </p:cNvPicPr>
          <p:nvPr/>
        </p:nvPicPr>
        <p:blipFill>
          <a:blip r:embed="rId2"/>
          <a:stretch>
            <a:fillRect/>
          </a:stretch>
        </p:blipFill>
        <p:spPr>
          <a:xfrm>
            <a:off x="441657" y="585216"/>
            <a:ext cx="2809505" cy="2338913"/>
          </a:xfrm>
          <a:prstGeom prst="rect">
            <a:avLst/>
          </a:prstGeom>
        </p:spPr>
      </p:pic>
      <p:pic>
        <p:nvPicPr>
          <p:cNvPr id="8" name="Picture 7">
            <a:extLst>
              <a:ext uri="{FF2B5EF4-FFF2-40B4-BE49-F238E27FC236}">
                <a16:creationId xmlns:a16="http://schemas.microsoft.com/office/drawing/2014/main" id="{0CD6EA66-3FD3-1681-7002-473F9C151C84}"/>
              </a:ext>
            </a:extLst>
          </p:cNvPr>
          <p:cNvPicPr>
            <a:picLocks noChangeAspect="1"/>
          </p:cNvPicPr>
          <p:nvPr/>
        </p:nvPicPr>
        <p:blipFill>
          <a:blip r:embed="rId3"/>
          <a:stretch>
            <a:fillRect/>
          </a:stretch>
        </p:blipFill>
        <p:spPr>
          <a:xfrm>
            <a:off x="3525236" y="641128"/>
            <a:ext cx="2873667" cy="2227091"/>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3834777"/>
            <a:ext cx="5989328" cy="1632091"/>
          </a:xfrm>
          <a:prstGeom prst="rect">
            <a:avLst/>
          </a:prstGeom>
        </p:spPr>
      </p:pic>
      <p:sp useBgFill="1">
        <p:nvSpPr>
          <p:cNvPr id="30" name="Rectangle 29">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4892"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313516" y="633619"/>
            <a:ext cx="4056530" cy="1883439"/>
          </a:xfrm>
        </p:spPr>
        <p:txBody>
          <a:bodyPr vert="horz" lIns="91440" tIns="45720" rIns="91440" bIns="45720" rtlCol="0" anchor="ctr">
            <a:normAutofit/>
          </a:bodyPr>
          <a:lstStyle/>
          <a:p>
            <a:pPr algn="l"/>
            <a:r>
              <a:rPr lang="en-GB" sz="2000" b="1" dirty="0"/>
              <a:t>Kelly Barton</a:t>
            </a:r>
            <a:br>
              <a:rPr lang="en-GB" sz="1200" b="1" dirty="0"/>
            </a:br>
            <a:r>
              <a:rPr lang="en-GB" sz="1200" b="1" dirty="0"/>
              <a:t>Infection Control Consultant</a:t>
            </a:r>
            <a:br>
              <a:rPr lang="en-GB" sz="1200" b="1" dirty="0"/>
            </a:br>
            <a:r>
              <a:rPr lang="it-IT" sz="1200" b="1" dirty="0"/>
              <a:t>Alpine Health</a:t>
            </a:r>
            <a:br>
              <a:rPr lang="it-IT" sz="1200" b="1" dirty="0"/>
            </a:br>
            <a:r>
              <a:rPr lang="it-IT" sz="1200" b="1" dirty="0"/>
              <a:t>kelly.barton@alpinehealth.org.au</a:t>
            </a:r>
            <a:endParaRPr lang="en-GB" sz="1200" b="1" dirty="0"/>
          </a:p>
        </p:txBody>
      </p:sp>
      <p:sp>
        <p:nvSpPr>
          <p:cNvPr id="31" name="Rectangle 30">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884"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776"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7A09BF-E51A-4C1D-B111-16FE4F6A4038}"/>
              </a:ext>
            </a:extLst>
          </p:cNvPr>
          <p:cNvSpPr txBox="1"/>
          <p:nvPr/>
        </p:nvSpPr>
        <p:spPr>
          <a:xfrm>
            <a:off x="7313516" y="4340942"/>
            <a:ext cx="4056530" cy="1447209"/>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1300" b="1" dirty="0"/>
              <a:t>Australasian College for Infection Prevention and Control </a:t>
            </a:r>
          </a:p>
          <a:p>
            <a:pPr indent="-228600">
              <a:lnSpc>
                <a:spcPct val="90000"/>
              </a:lnSpc>
              <a:spcAft>
                <a:spcPts val="600"/>
              </a:spcAft>
              <a:buFont typeface="Arial" panose="020B0604020202020204" pitchFamily="34" charset="0"/>
              <a:buChar char="•"/>
            </a:pPr>
            <a:r>
              <a:rPr lang="en-US" sz="1050" dirty="0"/>
              <a:t>Level 6</a:t>
            </a:r>
          </a:p>
          <a:p>
            <a:pPr indent="-228600">
              <a:lnSpc>
                <a:spcPct val="90000"/>
              </a:lnSpc>
              <a:spcAft>
                <a:spcPts val="600"/>
              </a:spcAft>
              <a:buFont typeface="Arial" panose="020B0604020202020204" pitchFamily="34" charset="0"/>
              <a:buChar char="•"/>
            </a:pPr>
            <a:r>
              <a:rPr lang="en-US" sz="1050" dirty="0"/>
              <a:t>152 Macquarie Steet</a:t>
            </a:r>
          </a:p>
          <a:p>
            <a:pPr indent="-228600">
              <a:lnSpc>
                <a:spcPct val="90000"/>
              </a:lnSpc>
              <a:spcAft>
                <a:spcPts val="600"/>
              </a:spcAft>
              <a:buFont typeface="Arial" panose="020B0604020202020204" pitchFamily="34" charset="0"/>
              <a:buChar char="•"/>
            </a:pPr>
            <a:r>
              <a:rPr lang="en-US" sz="1050" dirty="0"/>
              <a:t>Hobart TAS 7000</a:t>
            </a:r>
          </a:p>
          <a:p>
            <a:pPr indent="-228600">
              <a:lnSpc>
                <a:spcPct val="90000"/>
              </a:lnSpc>
              <a:spcAft>
                <a:spcPts val="600"/>
              </a:spcAft>
              <a:buFont typeface="Arial" panose="020B0604020202020204" pitchFamily="34" charset="0"/>
              <a:buChar char="•"/>
            </a:pPr>
            <a:r>
              <a:rPr lang="en-US" sz="1050" dirty="0"/>
              <a:t>03 6281 9239</a:t>
            </a:r>
          </a:p>
          <a:p>
            <a:pPr indent="-228600">
              <a:lnSpc>
                <a:spcPct val="90000"/>
              </a:lnSpc>
              <a:spcAft>
                <a:spcPts val="600"/>
              </a:spcAft>
              <a:buFont typeface="Arial" panose="020B0604020202020204" pitchFamily="34" charset="0"/>
              <a:buChar char="•"/>
            </a:pPr>
            <a:r>
              <a:rPr lang="en-US" sz="1050" dirty="0">
                <a:hlinkClick r:id="rId5"/>
              </a:rPr>
              <a:t>office@acipc.org.au</a:t>
            </a:r>
            <a:endParaRPr lang="en-US" sz="1050" dirty="0"/>
          </a:p>
          <a:p>
            <a:pPr indent="-228600">
              <a:lnSpc>
                <a:spcPct val="90000"/>
              </a:lnSpc>
              <a:spcAft>
                <a:spcPts val="600"/>
              </a:spcAft>
              <a:buFont typeface="Arial" panose="020B0604020202020204" pitchFamily="34" charset="0"/>
              <a:buChar char="•"/>
            </a:pPr>
            <a:r>
              <a:rPr lang="en-US" sz="1050" dirty="0"/>
              <a:t>www.acipc.org.au</a:t>
            </a:r>
          </a:p>
        </p:txBody>
      </p:sp>
      <p:pic>
        <p:nvPicPr>
          <p:cNvPr id="3" name="Picture 2">
            <a:extLst>
              <a:ext uri="{FF2B5EF4-FFF2-40B4-BE49-F238E27FC236}">
                <a16:creationId xmlns:a16="http://schemas.microsoft.com/office/drawing/2014/main" id="{708FF583-0A57-1FA7-D912-BA799DE432AE}"/>
              </a:ext>
            </a:extLst>
          </p:cNvPr>
          <p:cNvPicPr>
            <a:picLocks noChangeAspect="1"/>
          </p:cNvPicPr>
          <p:nvPr/>
        </p:nvPicPr>
        <p:blipFill>
          <a:blip r:embed="rId6"/>
          <a:stretch>
            <a:fillRect/>
          </a:stretch>
        </p:blipFill>
        <p:spPr>
          <a:xfrm>
            <a:off x="8268929" y="2320609"/>
            <a:ext cx="1514168" cy="1514168"/>
          </a:xfrm>
          <a:prstGeom prst="rect">
            <a:avLst/>
          </a:prstGeom>
        </p:spPr>
      </p:pic>
    </p:spTree>
    <p:extLst>
      <p:ext uri="{BB962C8B-B14F-4D97-AF65-F5344CB8AC3E}">
        <p14:creationId xmlns:p14="http://schemas.microsoft.com/office/powerpoint/2010/main" val="4186470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Disclosures</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243585" y="2459346"/>
            <a:ext cx="9226296" cy="2692780"/>
          </a:xfrm>
          <a:prstGeom prst="rect">
            <a:avLst/>
          </a:prstGeom>
          <a:ln>
            <a:noFill/>
          </a:ln>
        </p:spPr>
        <p:txBody>
          <a:bodyPr>
            <a:normAutofit/>
          </a:bodyPr>
          <a:lstStyle/>
          <a:p>
            <a:pPr marL="457200" indent="-457200">
              <a:buFont typeface="Arial" panose="020B0604020202020204" pitchFamily="34" charset="0"/>
              <a:buChar char="•"/>
            </a:pPr>
            <a:r>
              <a:rPr lang="en-US" sz="2400" dirty="0"/>
              <a:t>No conflicts of interest</a:t>
            </a:r>
          </a:p>
          <a:p>
            <a:endParaRPr lang="en-US" sz="2800" dirty="0">
              <a:hlinkClick r:id="rId2"/>
            </a:endParaRPr>
          </a:p>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What is surveillance?</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261873" y="2459346"/>
            <a:ext cx="9208008" cy="2692780"/>
          </a:xfrm>
          <a:prstGeom prst="rect">
            <a:avLst/>
          </a:prstGeom>
          <a:ln>
            <a:noFill/>
          </a:ln>
        </p:spPr>
        <p:txBody>
          <a:bodyPr>
            <a:normAutofit/>
          </a:bodyPr>
          <a:lstStyle/>
          <a:p>
            <a:pPr lvl="0">
              <a:lnSpc>
                <a:spcPct val="90000"/>
              </a:lnSpc>
              <a:spcBef>
                <a:spcPts val="1000"/>
              </a:spcBef>
            </a:pPr>
            <a:r>
              <a:rPr lang="en-US" sz="2400" b="1" dirty="0"/>
              <a:t>To keep a close watch kept over someone or something</a:t>
            </a:r>
          </a:p>
          <a:p>
            <a:pPr marL="457200" lvl="0" indent="-457200">
              <a:lnSpc>
                <a:spcPct val="90000"/>
              </a:lnSpc>
              <a:spcBef>
                <a:spcPts val="1000"/>
              </a:spcBef>
              <a:buFont typeface="Arial" panose="020B0604020202020204" pitchFamily="34" charset="0"/>
              <a:buChar char="•"/>
            </a:pPr>
            <a:r>
              <a:rPr lang="en-US" sz="2400" dirty="0"/>
              <a:t>Also known as audits or surveillance audits</a:t>
            </a:r>
          </a:p>
          <a:p>
            <a:pPr marL="457200" lvl="0" indent="-457200">
              <a:lnSpc>
                <a:spcPct val="90000"/>
              </a:lnSpc>
              <a:spcBef>
                <a:spcPts val="1000"/>
              </a:spcBef>
              <a:buFont typeface="Arial" panose="020B0604020202020204" pitchFamily="34" charset="0"/>
              <a:buChar char="•"/>
            </a:pPr>
            <a:r>
              <a:rPr lang="en-US" sz="2400" dirty="0"/>
              <a:t>Its not just bugs!</a:t>
            </a:r>
          </a:p>
          <a:p>
            <a:pPr marL="457200" lvl="0" indent="-457200">
              <a:lnSpc>
                <a:spcPct val="90000"/>
              </a:lnSpc>
              <a:spcBef>
                <a:spcPts val="1000"/>
              </a:spcBef>
              <a:buFont typeface="Arial" panose="020B0604020202020204" pitchFamily="34" charset="0"/>
              <a:buChar char="•"/>
            </a:pPr>
            <a:r>
              <a:rPr lang="en-US" sz="2400" dirty="0"/>
              <a:t>Audits can be powerful</a:t>
            </a:r>
          </a:p>
          <a:p>
            <a:pPr marL="457200" lvl="0" indent="-457200">
              <a:lnSpc>
                <a:spcPct val="90000"/>
              </a:lnSpc>
              <a:spcBef>
                <a:spcPts val="1000"/>
              </a:spcBef>
              <a:buFont typeface="Arial" panose="020B0604020202020204" pitchFamily="34" charset="0"/>
              <a:buChar char="•"/>
            </a:pPr>
            <a:r>
              <a:rPr lang="en-US" sz="2400" dirty="0"/>
              <a:t>Failing is not always a bad thing.</a:t>
            </a:r>
          </a:p>
          <a:p>
            <a:pPr lvl="0">
              <a:lnSpc>
                <a:spcPct val="90000"/>
              </a:lnSpc>
              <a:spcBef>
                <a:spcPts val="1000"/>
              </a:spcBef>
            </a:pPr>
            <a:endParaRPr lang="en-US" sz="28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8601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Developing an IPC Surveillance Program</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042417" y="2459346"/>
            <a:ext cx="9427464" cy="2692780"/>
          </a:xfrm>
          <a:prstGeom prst="rect">
            <a:avLst/>
          </a:prstGeom>
          <a:ln>
            <a:noFill/>
          </a:ln>
        </p:spPr>
        <p:txBody>
          <a:bodyPr>
            <a:normAutofit/>
          </a:bodyPr>
          <a:lstStyle/>
          <a:p>
            <a:pPr marL="457200" indent="-457200">
              <a:buFont typeface="Arial" panose="020B0604020202020204" pitchFamily="34" charset="0"/>
              <a:buChar char="•"/>
            </a:pPr>
            <a:r>
              <a:rPr lang="en-US" sz="2400" dirty="0"/>
              <a:t>You don’t need to re-invent the wheel</a:t>
            </a:r>
          </a:p>
          <a:p>
            <a:pPr marL="457200" indent="-457200">
              <a:buFont typeface="Arial" panose="020B0604020202020204" pitchFamily="34" charset="0"/>
              <a:buChar char="•"/>
            </a:pPr>
            <a:r>
              <a:rPr lang="en-US" sz="2400" dirty="0"/>
              <a:t>There are audits already out there </a:t>
            </a:r>
          </a:p>
          <a:p>
            <a:pPr marL="457200" indent="-457200">
              <a:buFont typeface="Arial" panose="020B0604020202020204" pitchFamily="34" charset="0"/>
              <a:buChar char="•"/>
            </a:pPr>
            <a:r>
              <a:rPr lang="en-US" sz="2400" dirty="0"/>
              <a:t>Use tools that are made for the purpose</a:t>
            </a:r>
            <a:endParaRPr lang="en-US" sz="2400" dirty="0">
              <a:hlinkClick r:id="rId2"/>
            </a:endParaRPr>
          </a:p>
          <a:p>
            <a:pPr lvl="0">
              <a:lnSpc>
                <a:spcPct val="90000"/>
              </a:lnSpc>
              <a:spcBef>
                <a:spcPts val="1000"/>
              </a:spcBef>
            </a:pPr>
            <a:endParaRPr lang="en-US" sz="2400" b="1" dirty="0">
              <a:solidFill>
                <a:srgbClr val="555759"/>
              </a:solidFill>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166610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dirty="0"/>
              <a:t>Developing an IPC Surveillance Program</a:t>
            </a:r>
            <a:endParaRPr lang="en-US" sz="4000" b="1" kern="1200" dirty="0">
              <a:latin typeface="+mj-lt"/>
              <a:ea typeface="+mj-ea"/>
              <a:cs typeface="+mj-cs"/>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634193" y="2531283"/>
            <a:ext cx="5739175" cy="3108186"/>
          </a:xfrm>
          <a:prstGeom prst="rect">
            <a:avLst/>
          </a:prstGeom>
          <a:ln>
            <a:noFill/>
          </a:ln>
        </p:spPr>
        <p:txBody>
          <a:bodyPr>
            <a:normAutofit fontScale="92500"/>
          </a:bodyPr>
          <a:lstStyle/>
          <a:p>
            <a:pPr marL="457200" indent="-457200">
              <a:buFont typeface="Arial" panose="020B0604020202020204" pitchFamily="34" charset="0"/>
              <a:buChar char="•"/>
            </a:pPr>
            <a:r>
              <a:rPr lang="en-US" sz="2600" dirty="0"/>
              <a:t>Measure your progress</a:t>
            </a:r>
          </a:p>
          <a:p>
            <a:pPr marL="457200" indent="-457200">
              <a:buFont typeface="Arial" panose="020B0604020202020204" pitchFamily="34" charset="0"/>
              <a:buChar char="•"/>
            </a:pPr>
            <a:r>
              <a:rPr lang="en-US" sz="2600" dirty="0"/>
              <a:t>Set up an auditing schedule</a:t>
            </a:r>
          </a:p>
          <a:p>
            <a:pPr marL="457200" indent="-457200">
              <a:buFont typeface="Arial" panose="020B0604020202020204" pitchFamily="34" charset="0"/>
              <a:buChar char="•"/>
            </a:pPr>
            <a:r>
              <a:rPr lang="en-US" sz="2600" dirty="0"/>
              <a:t>Set a frequency that make sense for your organisation/your role</a:t>
            </a:r>
          </a:p>
          <a:p>
            <a:pPr marL="457200" indent="-457200">
              <a:buFont typeface="Arial" panose="020B0604020202020204" pitchFamily="34" charset="0"/>
              <a:buChar char="•"/>
            </a:pPr>
            <a:r>
              <a:rPr lang="en-US" sz="2600" dirty="0"/>
              <a:t>Set yourself up for success!</a:t>
            </a:r>
          </a:p>
          <a:p>
            <a:pPr marL="914400" lvl="1" indent="-457200">
              <a:buFont typeface="Courier New" panose="02070309020205020404" pitchFamily="49" charset="0"/>
              <a:buChar char="o"/>
            </a:pPr>
            <a:r>
              <a:rPr lang="en-US" sz="2600" dirty="0"/>
              <a:t>Choose audits that are doable</a:t>
            </a:r>
          </a:p>
          <a:p>
            <a:pPr marL="914400" lvl="1" indent="-457200">
              <a:buFont typeface="Courier New" panose="02070309020205020404" pitchFamily="49" charset="0"/>
              <a:buChar char="o"/>
            </a:pPr>
            <a:r>
              <a:rPr lang="en-US" sz="2600" dirty="0"/>
              <a:t>Make sure the audit suits your facility</a:t>
            </a:r>
          </a:p>
          <a:p>
            <a:pPr marL="914400" lvl="1" indent="-457200">
              <a:buFont typeface="Courier New" panose="02070309020205020404" pitchFamily="49" charset="0"/>
              <a:buChar char="o"/>
            </a:pPr>
            <a:r>
              <a:rPr lang="en-US" sz="2600" dirty="0"/>
              <a:t>Make it less daunting.</a:t>
            </a:r>
            <a:endParaRPr lang="en-AU" sz="2600" b="1" kern="1200" dirty="0">
              <a:solidFill>
                <a:schemeClr val="tx1"/>
              </a:solidFill>
              <a:latin typeface="+mn-lt"/>
              <a:ea typeface="+mn-ea"/>
              <a:cs typeface="+mn-cs"/>
            </a:endParaRPr>
          </a:p>
          <a:p>
            <a:pPr marL="457200" lvl="1" indent="0">
              <a:buNone/>
            </a:pPr>
            <a:endParaRPr lang="en-AU" sz="2000" dirty="0"/>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042586" y="5715350"/>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902140A-FFED-4538-9CB1-1E46E2EB2616}"/>
              </a:ext>
            </a:extLst>
          </p:cNvPr>
          <p:cNvPicPr>
            <a:picLocks noChangeAspect="1"/>
          </p:cNvPicPr>
          <p:nvPr/>
        </p:nvPicPr>
        <p:blipFill>
          <a:blip r:embed="rId5"/>
          <a:stretch>
            <a:fillRect/>
          </a:stretch>
        </p:blipFill>
        <p:spPr>
          <a:xfrm>
            <a:off x="7317266" y="1444932"/>
            <a:ext cx="4240541" cy="3729874"/>
          </a:xfrm>
          <a:prstGeom prst="rect">
            <a:avLst/>
          </a:prstGeom>
        </p:spPr>
      </p:pic>
    </p:spTree>
    <p:extLst>
      <p:ext uri="{BB962C8B-B14F-4D97-AF65-F5344CB8AC3E}">
        <p14:creationId xmlns:p14="http://schemas.microsoft.com/office/powerpoint/2010/main" val="52012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dirty="0"/>
              <a:t>Example</a:t>
            </a:r>
            <a:r>
              <a:rPr lang="en-US" sz="4000" kern="1200" dirty="0">
                <a:solidFill>
                  <a:schemeClr val="tx1"/>
                </a:solidFill>
                <a:latin typeface="+mj-lt"/>
                <a:ea typeface="+mj-ea"/>
                <a:cs typeface="+mj-cs"/>
              </a:rPr>
              <a:t> </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E828B050-FB55-4E0E-A424-F91C3FB33004}"/>
              </a:ext>
            </a:extLst>
          </p:cNvPr>
          <p:cNvSpPr>
            <a:spLocks/>
          </p:cNvSpPr>
          <p:nvPr/>
        </p:nvSpPr>
        <p:spPr>
          <a:xfrm>
            <a:off x="6234454" y="2738456"/>
            <a:ext cx="3416928" cy="2455917"/>
          </a:xfrm>
          <a:prstGeom prst="rect">
            <a:avLst/>
          </a:prstGeom>
          <a:ln>
            <a:noFill/>
          </a:ln>
        </p:spPr>
        <p:txBody>
          <a:bodyPr>
            <a:normAutofit/>
          </a:bodyPr>
          <a:lstStyle/>
          <a:p>
            <a:pPr defTabSz="594360">
              <a:spcAft>
                <a:spcPts val="600"/>
              </a:spcAft>
            </a:pPr>
            <a:r>
              <a:rPr lang="en-AU" sz="1170" b="1" kern="1200" dirty="0">
                <a:solidFill>
                  <a:schemeClr val="tx1"/>
                </a:solidFill>
                <a:latin typeface="+mn-lt"/>
                <a:ea typeface="+mn-ea"/>
                <a:cs typeface="+mn-cs"/>
              </a:rPr>
              <a:t>Content</a:t>
            </a:r>
            <a:r>
              <a:rPr lang="en-AU" sz="1170" kern="1200" dirty="0">
                <a:solidFill>
                  <a:schemeClr val="tx1"/>
                </a:solidFill>
                <a:latin typeface="+mn-lt"/>
                <a:ea typeface="+mn-ea"/>
                <a:cs typeface="+mn-cs"/>
              </a:rPr>
              <a:t> </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2042586" y="5715350"/>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6593" y="136580"/>
            <a:ext cx="2086021" cy="568441"/>
          </a:xfrm>
          <a:prstGeom prst="rect">
            <a:avLst/>
          </a:prstGeom>
        </p:spPr>
      </p:pic>
      <p:pic>
        <p:nvPicPr>
          <p:cNvPr id="8" name="Picture 7">
            <a:extLst>
              <a:ext uri="{FF2B5EF4-FFF2-40B4-BE49-F238E27FC236}">
                <a16:creationId xmlns:a16="http://schemas.microsoft.com/office/drawing/2014/main" id="{D4B63A3A-9713-49CA-AAA8-339AC6E5C693}"/>
              </a:ext>
            </a:extLst>
          </p:cNvPr>
          <p:cNvPicPr>
            <a:picLocks noChangeAspect="1"/>
          </p:cNvPicPr>
          <p:nvPr/>
        </p:nvPicPr>
        <p:blipFill>
          <a:blip r:embed="rId4"/>
          <a:stretch>
            <a:fillRect/>
          </a:stretch>
        </p:blipFill>
        <p:spPr>
          <a:xfrm>
            <a:off x="4921507" y="0"/>
            <a:ext cx="5609397" cy="6858000"/>
          </a:xfrm>
          <a:prstGeom prst="rect">
            <a:avLst/>
          </a:prstGeom>
        </p:spPr>
      </p:pic>
      <p:sp>
        <p:nvSpPr>
          <p:cNvPr id="9" name="TextBox 8">
            <a:extLst>
              <a:ext uri="{FF2B5EF4-FFF2-40B4-BE49-F238E27FC236}">
                <a16:creationId xmlns:a16="http://schemas.microsoft.com/office/drawing/2014/main" id="{9824B5A5-782B-45B0-8941-4CE604875FFB}"/>
              </a:ext>
            </a:extLst>
          </p:cNvPr>
          <p:cNvSpPr txBox="1"/>
          <p:nvPr/>
        </p:nvSpPr>
        <p:spPr>
          <a:xfrm>
            <a:off x="255607" y="1759685"/>
            <a:ext cx="4817838"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Update annually </a:t>
            </a:r>
          </a:p>
          <a:p>
            <a:pPr marL="800100" lvl="1" indent="-342900">
              <a:buFont typeface="Courier New" panose="02070309020205020404" pitchFamily="49" charset="0"/>
              <a:buChar char="o"/>
            </a:pPr>
            <a:r>
              <a:rPr lang="en-US" sz="2400" dirty="0"/>
              <a:t>Things change</a:t>
            </a:r>
          </a:p>
          <a:p>
            <a:pPr marL="800100" lvl="1" indent="-342900">
              <a:buFont typeface="Courier New" panose="02070309020205020404" pitchFamily="49" charset="0"/>
              <a:buChar char="o"/>
            </a:pPr>
            <a:r>
              <a:rPr lang="en-US" sz="2400" dirty="0"/>
              <a:t>Show accreditors that you are doing a horizon scan of the changing RAC space</a:t>
            </a:r>
            <a:endParaRPr lang="en-AU" sz="2400" dirty="0"/>
          </a:p>
          <a:p>
            <a:pPr marL="800100" lvl="1" indent="-342900">
              <a:buFont typeface="Courier New" panose="02070309020205020404" pitchFamily="49" charset="0"/>
              <a:buChar char="o"/>
            </a:pPr>
            <a:r>
              <a:rPr lang="en-US" sz="2400" dirty="0"/>
              <a:t>Not onerous</a:t>
            </a:r>
          </a:p>
          <a:p>
            <a:pPr marL="800100" lvl="1" indent="-342900">
              <a:buFont typeface="Courier New" panose="02070309020205020404" pitchFamily="49" charset="0"/>
              <a:buChar char="o"/>
            </a:pPr>
            <a:r>
              <a:rPr lang="en-US" sz="2400" dirty="0"/>
              <a:t>Can submit to IPC/like committee for approval</a:t>
            </a:r>
          </a:p>
          <a:p>
            <a:pPr marL="285750" indent="-285750">
              <a:buFont typeface="Arial" panose="020B0604020202020204" pitchFamily="34" charset="0"/>
              <a:buChar char="•"/>
            </a:pPr>
            <a:r>
              <a:rPr lang="en-US" sz="2400" dirty="0"/>
              <a:t>Important to tailor to your specific facilities</a:t>
            </a:r>
          </a:p>
        </p:txBody>
      </p:sp>
    </p:spTree>
    <p:extLst>
      <p:ext uri="{BB962C8B-B14F-4D97-AF65-F5344CB8AC3E}">
        <p14:creationId xmlns:p14="http://schemas.microsoft.com/office/powerpoint/2010/main" val="19447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US" sz="4000" dirty="0"/>
              <a:t>Make the audit powerful!</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412746" y="1746776"/>
            <a:ext cx="10221045" cy="3876783"/>
          </a:xfrm>
          <a:prstGeom prst="rect">
            <a:avLst/>
          </a:prstGeom>
          <a:ln>
            <a:noFill/>
          </a:ln>
        </p:spPr>
        <p:txBody>
          <a:bodyPr>
            <a:normAutofit fontScale="47500" lnSpcReduction="20000"/>
          </a:bodyPr>
          <a:lstStyle/>
          <a:p>
            <a:pPr fontAlgn="base">
              <a:lnSpc>
                <a:spcPct val="120000"/>
              </a:lnSpc>
            </a:pPr>
            <a:r>
              <a:rPr lang="en-US" sz="3800" dirty="0"/>
              <a:t>Link it to standards!</a:t>
            </a:r>
          </a:p>
          <a:p>
            <a:pPr marL="457200" indent="-457200" fontAlgn="base">
              <a:lnSpc>
                <a:spcPct val="120000"/>
              </a:lnSpc>
              <a:buFont typeface="Arial" panose="020B0604020202020204" pitchFamily="34" charset="0"/>
              <a:buChar char="•"/>
            </a:pPr>
            <a:r>
              <a:rPr lang="en-US" sz="3800" dirty="0">
                <a:hlinkClick r:id="rId2"/>
              </a:rPr>
              <a:t>Australian Guidelines for the Prevention and Control of Infection in Healthcare</a:t>
            </a:r>
            <a:endParaRPr lang="en-US" sz="3800" dirty="0"/>
          </a:p>
          <a:p>
            <a:pPr marL="457200" indent="-457200" fontAlgn="base">
              <a:lnSpc>
                <a:spcPct val="120000"/>
              </a:lnSpc>
              <a:buFont typeface="Arial" panose="020B0604020202020204" pitchFamily="34" charset="0"/>
              <a:buChar char="•"/>
            </a:pPr>
            <a:r>
              <a:rPr lang="en-US" sz="3800" dirty="0"/>
              <a:t>Standard 3 Personal care and clinical care – Infection Control and AMS (3g)</a:t>
            </a:r>
            <a:br>
              <a:rPr lang="en-US" sz="3800" dirty="0"/>
            </a:br>
            <a:r>
              <a:rPr lang="en-US" sz="3800" dirty="0">
                <a:hlinkClick r:id="rId3"/>
              </a:rPr>
              <a:t>https://www.agedcarequality.gov.au/providers/quality-standards/personal-care-and-clinical-care</a:t>
            </a:r>
            <a:endParaRPr lang="en-US" sz="3800" dirty="0"/>
          </a:p>
          <a:p>
            <a:pPr marL="457200" indent="-457200" fontAlgn="base">
              <a:lnSpc>
                <a:spcPct val="120000"/>
              </a:lnSpc>
              <a:buFont typeface="Arial" panose="020B0604020202020204" pitchFamily="34" charset="0"/>
              <a:buChar char="•"/>
            </a:pPr>
            <a:r>
              <a:rPr lang="en-US" sz="3800" dirty="0"/>
              <a:t>Standard 5 Service Environment – Safe Clean environment (3c)</a:t>
            </a:r>
            <a:br>
              <a:rPr lang="en-US" sz="3800" dirty="0"/>
            </a:br>
            <a:r>
              <a:rPr lang="en-US" sz="3800" dirty="0">
                <a:hlinkClick r:id="rId4"/>
              </a:rPr>
              <a:t>https://www.agedcarequality.gov.au/providers/quality-standards/service-environment</a:t>
            </a:r>
            <a:endParaRPr lang="en-US" sz="3800" dirty="0"/>
          </a:p>
          <a:p>
            <a:pPr marL="457200" indent="-457200" fontAlgn="base">
              <a:lnSpc>
                <a:spcPct val="120000"/>
              </a:lnSpc>
              <a:buFont typeface="Arial" panose="020B0604020202020204" pitchFamily="34" charset="0"/>
              <a:buChar char="•"/>
            </a:pPr>
            <a:r>
              <a:rPr lang="en-US" sz="3800" dirty="0"/>
              <a:t>Standard 8 Organisation Governance (3a, b, c, d, e)</a:t>
            </a:r>
            <a:br>
              <a:rPr lang="en-US" sz="3800" dirty="0"/>
            </a:br>
            <a:r>
              <a:rPr lang="en-US" sz="3800" dirty="0">
                <a:hlinkClick r:id="rId5"/>
              </a:rPr>
              <a:t>https://www.agedcarequality.gov.au/providers/quality-standards/organisational-governance</a:t>
            </a:r>
            <a:endParaRPr lang="en-US" sz="3800" dirty="0"/>
          </a:p>
          <a:p>
            <a:pPr marL="457200" indent="-457200" fontAlgn="base">
              <a:lnSpc>
                <a:spcPct val="120000"/>
              </a:lnSpc>
              <a:buFont typeface="Arial" panose="020B0604020202020204" pitchFamily="34" charset="0"/>
              <a:buChar char="•"/>
            </a:pPr>
            <a:r>
              <a:rPr lang="en-US" sz="3800" dirty="0"/>
              <a:t>AS/NZS 4146:2000 Laundry Practice</a:t>
            </a:r>
            <a:r>
              <a:rPr lang="en-US" sz="3800" dirty="0">
                <a:solidFill>
                  <a:srgbClr val="FF0000"/>
                </a:solidFill>
              </a:rPr>
              <a:t> *</a:t>
            </a:r>
          </a:p>
          <a:p>
            <a:pPr marL="447675" indent="-447675" fontAlgn="base">
              <a:lnSpc>
                <a:spcPct val="120000"/>
              </a:lnSpc>
              <a:buFont typeface="Arial" panose="020B0604020202020204" pitchFamily="34" charset="0"/>
              <a:buChar char="•"/>
            </a:pPr>
            <a:r>
              <a:rPr lang="en-US" sz="3800" dirty="0">
                <a:hlinkClick r:id="rId6"/>
              </a:rPr>
              <a:t>Australian Health Facility Guidelines 0350 – Small Rural Hospitals / Multipurpose Services (MPS)</a:t>
            </a:r>
            <a:endParaRPr lang="en-US" sz="3800" dirty="0"/>
          </a:p>
          <a:p>
            <a:pPr marL="447675" indent="-447675" fontAlgn="base">
              <a:lnSpc>
                <a:spcPct val="120000"/>
              </a:lnSpc>
              <a:buFont typeface="Arial" panose="020B0604020202020204" pitchFamily="34" charset="0"/>
              <a:buChar char="•"/>
            </a:pPr>
            <a:r>
              <a:rPr lang="en-US" sz="3800" dirty="0"/>
              <a:t>AS/NZS 5369: 2023 (formally AS4187).  Reprocessing of reusable medical devices and other devices in health and non-health related facilities. </a:t>
            </a:r>
            <a:r>
              <a:rPr lang="en-US" sz="3800" dirty="0">
                <a:solidFill>
                  <a:srgbClr val="FF0000"/>
                </a:solidFill>
              </a:rPr>
              <a:t>*</a:t>
            </a:r>
            <a:r>
              <a:rPr lang="en-US" sz="3800" dirty="0"/>
              <a:t>                                                  </a:t>
            </a:r>
          </a:p>
          <a:p>
            <a:pPr fontAlgn="base">
              <a:lnSpc>
                <a:spcPct val="120000"/>
              </a:lnSpc>
            </a:pPr>
            <a:r>
              <a:rPr lang="en-US" sz="2500" dirty="0">
                <a:solidFill>
                  <a:srgbClr val="FF0000"/>
                </a:solidFill>
              </a:rPr>
              <a:t>* These are not free and on the Standards Australia website.</a:t>
            </a:r>
          </a:p>
          <a:p>
            <a:pPr fontAlgn="base">
              <a:lnSpc>
                <a:spcPct val="120000"/>
              </a:lnSpc>
            </a:pPr>
            <a:endParaRPr lang="en-US" sz="28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2688" y="1126089"/>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1713740"/>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8">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159753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dirty="0"/>
              <a:t>Possible things you can audit</a:t>
            </a:r>
            <a:endParaRPr lang="en-US" sz="4000" b="1" kern="1200" dirty="0">
              <a:latin typeface="+mj-lt"/>
              <a:ea typeface="+mj-ea"/>
              <a:cs typeface="+mj-cs"/>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658761" y="2652719"/>
            <a:ext cx="5014451" cy="3266299"/>
          </a:xfrm>
          <a:prstGeom prst="rect">
            <a:avLst/>
          </a:prstGeom>
          <a:ln>
            <a:noFill/>
          </a:ln>
        </p:spPr>
        <p:txBody>
          <a:bodyPr>
            <a:normAutofit fontScale="92500" lnSpcReduction="10000"/>
          </a:bodyPr>
          <a:lstStyle/>
          <a:p>
            <a:pPr marL="457200" indent="-457200">
              <a:buFont typeface="Arial" panose="020B0604020202020204" pitchFamily="34" charset="0"/>
              <a:buChar char="•"/>
            </a:pPr>
            <a:r>
              <a:rPr lang="en-US" sz="2600" dirty="0"/>
              <a:t>Transmission-Based Precautions</a:t>
            </a:r>
          </a:p>
          <a:p>
            <a:pPr marL="457200" indent="-457200">
              <a:buFont typeface="Arial" panose="020B0604020202020204" pitchFamily="34" charset="0"/>
              <a:buChar char="•"/>
            </a:pPr>
            <a:r>
              <a:rPr lang="en-US" sz="2600" dirty="0"/>
              <a:t>Sharps</a:t>
            </a:r>
          </a:p>
          <a:p>
            <a:pPr marL="457200" indent="-457200">
              <a:buFont typeface="Arial" panose="020B0604020202020204" pitchFamily="34" charset="0"/>
              <a:buChar char="•"/>
            </a:pPr>
            <a:r>
              <a:rPr lang="en-US" sz="2600" dirty="0"/>
              <a:t>Laundry/Linen</a:t>
            </a:r>
          </a:p>
          <a:p>
            <a:pPr marL="457200" indent="-457200">
              <a:buFont typeface="Arial" panose="020B0604020202020204" pitchFamily="34" charset="0"/>
              <a:buChar char="•"/>
            </a:pPr>
            <a:r>
              <a:rPr lang="en-US" sz="2600" dirty="0"/>
              <a:t>Cleaning/disinfection, waste </a:t>
            </a:r>
          </a:p>
          <a:p>
            <a:pPr marL="457200" indent="-457200">
              <a:buFont typeface="Arial" panose="020B0604020202020204" pitchFamily="34" charset="0"/>
              <a:buChar char="•"/>
            </a:pPr>
            <a:r>
              <a:rPr lang="en-US" sz="2600" dirty="0"/>
              <a:t>Sterile Stores</a:t>
            </a:r>
          </a:p>
          <a:p>
            <a:pPr marL="457200" indent="-457200">
              <a:buFont typeface="Arial" panose="020B0604020202020204" pitchFamily="34" charset="0"/>
              <a:buChar char="•"/>
            </a:pPr>
            <a:r>
              <a:rPr lang="en-US" sz="2600" dirty="0"/>
              <a:t>Bare Below Elbows</a:t>
            </a:r>
          </a:p>
          <a:p>
            <a:pPr marL="457200" indent="-457200">
              <a:buFont typeface="Arial" panose="020B0604020202020204" pitchFamily="34" charset="0"/>
              <a:buChar char="•"/>
            </a:pPr>
            <a:r>
              <a:rPr lang="en-US" sz="2600" dirty="0"/>
              <a:t>Mask compliance</a:t>
            </a:r>
          </a:p>
          <a:p>
            <a:pPr marL="457200" indent="-457200">
              <a:buFont typeface="Arial" panose="020B0604020202020204" pitchFamily="34" charset="0"/>
              <a:buChar char="•"/>
            </a:pPr>
            <a:r>
              <a:rPr lang="en-US" sz="2600" dirty="0"/>
              <a:t>Catheter Care</a:t>
            </a:r>
          </a:p>
          <a:p>
            <a:pPr marL="457200" indent="-457200">
              <a:buFont typeface="Arial" panose="020B0604020202020204" pitchFamily="34" charset="0"/>
              <a:buChar char="•"/>
            </a:pPr>
            <a:r>
              <a:rPr lang="en-US" sz="2600" kern="1200" dirty="0">
                <a:solidFill>
                  <a:schemeClr val="tx1"/>
                </a:solidFill>
                <a:latin typeface="+mn-lt"/>
                <a:ea typeface="+mn-ea"/>
                <a:cs typeface="+mn-cs"/>
              </a:rPr>
              <a:t>Incontinence associated dermatitis</a:t>
            </a:r>
            <a:endParaRPr lang="en-AU" sz="2600" kern="1200" dirty="0">
              <a:solidFill>
                <a:schemeClr val="tx1"/>
              </a:solidFill>
              <a:latin typeface="+mn-lt"/>
              <a:ea typeface="+mn-ea"/>
              <a:cs typeface="+mn-cs"/>
            </a:endParaRPr>
          </a:p>
          <a:p>
            <a:pPr marL="457200" lvl="1" indent="0">
              <a:buNone/>
            </a:pPr>
            <a:endParaRPr lang="en-AU" sz="2000" dirty="0"/>
          </a:p>
        </p:txBody>
      </p:sp>
      <p:sp>
        <p:nvSpPr>
          <p:cNvPr id="6" name="Content Placeholder 5">
            <a:extLst>
              <a:ext uri="{FF2B5EF4-FFF2-40B4-BE49-F238E27FC236}">
                <a16:creationId xmlns:a16="http://schemas.microsoft.com/office/drawing/2014/main" id="{E828B050-FB55-4E0E-A424-F91C3FB33004}"/>
              </a:ext>
            </a:extLst>
          </p:cNvPr>
          <p:cNvSpPr>
            <a:spLocks/>
          </p:cNvSpPr>
          <p:nvPr/>
        </p:nvSpPr>
        <p:spPr>
          <a:xfrm>
            <a:off x="6234453" y="2619432"/>
            <a:ext cx="4620360" cy="3181595"/>
          </a:xfrm>
          <a:prstGeom prst="rect">
            <a:avLst/>
          </a:prstGeom>
          <a:ln>
            <a:noFill/>
          </a:ln>
        </p:spPr>
        <p:txBody>
          <a:bodyPr>
            <a:normAutofit fontScale="62500" lnSpcReduction="20000"/>
          </a:bodyPr>
          <a:lstStyle/>
          <a:p>
            <a:pPr marL="342900" indent="-342900" defTabSz="594360">
              <a:spcAft>
                <a:spcPts val="600"/>
              </a:spcAft>
              <a:buFont typeface="Arial" panose="020B0604020202020204" pitchFamily="34" charset="0"/>
              <a:buChar char="•"/>
            </a:pPr>
            <a:r>
              <a:rPr lang="en-AU" sz="3800" dirty="0"/>
              <a:t>Staff vaccination status</a:t>
            </a:r>
          </a:p>
          <a:p>
            <a:pPr marL="342900" indent="-342900" defTabSz="594360">
              <a:spcAft>
                <a:spcPts val="600"/>
              </a:spcAft>
              <a:buFont typeface="Arial" panose="020B0604020202020204" pitchFamily="34" charset="0"/>
              <a:buChar char="•"/>
            </a:pPr>
            <a:r>
              <a:rPr lang="en-AU" sz="3800" dirty="0"/>
              <a:t>Resident vaccination status</a:t>
            </a:r>
          </a:p>
          <a:p>
            <a:pPr marL="342900" indent="-342900" defTabSz="594360">
              <a:spcAft>
                <a:spcPts val="600"/>
              </a:spcAft>
              <a:buFont typeface="Arial" panose="020B0604020202020204" pitchFamily="34" charset="0"/>
              <a:buChar char="•"/>
            </a:pPr>
            <a:r>
              <a:rPr lang="en-AU" sz="3800" dirty="0"/>
              <a:t>Antibiotic Use</a:t>
            </a:r>
          </a:p>
          <a:p>
            <a:pPr marL="342900" indent="-342900" defTabSz="594360">
              <a:spcAft>
                <a:spcPts val="600"/>
              </a:spcAft>
              <a:buFont typeface="Arial" panose="020B0604020202020204" pitchFamily="34" charset="0"/>
              <a:buChar char="•"/>
            </a:pPr>
            <a:r>
              <a:rPr lang="en-US" sz="3800" dirty="0"/>
              <a:t>Antifungal Use</a:t>
            </a:r>
            <a:endParaRPr lang="en-AU" sz="3800" dirty="0"/>
          </a:p>
          <a:p>
            <a:pPr marL="342900" indent="-342900" defTabSz="594360">
              <a:spcAft>
                <a:spcPts val="600"/>
              </a:spcAft>
              <a:buFont typeface="Arial" panose="020B0604020202020204" pitchFamily="34" charset="0"/>
              <a:buChar char="•"/>
            </a:pPr>
            <a:r>
              <a:rPr lang="en-AU" sz="3800" dirty="0"/>
              <a:t>ABHR Use</a:t>
            </a:r>
          </a:p>
          <a:p>
            <a:pPr marL="342900" indent="-342900" defTabSz="594360">
              <a:spcAft>
                <a:spcPts val="600"/>
              </a:spcAft>
              <a:buFont typeface="Arial" panose="020B0604020202020204" pitchFamily="34" charset="0"/>
              <a:buChar char="•"/>
            </a:pPr>
            <a:r>
              <a:rPr lang="en-AU" sz="3800" dirty="0"/>
              <a:t>Antimicrobial Stewardship* </a:t>
            </a:r>
          </a:p>
          <a:p>
            <a:pPr marL="342900" indent="-342900" defTabSz="594360">
              <a:spcAft>
                <a:spcPts val="600"/>
              </a:spcAft>
              <a:buFont typeface="Arial" panose="020B0604020202020204" pitchFamily="34" charset="0"/>
              <a:buChar char="•"/>
            </a:pPr>
            <a:r>
              <a:rPr lang="en-AU" sz="3800" dirty="0"/>
              <a:t>Infections~</a:t>
            </a:r>
          </a:p>
          <a:p>
            <a:pPr marL="342900" indent="-342900" defTabSz="594360">
              <a:spcAft>
                <a:spcPts val="600"/>
              </a:spcAft>
              <a:buFont typeface="Arial" panose="020B0604020202020204" pitchFamily="34" charset="0"/>
              <a:buChar char="•"/>
            </a:pPr>
            <a:r>
              <a:rPr lang="en-AU" sz="3800" dirty="0"/>
              <a:t>Multi-resistant organisms~</a:t>
            </a:r>
          </a:p>
          <a:p>
            <a:pPr defTabSz="594360">
              <a:spcAft>
                <a:spcPts val="600"/>
              </a:spcAft>
            </a:pPr>
            <a:r>
              <a:rPr lang="en-AU" sz="1170" kern="1200" dirty="0">
                <a:solidFill>
                  <a:schemeClr val="tx1"/>
                </a:solidFill>
                <a:latin typeface="+mn-lt"/>
                <a:ea typeface="+mn-ea"/>
                <a:cs typeface="+mn-cs"/>
              </a:rPr>
              <a:t> </a:t>
            </a: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461" r="-556" b="72226"/>
          <a:stretch/>
        </p:blipFill>
        <p:spPr>
          <a:xfrm>
            <a:off x="2042586" y="5715350"/>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33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808</Words>
  <Application>Microsoft Office PowerPoint</Application>
  <PresentationFormat>Widescreen</PresentationFormat>
  <Paragraphs>139</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Surveillance in Aged Care</vt:lpstr>
      <vt:lpstr>PowerPoint Presentation</vt:lpstr>
      <vt:lpstr>Disclosures</vt:lpstr>
      <vt:lpstr>What is surveillance?</vt:lpstr>
      <vt:lpstr>Developing an IPC Surveillance Program</vt:lpstr>
      <vt:lpstr>Developing an IPC Surveillance Program</vt:lpstr>
      <vt:lpstr>Example </vt:lpstr>
      <vt:lpstr>Make the audit powerful!</vt:lpstr>
      <vt:lpstr>Possible things you can audit</vt:lpstr>
      <vt:lpstr>You don’t need to re-invent the wheel</vt:lpstr>
      <vt:lpstr>PowerPoint Presentation</vt:lpstr>
      <vt:lpstr>Format</vt:lpstr>
      <vt:lpstr>NAPS</vt:lpstr>
      <vt:lpstr>Infection Surveillance</vt:lpstr>
      <vt:lpstr>PowerPoint Presentation</vt:lpstr>
      <vt:lpstr>So…. now what?</vt:lpstr>
      <vt:lpstr>Use the data</vt:lpstr>
      <vt:lpstr>Action Plans</vt:lpstr>
      <vt:lpstr>Action Plan Examples</vt:lpstr>
      <vt:lpstr>Celebrate Successes!</vt:lpstr>
      <vt:lpstr>Resources</vt:lpstr>
      <vt:lpstr>More Resources</vt:lpstr>
      <vt:lpstr>Remember….</vt:lpstr>
      <vt:lpstr>Kelly Barton Infection Control Consultant Alpine Health kelly.barton@alpinehealth.org.au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Carrie Spinks</dc:creator>
  <cp:lastModifiedBy>Carrie Spinks</cp:lastModifiedBy>
  <cp:revision>31</cp:revision>
  <dcterms:created xsi:type="dcterms:W3CDTF">2024-04-11T01:26:16Z</dcterms:created>
  <dcterms:modified xsi:type="dcterms:W3CDTF">2024-05-17T06:05:20Z</dcterms:modified>
</cp:coreProperties>
</file>