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4.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74" r:id="rId4"/>
    <p:sldId id="259" r:id="rId5"/>
    <p:sldId id="300" r:id="rId6"/>
    <p:sldId id="275" r:id="rId7"/>
    <p:sldId id="263" r:id="rId8"/>
    <p:sldId id="276" r:id="rId9"/>
    <p:sldId id="289" r:id="rId10"/>
    <p:sldId id="277" r:id="rId11"/>
    <p:sldId id="279" r:id="rId12"/>
    <p:sldId id="280" r:id="rId13"/>
    <p:sldId id="281" r:id="rId14"/>
    <p:sldId id="282" r:id="rId15"/>
    <p:sldId id="283" r:id="rId16"/>
    <p:sldId id="278" r:id="rId17"/>
    <p:sldId id="284" r:id="rId18"/>
    <p:sldId id="288" r:id="rId19"/>
    <p:sldId id="290" r:id="rId20"/>
    <p:sldId id="292" r:id="rId21"/>
    <p:sldId id="293" r:id="rId22"/>
    <p:sldId id="291" r:id="rId23"/>
    <p:sldId id="294" r:id="rId24"/>
    <p:sldId id="298" r:id="rId25"/>
    <p:sldId id="295" r:id="rId26"/>
    <p:sldId id="296" r:id="rId27"/>
    <p:sldId id="297" r:id="rId28"/>
    <p:sldId id="287" r:id="rId29"/>
    <p:sldId id="285" r:id="rId30"/>
    <p:sldId id="286" r:id="rId31"/>
    <p:sldId id="261"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31"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089A7-95F9-4115-BCCA-7DB988083B4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1820ADD-7121-48A9-9505-76C9AC0BA337}">
      <dgm:prSet/>
      <dgm:spPr/>
      <dgm:t>
        <a:bodyPr/>
        <a:lstStyle/>
        <a:p>
          <a:r>
            <a:rPr lang="en-AU" b="0" i="0" dirty="0"/>
            <a:t>• equipment and instruments </a:t>
          </a:r>
          <a:endParaRPr lang="en-US" dirty="0"/>
        </a:p>
      </dgm:t>
    </dgm:pt>
    <dgm:pt modelId="{B27FEF4E-648F-4C27-9212-5F4C09D88B1D}" type="parTrans" cxnId="{CBBA32CB-D2CC-44F5-AF49-3E8F9F3E26A8}">
      <dgm:prSet/>
      <dgm:spPr/>
      <dgm:t>
        <a:bodyPr/>
        <a:lstStyle/>
        <a:p>
          <a:endParaRPr lang="en-US"/>
        </a:p>
      </dgm:t>
    </dgm:pt>
    <dgm:pt modelId="{241DF510-60C2-49BC-B49F-CFD00D325DD6}" type="sibTrans" cxnId="{CBBA32CB-D2CC-44F5-AF49-3E8F9F3E26A8}">
      <dgm:prSet/>
      <dgm:spPr/>
      <dgm:t>
        <a:bodyPr/>
        <a:lstStyle/>
        <a:p>
          <a:endParaRPr lang="en-US"/>
        </a:p>
      </dgm:t>
    </dgm:pt>
    <dgm:pt modelId="{49A43D09-CA42-4D15-A15B-D4009C4B2208}">
      <dgm:prSet/>
      <dgm:spPr/>
      <dgm:t>
        <a:bodyPr/>
        <a:lstStyle/>
        <a:p>
          <a:r>
            <a:rPr lang="en-AU" b="0" i="0"/>
            <a:t>• clothing, uniforms</a:t>
          </a:r>
          <a:endParaRPr lang="en-US"/>
        </a:p>
      </dgm:t>
    </dgm:pt>
    <dgm:pt modelId="{3C96A49D-ABF0-406D-B627-8E4A089B2047}" type="parTrans" cxnId="{A7297C2D-CA15-4A4F-A377-A61F5DBD01BA}">
      <dgm:prSet/>
      <dgm:spPr/>
      <dgm:t>
        <a:bodyPr/>
        <a:lstStyle/>
        <a:p>
          <a:endParaRPr lang="en-US"/>
        </a:p>
      </dgm:t>
    </dgm:pt>
    <dgm:pt modelId="{E64933EF-6A65-4297-B33A-C84F8175460B}" type="sibTrans" cxnId="{A7297C2D-CA15-4A4F-A377-A61F5DBD01BA}">
      <dgm:prSet/>
      <dgm:spPr/>
      <dgm:t>
        <a:bodyPr/>
        <a:lstStyle/>
        <a:p>
          <a:endParaRPr lang="en-US"/>
        </a:p>
      </dgm:t>
    </dgm:pt>
    <dgm:pt modelId="{C078B9D9-74FD-48BC-9E8C-6EAE85FCD14D}">
      <dgm:prSet/>
      <dgm:spPr/>
      <dgm:t>
        <a:bodyPr/>
        <a:lstStyle/>
        <a:p>
          <a:r>
            <a:rPr lang="en-AU" b="0" i="0"/>
            <a:t>• soiled linen and dressings </a:t>
          </a:r>
          <a:endParaRPr lang="en-US"/>
        </a:p>
      </dgm:t>
    </dgm:pt>
    <dgm:pt modelId="{CF7D6F1E-BD07-458B-83FA-EAA347DCF5A9}" type="parTrans" cxnId="{D06F7A7B-8CEF-4C27-9166-9068A6B68B96}">
      <dgm:prSet/>
      <dgm:spPr/>
      <dgm:t>
        <a:bodyPr/>
        <a:lstStyle/>
        <a:p>
          <a:endParaRPr lang="en-US"/>
        </a:p>
      </dgm:t>
    </dgm:pt>
    <dgm:pt modelId="{F8EFBC46-84A7-4D70-915B-4C59531DC7D0}" type="sibTrans" cxnId="{D06F7A7B-8CEF-4C27-9166-9068A6B68B96}">
      <dgm:prSet/>
      <dgm:spPr/>
      <dgm:t>
        <a:bodyPr/>
        <a:lstStyle/>
        <a:p>
          <a:endParaRPr lang="en-US"/>
        </a:p>
      </dgm:t>
    </dgm:pt>
    <dgm:pt modelId="{04F49DA8-BCA4-4430-A2BF-97F4150E5C54}">
      <dgm:prSet/>
      <dgm:spPr/>
      <dgm:t>
        <a:bodyPr/>
        <a:lstStyle/>
        <a:p>
          <a:r>
            <a:rPr lang="en-AU" b="0" i="0"/>
            <a:t>• keys, pens, and other utensils</a:t>
          </a:r>
          <a:endParaRPr lang="en-US"/>
        </a:p>
      </dgm:t>
    </dgm:pt>
    <dgm:pt modelId="{A1D1282B-F1E3-4DE3-8CF4-427972A35A31}" type="parTrans" cxnId="{4CA2C791-7D2E-46DB-9E14-D347DBFC8E8D}">
      <dgm:prSet/>
      <dgm:spPr/>
      <dgm:t>
        <a:bodyPr/>
        <a:lstStyle/>
        <a:p>
          <a:endParaRPr lang="en-US"/>
        </a:p>
      </dgm:t>
    </dgm:pt>
    <dgm:pt modelId="{F13F4BC7-05AC-433E-BB88-CC2B04526B78}" type="sibTrans" cxnId="{4CA2C791-7D2E-46DB-9E14-D347DBFC8E8D}">
      <dgm:prSet/>
      <dgm:spPr/>
      <dgm:t>
        <a:bodyPr/>
        <a:lstStyle/>
        <a:p>
          <a:endParaRPr lang="en-US"/>
        </a:p>
      </dgm:t>
    </dgm:pt>
    <dgm:pt modelId="{8803E663-1CBA-49C6-8C3E-510431FFBC02}" type="pres">
      <dgm:prSet presAssocID="{08E089A7-95F9-4115-BCCA-7DB988083B46}" presName="root" presStyleCnt="0">
        <dgm:presLayoutVars>
          <dgm:dir/>
          <dgm:resizeHandles val="exact"/>
        </dgm:presLayoutVars>
      </dgm:prSet>
      <dgm:spPr/>
    </dgm:pt>
    <dgm:pt modelId="{4C187303-51C3-4377-A6AD-E8FE47D3009E}" type="pres">
      <dgm:prSet presAssocID="{81820ADD-7121-48A9-9505-76C9AC0BA337}" presName="compNode" presStyleCnt="0"/>
      <dgm:spPr/>
    </dgm:pt>
    <dgm:pt modelId="{98466E9B-9268-4738-9BB2-E3C46F62AA67}" type="pres">
      <dgm:prSet presAssocID="{81820ADD-7121-48A9-9505-76C9AC0BA3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D7357C1-8AA8-48FC-8FCA-E6CC1BC61F1A}" type="pres">
      <dgm:prSet presAssocID="{81820ADD-7121-48A9-9505-76C9AC0BA337}" presName="spaceRect" presStyleCnt="0"/>
      <dgm:spPr/>
    </dgm:pt>
    <dgm:pt modelId="{39657DA8-2DF1-4750-8127-2E776980F24B}" type="pres">
      <dgm:prSet presAssocID="{81820ADD-7121-48A9-9505-76C9AC0BA337}" presName="textRect" presStyleLbl="revTx" presStyleIdx="0" presStyleCnt="4">
        <dgm:presLayoutVars>
          <dgm:chMax val="1"/>
          <dgm:chPref val="1"/>
        </dgm:presLayoutVars>
      </dgm:prSet>
      <dgm:spPr/>
    </dgm:pt>
    <dgm:pt modelId="{061D9052-6FA2-410A-9BB8-573B1C29E20C}" type="pres">
      <dgm:prSet presAssocID="{241DF510-60C2-49BC-B49F-CFD00D325DD6}" presName="sibTrans" presStyleCnt="0"/>
      <dgm:spPr/>
    </dgm:pt>
    <dgm:pt modelId="{AFD2DFFE-4A72-430F-9790-4A4A67C5FEB7}" type="pres">
      <dgm:prSet presAssocID="{49A43D09-CA42-4D15-A15B-D4009C4B2208}" presName="compNode" presStyleCnt="0"/>
      <dgm:spPr/>
    </dgm:pt>
    <dgm:pt modelId="{B062BA6D-B077-4E78-A6A6-6F1B5338ECBA}" type="pres">
      <dgm:prSet presAssocID="{49A43D09-CA42-4D15-A15B-D4009C4B22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nts"/>
        </a:ext>
      </dgm:extLst>
    </dgm:pt>
    <dgm:pt modelId="{E6E713A7-32ED-4DB4-9E7B-423361B2BC44}" type="pres">
      <dgm:prSet presAssocID="{49A43D09-CA42-4D15-A15B-D4009C4B2208}" presName="spaceRect" presStyleCnt="0"/>
      <dgm:spPr/>
    </dgm:pt>
    <dgm:pt modelId="{3C43629D-BF1B-4D08-BC7D-5E8471271FB5}" type="pres">
      <dgm:prSet presAssocID="{49A43D09-CA42-4D15-A15B-D4009C4B2208}" presName="textRect" presStyleLbl="revTx" presStyleIdx="1" presStyleCnt="4">
        <dgm:presLayoutVars>
          <dgm:chMax val="1"/>
          <dgm:chPref val="1"/>
        </dgm:presLayoutVars>
      </dgm:prSet>
      <dgm:spPr/>
    </dgm:pt>
    <dgm:pt modelId="{1BC850F8-E758-4EFA-909A-0C5CC9842EF0}" type="pres">
      <dgm:prSet presAssocID="{E64933EF-6A65-4297-B33A-C84F8175460B}" presName="sibTrans" presStyleCnt="0"/>
      <dgm:spPr/>
    </dgm:pt>
    <dgm:pt modelId="{22221D82-B429-4BD3-A783-7AFBA09385AA}" type="pres">
      <dgm:prSet presAssocID="{C078B9D9-74FD-48BC-9E8C-6EAE85FCD14D}" presName="compNode" presStyleCnt="0"/>
      <dgm:spPr/>
    </dgm:pt>
    <dgm:pt modelId="{956259FE-E29D-4AE0-928D-73BCD84E5CD9}" type="pres">
      <dgm:prSet presAssocID="{C078B9D9-74FD-48BC-9E8C-6EAE85FCD1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wel"/>
        </a:ext>
      </dgm:extLst>
    </dgm:pt>
    <dgm:pt modelId="{0B57E90E-5BC8-4E0C-B26C-3CA67469EC40}" type="pres">
      <dgm:prSet presAssocID="{C078B9D9-74FD-48BC-9E8C-6EAE85FCD14D}" presName="spaceRect" presStyleCnt="0"/>
      <dgm:spPr/>
    </dgm:pt>
    <dgm:pt modelId="{99E028E9-63EB-47CB-9470-A20D724A2380}" type="pres">
      <dgm:prSet presAssocID="{C078B9D9-74FD-48BC-9E8C-6EAE85FCD14D}" presName="textRect" presStyleLbl="revTx" presStyleIdx="2" presStyleCnt="4">
        <dgm:presLayoutVars>
          <dgm:chMax val="1"/>
          <dgm:chPref val="1"/>
        </dgm:presLayoutVars>
      </dgm:prSet>
      <dgm:spPr/>
    </dgm:pt>
    <dgm:pt modelId="{5EDC08D6-EB8F-4839-B144-C8DB259A9056}" type="pres">
      <dgm:prSet presAssocID="{F8EFBC46-84A7-4D70-915B-4C59531DC7D0}" presName="sibTrans" presStyleCnt="0"/>
      <dgm:spPr/>
    </dgm:pt>
    <dgm:pt modelId="{1B4AC4D4-F732-45BF-99D0-7E8F485230A7}" type="pres">
      <dgm:prSet presAssocID="{04F49DA8-BCA4-4430-A2BF-97F4150E5C54}" presName="compNode" presStyleCnt="0"/>
      <dgm:spPr/>
    </dgm:pt>
    <dgm:pt modelId="{5694E3FC-9AF3-4D87-A300-E272E44FA847}" type="pres">
      <dgm:prSet presAssocID="{04F49DA8-BCA4-4430-A2BF-97F4150E5C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l"/>
        </a:ext>
      </dgm:extLst>
    </dgm:pt>
    <dgm:pt modelId="{1B400E45-487F-480E-A451-0F67B25AFD03}" type="pres">
      <dgm:prSet presAssocID="{04F49DA8-BCA4-4430-A2BF-97F4150E5C54}" presName="spaceRect" presStyleCnt="0"/>
      <dgm:spPr/>
    </dgm:pt>
    <dgm:pt modelId="{336A0089-7C75-483F-A23B-E79134583F8B}" type="pres">
      <dgm:prSet presAssocID="{04F49DA8-BCA4-4430-A2BF-97F4150E5C54}" presName="textRect" presStyleLbl="revTx" presStyleIdx="3" presStyleCnt="4">
        <dgm:presLayoutVars>
          <dgm:chMax val="1"/>
          <dgm:chPref val="1"/>
        </dgm:presLayoutVars>
      </dgm:prSet>
      <dgm:spPr/>
    </dgm:pt>
  </dgm:ptLst>
  <dgm:cxnLst>
    <dgm:cxn modelId="{F54D2625-167A-481C-9C79-DE77D8DE9527}" type="presOf" srcId="{04F49DA8-BCA4-4430-A2BF-97F4150E5C54}" destId="{336A0089-7C75-483F-A23B-E79134583F8B}" srcOrd="0" destOrd="0" presId="urn:microsoft.com/office/officeart/2018/2/layout/IconLabelList"/>
    <dgm:cxn modelId="{A7297C2D-CA15-4A4F-A377-A61F5DBD01BA}" srcId="{08E089A7-95F9-4115-BCCA-7DB988083B46}" destId="{49A43D09-CA42-4D15-A15B-D4009C4B2208}" srcOrd="1" destOrd="0" parTransId="{3C96A49D-ABF0-406D-B627-8E4A089B2047}" sibTransId="{E64933EF-6A65-4297-B33A-C84F8175460B}"/>
    <dgm:cxn modelId="{5EAA2932-023B-4D81-A655-AD2F7EE6B394}" type="presOf" srcId="{81820ADD-7121-48A9-9505-76C9AC0BA337}" destId="{39657DA8-2DF1-4750-8127-2E776980F24B}" srcOrd="0" destOrd="0" presId="urn:microsoft.com/office/officeart/2018/2/layout/IconLabelList"/>
    <dgm:cxn modelId="{D06F7A7B-8CEF-4C27-9166-9068A6B68B96}" srcId="{08E089A7-95F9-4115-BCCA-7DB988083B46}" destId="{C078B9D9-74FD-48BC-9E8C-6EAE85FCD14D}" srcOrd="2" destOrd="0" parTransId="{CF7D6F1E-BD07-458B-83FA-EAA347DCF5A9}" sibTransId="{F8EFBC46-84A7-4D70-915B-4C59531DC7D0}"/>
    <dgm:cxn modelId="{4CA2C791-7D2E-46DB-9E14-D347DBFC8E8D}" srcId="{08E089A7-95F9-4115-BCCA-7DB988083B46}" destId="{04F49DA8-BCA4-4430-A2BF-97F4150E5C54}" srcOrd="3" destOrd="0" parTransId="{A1D1282B-F1E3-4DE3-8CF4-427972A35A31}" sibTransId="{F13F4BC7-05AC-433E-BB88-CC2B04526B78}"/>
    <dgm:cxn modelId="{CBBA32CB-D2CC-44F5-AF49-3E8F9F3E26A8}" srcId="{08E089A7-95F9-4115-BCCA-7DB988083B46}" destId="{81820ADD-7121-48A9-9505-76C9AC0BA337}" srcOrd="0" destOrd="0" parTransId="{B27FEF4E-648F-4C27-9212-5F4C09D88B1D}" sibTransId="{241DF510-60C2-49BC-B49F-CFD00D325DD6}"/>
    <dgm:cxn modelId="{CE6098D9-BFA0-4B4D-956C-81060BFC76D9}" type="presOf" srcId="{08E089A7-95F9-4115-BCCA-7DB988083B46}" destId="{8803E663-1CBA-49C6-8C3E-510431FFBC02}" srcOrd="0" destOrd="0" presId="urn:microsoft.com/office/officeart/2018/2/layout/IconLabelList"/>
    <dgm:cxn modelId="{25E54EF5-086C-42EF-BCD8-68D8001C5E80}" type="presOf" srcId="{49A43D09-CA42-4D15-A15B-D4009C4B2208}" destId="{3C43629D-BF1B-4D08-BC7D-5E8471271FB5}" srcOrd="0" destOrd="0" presId="urn:microsoft.com/office/officeart/2018/2/layout/IconLabelList"/>
    <dgm:cxn modelId="{575823FD-5D55-4AE1-BC95-A887B75A8B6E}" type="presOf" srcId="{C078B9D9-74FD-48BC-9E8C-6EAE85FCD14D}" destId="{99E028E9-63EB-47CB-9470-A20D724A2380}" srcOrd="0" destOrd="0" presId="urn:microsoft.com/office/officeart/2018/2/layout/IconLabelList"/>
    <dgm:cxn modelId="{8AA8BA78-F05A-4A48-86AE-F7DA7F96FB39}" type="presParOf" srcId="{8803E663-1CBA-49C6-8C3E-510431FFBC02}" destId="{4C187303-51C3-4377-A6AD-E8FE47D3009E}" srcOrd="0" destOrd="0" presId="urn:microsoft.com/office/officeart/2018/2/layout/IconLabelList"/>
    <dgm:cxn modelId="{95A65630-D119-4BA6-8B4C-A824396BD2CF}" type="presParOf" srcId="{4C187303-51C3-4377-A6AD-E8FE47D3009E}" destId="{98466E9B-9268-4738-9BB2-E3C46F62AA67}" srcOrd="0" destOrd="0" presId="urn:microsoft.com/office/officeart/2018/2/layout/IconLabelList"/>
    <dgm:cxn modelId="{4B30DA31-29D5-43EB-87FA-682A30EC5456}" type="presParOf" srcId="{4C187303-51C3-4377-A6AD-E8FE47D3009E}" destId="{5D7357C1-8AA8-48FC-8FCA-E6CC1BC61F1A}" srcOrd="1" destOrd="0" presId="urn:microsoft.com/office/officeart/2018/2/layout/IconLabelList"/>
    <dgm:cxn modelId="{24EB7617-DAD8-4DBD-A21E-B879C91B849B}" type="presParOf" srcId="{4C187303-51C3-4377-A6AD-E8FE47D3009E}" destId="{39657DA8-2DF1-4750-8127-2E776980F24B}" srcOrd="2" destOrd="0" presId="urn:microsoft.com/office/officeart/2018/2/layout/IconLabelList"/>
    <dgm:cxn modelId="{D7E6DD68-4C47-4BBA-9778-29A54A39D918}" type="presParOf" srcId="{8803E663-1CBA-49C6-8C3E-510431FFBC02}" destId="{061D9052-6FA2-410A-9BB8-573B1C29E20C}" srcOrd="1" destOrd="0" presId="urn:microsoft.com/office/officeart/2018/2/layout/IconLabelList"/>
    <dgm:cxn modelId="{C3FE8A06-D6D0-44F4-BEE8-B284BB428C36}" type="presParOf" srcId="{8803E663-1CBA-49C6-8C3E-510431FFBC02}" destId="{AFD2DFFE-4A72-430F-9790-4A4A67C5FEB7}" srcOrd="2" destOrd="0" presId="urn:microsoft.com/office/officeart/2018/2/layout/IconLabelList"/>
    <dgm:cxn modelId="{C2ED3A01-879F-4650-BA8F-48FC5387E132}" type="presParOf" srcId="{AFD2DFFE-4A72-430F-9790-4A4A67C5FEB7}" destId="{B062BA6D-B077-4E78-A6A6-6F1B5338ECBA}" srcOrd="0" destOrd="0" presId="urn:microsoft.com/office/officeart/2018/2/layout/IconLabelList"/>
    <dgm:cxn modelId="{CCAC50ED-AC42-4C48-9B13-D00BB36BCE8F}" type="presParOf" srcId="{AFD2DFFE-4A72-430F-9790-4A4A67C5FEB7}" destId="{E6E713A7-32ED-4DB4-9E7B-423361B2BC44}" srcOrd="1" destOrd="0" presId="urn:microsoft.com/office/officeart/2018/2/layout/IconLabelList"/>
    <dgm:cxn modelId="{0B7FBDBC-CD5F-41FD-B7BA-6F9B3049B947}" type="presParOf" srcId="{AFD2DFFE-4A72-430F-9790-4A4A67C5FEB7}" destId="{3C43629D-BF1B-4D08-BC7D-5E8471271FB5}" srcOrd="2" destOrd="0" presId="urn:microsoft.com/office/officeart/2018/2/layout/IconLabelList"/>
    <dgm:cxn modelId="{9D73BD43-B15C-4447-BFBC-6806F965C081}" type="presParOf" srcId="{8803E663-1CBA-49C6-8C3E-510431FFBC02}" destId="{1BC850F8-E758-4EFA-909A-0C5CC9842EF0}" srcOrd="3" destOrd="0" presId="urn:microsoft.com/office/officeart/2018/2/layout/IconLabelList"/>
    <dgm:cxn modelId="{88321524-2832-4048-A5F1-D249B364F42E}" type="presParOf" srcId="{8803E663-1CBA-49C6-8C3E-510431FFBC02}" destId="{22221D82-B429-4BD3-A783-7AFBA09385AA}" srcOrd="4" destOrd="0" presId="urn:microsoft.com/office/officeart/2018/2/layout/IconLabelList"/>
    <dgm:cxn modelId="{27F79A04-6DB9-4753-9D58-085375B08AE1}" type="presParOf" srcId="{22221D82-B429-4BD3-A783-7AFBA09385AA}" destId="{956259FE-E29D-4AE0-928D-73BCD84E5CD9}" srcOrd="0" destOrd="0" presId="urn:microsoft.com/office/officeart/2018/2/layout/IconLabelList"/>
    <dgm:cxn modelId="{46E2B2C0-27B4-4027-8180-6B99C84D2A40}" type="presParOf" srcId="{22221D82-B429-4BD3-A783-7AFBA09385AA}" destId="{0B57E90E-5BC8-4E0C-B26C-3CA67469EC40}" srcOrd="1" destOrd="0" presId="urn:microsoft.com/office/officeart/2018/2/layout/IconLabelList"/>
    <dgm:cxn modelId="{9C21A04D-5C12-4FDD-89A6-91008F67594E}" type="presParOf" srcId="{22221D82-B429-4BD3-A783-7AFBA09385AA}" destId="{99E028E9-63EB-47CB-9470-A20D724A2380}" srcOrd="2" destOrd="0" presId="urn:microsoft.com/office/officeart/2018/2/layout/IconLabelList"/>
    <dgm:cxn modelId="{CA4E42A1-9C29-4AE9-8E15-CA8A07E395FE}" type="presParOf" srcId="{8803E663-1CBA-49C6-8C3E-510431FFBC02}" destId="{5EDC08D6-EB8F-4839-B144-C8DB259A9056}" srcOrd="5" destOrd="0" presId="urn:microsoft.com/office/officeart/2018/2/layout/IconLabelList"/>
    <dgm:cxn modelId="{11D3FB0D-EE2A-4967-A40B-D685BC8EC401}" type="presParOf" srcId="{8803E663-1CBA-49C6-8C3E-510431FFBC02}" destId="{1B4AC4D4-F732-45BF-99D0-7E8F485230A7}" srcOrd="6" destOrd="0" presId="urn:microsoft.com/office/officeart/2018/2/layout/IconLabelList"/>
    <dgm:cxn modelId="{EBD35EC4-E5A4-42DD-8410-F960C7545750}" type="presParOf" srcId="{1B4AC4D4-F732-45BF-99D0-7E8F485230A7}" destId="{5694E3FC-9AF3-4D87-A300-E272E44FA847}" srcOrd="0" destOrd="0" presId="urn:microsoft.com/office/officeart/2018/2/layout/IconLabelList"/>
    <dgm:cxn modelId="{8C54AF54-8120-48B6-BA7F-3016A6BA2403}" type="presParOf" srcId="{1B4AC4D4-F732-45BF-99D0-7E8F485230A7}" destId="{1B400E45-487F-480E-A451-0F67B25AFD03}" srcOrd="1" destOrd="0" presId="urn:microsoft.com/office/officeart/2018/2/layout/IconLabelList"/>
    <dgm:cxn modelId="{A6DB6310-4898-4804-8469-5DA89809CDC6}" type="presParOf" srcId="{1B4AC4D4-F732-45BF-99D0-7E8F485230A7}" destId="{336A0089-7C75-483F-A23B-E79134583F8B}"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62D93-BBC0-44C7-AFC3-3E3119D657E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E6543F-4333-4E14-A68C-693EBA8F7CE6}">
      <dgm:prSet/>
      <dgm:spPr/>
      <dgm:t>
        <a:bodyPr/>
        <a:lstStyle/>
        <a:p>
          <a:pPr>
            <a:defRPr cap="all"/>
          </a:pPr>
          <a:r>
            <a:rPr lang="en-AU" b="0" i="0"/>
            <a:t>Transmission can be via:</a:t>
          </a:r>
          <a:endParaRPr lang="en-US"/>
        </a:p>
      </dgm:t>
    </dgm:pt>
    <dgm:pt modelId="{0499EA24-952A-41E4-87E0-67F8E2FC69AB}" type="parTrans" cxnId="{7ABC931E-9BC8-4191-9A86-71A777AA7EAF}">
      <dgm:prSet/>
      <dgm:spPr/>
      <dgm:t>
        <a:bodyPr/>
        <a:lstStyle/>
        <a:p>
          <a:endParaRPr lang="en-US"/>
        </a:p>
      </dgm:t>
    </dgm:pt>
    <dgm:pt modelId="{2EAD4DCF-C238-42F4-9503-803A85F7EA62}" type="sibTrans" cxnId="{7ABC931E-9BC8-4191-9A86-71A777AA7EAF}">
      <dgm:prSet/>
      <dgm:spPr/>
      <dgm:t>
        <a:bodyPr/>
        <a:lstStyle/>
        <a:p>
          <a:endParaRPr lang="en-US"/>
        </a:p>
      </dgm:t>
    </dgm:pt>
    <dgm:pt modelId="{FD740AEF-83EA-4BBB-8D08-8384421EDB35}">
      <dgm:prSet/>
      <dgm:spPr/>
      <dgm:t>
        <a:bodyPr/>
        <a:lstStyle/>
        <a:p>
          <a:pPr>
            <a:defRPr cap="all"/>
          </a:pPr>
          <a:r>
            <a:rPr lang="en-AU" b="0" i="0"/>
            <a:t>contact</a:t>
          </a:r>
          <a:endParaRPr lang="en-US"/>
        </a:p>
      </dgm:t>
    </dgm:pt>
    <dgm:pt modelId="{6AFBC663-BE13-4280-8AE3-E3A8DB5A45DF}" type="parTrans" cxnId="{6834803E-96EA-4125-B102-9FD1BF15E0A6}">
      <dgm:prSet/>
      <dgm:spPr/>
      <dgm:t>
        <a:bodyPr/>
        <a:lstStyle/>
        <a:p>
          <a:endParaRPr lang="en-US"/>
        </a:p>
      </dgm:t>
    </dgm:pt>
    <dgm:pt modelId="{9475902B-D520-42E5-A279-28713A8941D5}" type="sibTrans" cxnId="{6834803E-96EA-4125-B102-9FD1BF15E0A6}">
      <dgm:prSet/>
      <dgm:spPr/>
      <dgm:t>
        <a:bodyPr/>
        <a:lstStyle/>
        <a:p>
          <a:endParaRPr lang="en-US"/>
        </a:p>
      </dgm:t>
    </dgm:pt>
    <dgm:pt modelId="{F073C034-3B7C-46F3-AF24-855944132B4F}">
      <dgm:prSet/>
      <dgm:spPr/>
      <dgm:t>
        <a:bodyPr/>
        <a:lstStyle/>
        <a:p>
          <a:pPr>
            <a:defRPr cap="all"/>
          </a:pPr>
          <a:r>
            <a:rPr lang="en-AU" b="0" i="0"/>
            <a:t>droplet</a:t>
          </a:r>
          <a:endParaRPr lang="en-US"/>
        </a:p>
      </dgm:t>
    </dgm:pt>
    <dgm:pt modelId="{2AF7F952-8D50-4BE1-8028-21A1425AA2B5}" type="parTrans" cxnId="{B9DD7C28-E993-4205-80D6-1DFEA0E7AAFB}">
      <dgm:prSet/>
      <dgm:spPr/>
      <dgm:t>
        <a:bodyPr/>
        <a:lstStyle/>
        <a:p>
          <a:endParaRPr lang="en-US"/>
        </a:p>
      </dgm:t>
    </dgm:pt>
    <dgm:pt modelId="{A30E7CB8-1A20-49D3-987E-CC7952480DA3}" type="sibTrans" cxnId="{B9DD7C28-E993-4205-80D6-1DFEA0E7AAFB}">
      <dgm:prSet/>
      <dgm:spPr/>
      <dgm:t>
        <a:bodyPr/>
        <a:lstStyle/>
        <a:p>
          <a:endParaRPr lang="en-US"/>
        </a:p>
      </dgm:t>
    </dgm:pt>
    <dgm:pt modelId="{13819FA6-6815-4260-97C3-AA9DBE99D156}">
      <dgm:prSet/>
      <dgm:spPr/>
      <dgm:t>
        <a:bodyPr/>
        <a:lstStyle/>
        <a:p>
          <a:pPr>
            <a:defRPr cap="all"/>
          </a:pPr>
          <a:r>
            <a:rPr lang="en-AU" b="0" i="0"/>
            <a:t>airborne </a:t>
          </a:r>
          <a:endParaRPr lang="en-US"/>
        </a:p>
      </dgm:t>
    </dgm:pt>
    <dgm:pt modelId="{348D4FD1-5119-4E28-A1A9-D274DBC51010}" type="parTrans" cxnId="{8858C1AD-93C9-45C0-A942-1D555AF3C001}">
      <dgm:prSet/>
      <dgm:spPr/>
      <dgm:t>
        <a:bodyPr/>
        <a:lstStyle/>
        <a:p>
          <a:endParaRPr lang="en-US"/>
        </a:p>
      </dgm:t>
    </dgm:pt>
    <dgm:pt modelId="{0D46EB07-066F-49BA-B95F-9DCFF3A9A4CC}" type="sibTrans" cxnId="{8858C1AD-93C9-45C0-A942-1D555AF3C001}">
      <dgm:prSet/>
      <dgm:spPr/>
      <dgm:t>
        <a:bodyPr/>
        <a:lstStyle/>
        <a:p>
          <a:endParaRPr lang="en-US"/>
        </a:p>
      </dgm:t>
    </dgm:pt>
    <dgm:pt modelId="{2651758E-3DAE-4A4B-AD63-A021FB027F92}" type="pres">
      <dgm:prSet presAssocID="{FAE62D93-BBC0-44C7-AFC3-3E3119D657EA}" presName="root" presStyleCnt="0">
        <dgm:presLayoutVars>
          <dgm:dir/>
          <dgm:resizeHandles val="exact"/>
        </dgm:presLayoutVars>
      </dgm:prSet>
      <dgm:spPr/>
    </dgm:pt>
    <dgm:pt modelId="{F6F6432D-D1A1-4FAB-8D3A-6C9573A1DB2F}" type="pres">
      <dgm:prSet presAssocID="{B5E6543F-4333-4E14-A68C-693EBA8F7CE6}" presName="compNode" presStyleCnt="0"/>
      <dgm:spPr/>
    </dgm:pt>
    <dgm:pt modelId="{3AEC682F-5820-4056-A693-EFF705545A81}" type="pres">
      <dgm:prSet presAssocID="{B5E6543F-4333-4E14-A68C-693EBA8F7CE6}" presName="iconBgRect" presStyleLbl="bgShp" presStyleIdx="0" presStyleCnt="4"/>
      <dgm:spPr/>
    </dgm:pt>
    <dgm:pt modelId="{9BB5B0E6-94A5-49B0-89FF-35778E042E25}" type="pres">
      <dgm:prSet presAssocID="{B5E6543F-4333-4E14-A68C-693EBA8F7C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ellite dish"/>
        </a:ext>
      </dgm:extLst>
    </dgm:pt>
    <dgm:pt modelId="{7C9497E7-9222-4557-937A-76D565E5B3F5}" type="pres">
      <dgm:prSet presAssocID="{B5E6543F-4333-4E14-A68C-693EBA8F7CE6}" presName="spaceRect" presStyleCnt="0"/>
      <dgm:spPr/>
    </dgm:pt>
    <dgm:pt modelId="{DA07004D-ADC1-430F-ABD6-8A6BB0ED8810}" type="pres">
      <dgm:prSet presAssocID="{B5E6543F-4333-4E14-A68C-693EBA8F7CE6}" presName="textRect" presStyleLbl="revTx" presStyleIdx="0" presStyleCnt="4">
        <dgm:presLayoutVars>
          <dgm:chMax val="1"/>
          <dgm:chPref val="1"/>
        </dgm:presLayoutVars>
      </dgm:prSet>
      <dgm:spPr/>
    </dgm:pt>
    <dgm:pt modelId="{AFB64ECE-1757-46D7-99BE-3C012551DD69}" type="pres">
      <dgm:prSet presAssocID="{2EAD4DCF-C238-42F4-9503-803A85F7EA62}" presName="sibTrans" presStyleCnt="0"/>
      <dgm:spPr/>
    </dgm:pt>
    <dgm:pt modelId="{B9C6682E-826F-4AB9-A95D-C5C6212251C3}" type="pres">
      <dgm:prSet presAssocID="{FD740AEF-83EA-4BBB-8D08-8384421EDB35}" presName="compNode" presStyleCnt="0"/>
      <dgm:spPr/>
    </dgm:pt>
    <dgm:pt modelId="{11370746-B592-419A-9E6E-86A508512066}" type="pres">
      <dgm:prSet presAssocID="{FD740AEF-83EA-4BBB-8D08-8384421EDB35}" presName="iconBgRect" presStyleLbl="bgShp" presStyleIdx="1" presStyleCnt="4"/>
      <dgm:spPr/>
    </dgm:pt>
    <dgm:pt modelId="{62DF8F52-365A-4D7E-8237-30E592666C37}" type="pres">
      <dgm:prSet presAssocID="{FD740AEF-83EA-4BBB-8D08-8384421EDB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F246221C-D7ED-474B-816F-0C5AFE428A41}" type="pres">
      <dgm:prSet presAssocID="{FD740AEF-83EA-4BBB-8D08-8384421EDB35}" presName="spaceRect" presStyleCnt="0"/>
      <dgm:spPr/>
    </dgm:pt>
    <dgm:pt modelId="{17B6081F-988A-477C-A32E-CA4529722697}" type="pres">
      <dgm:prSet presAssocID="{FD740AEF-83EA-4BBB-8D08-8384421EDB35}" presName="textRect" presStyleLbl="revTx" presStyleIdx="1" presStyleCnt="4">
        <dgm:presLayoutVars>
          <dgm:chMax val="1"/>
          <dgm:chPref val="1"/>
        </dgm:presLayoutVars>
      </dgm:prSet>
      <dgm:spPr/>
    </dgm:pt>
    <dgm:pt modelId="{A46AF64D-ED3C-416B-8D7D-0BBCB72337DB}" type="pres">
      <dgm:prSet presAssocID="{9475902B-D520-42E5-A279-28713A8941D5}" presName="sibTrans" presStyleCnt="0"/>
      <dgm:spPr/>
    </dgm:pt>
    <dgm:pt modelId="{DC3BAB69-2A80-48ED-A751-D2B0C28E6CC0}" type="pres">
      <dgm:prSet presAssocID="{F073C034-3B7C-46F3-AF24-855944132B4F}" presName="compNode" presStyleCnt="0"/>
      <dgm:spPr/>
    </dgm:pt>
    <dgm:pt modelId="{C681160B-EA43-4766-BF2D-2A3ED3288204}" type="pres">
      <dgm:prSet presAssocID="{F073C034-3B7C-46F3-AF24-855944132B4F}" presName="iconBgRect" presStyleLbl="bgShp" presStyleIdx="2" presStyleCnt="4"/>
      <dgm:spPr/>
    </dgm:pt>
    <dgm:pt modelId="{3DF075DD-52B5-4F7E-B2E2-B8D0EFC5EA70}" type="pres">
      <dgm:prSet presAssocID="{F073C034-3B7C-46F3-AF24-855944132B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BE0C8CEC-6034-4BA9-BA20-15DF6AD92EC9}" type="pres">
      <dgm:prSet presAssocID="{F073C034-3B7C-46F3-AF24-855944132B4F}" presName="spaceRect" presStyleCnt="0"/>
      <dgm:spPr/>
    </dgm:pt>
    <dgm:pt modelId="{AE9616B9-E546-462E-88E7-1EE235F1F4CD}" type="pres">
      <dgm:prSet presAssocID="{F073C034-3B7C-46F3-AF24-855944132B4F}" presName="textRect" presStyleLbl="revTx" presStyleIdx="2" presStyleCnt="4">
        <dgm:presLayoutVars>
          <dgm:chMax val="1"/>
          <dgm:chPref val="1"/>
        </dgm:presLayoutVars>
      </dgm:prSet>
      <dgm:spPr/>
    </dgm:pt>
    <dgm:pt modelId="{0F5F5437-B57D-4D51-980A-321049E1D129}" type="pres">
      <dgm:prSet presAssocID="{A30E7CB8-1A20-49D3-987E-CC7952480DA3}" presName="sibTrans" presStyleCnt="0"/>
      <dgm:spPr/>
    </dgm:pt>
    <dgm:pt modelId="{D308372D-5E49-4B15-BF74-36BCF363C3E2}" type="pres">
      <dgm:prSet presAssocID="{13819FA6-6815-4260-97C3-AA9DBE99D156}" presName="compNode" presStyleCnt="0"/>
      <dgm:spPr/>
    </dgm:pt>
    <dgm:pt modelId="{E6C54E1E-EDBC-4E39-9C01-EFFB306FB47E}" type="pres">
      <dgm:prSet presAssocID="{13819FA6-6815-4260-97C3-AA9DBE99D156}" presName="iconBgRect" presStyleLbl="bgShp" presStyleIdx="3" presStyleCnt="4"/>
      <dgm:spPr/>
    </dgm:pt>
    <dgm:pt modelId="{E022D1AF-340F-4D9B-AFBF-8F94426E73F1}" type="pres">
      <dgm:prSet presAssocID="{13819FA6-6815-4260-97C3-AA9DBE99D1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ntain scene"/>
        </a:ext>
      </dgm:extLst>
    </dgm:pt>
    <dgm:pt modelId="{1B4566CD-36C4-44F3-829B-333F1052A071}" type="pres">
      <dgm:prSet presAssocID="{13819FA6-6815-4260-97C3-AA9DBE99D156}" presName="spaceRect" presStyleCnt="0"/>
      <dgm:spPr/>
    </dgm:pt>
    <dgm:pt modelId="{B2077593-FB0D-4A8C-A087-F98CB2E7E109}" type="pres">
      <dgm:prSet presAssocID="{13819FA6-6815-4260-97C3-AA9DBE99D156}" presName="textRect" presStyleLbl="revTx" presStyleIdx="3" presStyleCnt="4">
        <dgm:presLayoutVars>
          <dgm:chMax val="1"/>
          <dgm:chPref val="1"/>
        </dgm:presLayoutVars>
      </dgm:prSet>
      <dgm:spPr/>
    </dgm:pt>
  </dgm:ptLst>
  <dgm:cxnLst>
    <dgm:cxn modelId="{F60C2C17-BBFC-4458-8DAD-CA5D27C5E4C9}" type="presOf" srcId="{FAE62D93-BBC0-44C7-AFC3-3E3119D657EA}" destId="{2651758E-3DAE-4A4B-AD63-A021FB027F92}" srcOrd="0" destOrd="0" presId="urn:microsoft.com/office/officeart/2018/5/layout/IconCircleLabelList"/>
    <dgm:cxn modelId="{C131C119-192B-47BF-871D-7F94BC7A047D}" type="presOf" srcId="{B5E6543F-4333-4E14-A68C-693EBA8F7CE6}" destId="{DA07004D-ADC1-430F-ABD6-8A6BB0ED8810}" srcOrd="0" destOrd="0" presId="urn:microsoft.com/office/officeart/2018/5/layout/IconCircleLabelList"/>
    <dgm:cxn modelId="{7ABC931E-9BC8-4191-9A86-71A777AA7EAF}" srcId="{FAE62D93-BBC0-44C7-AFC3-3E3119D657EA}" destId="{B5E6543F-4333-4E14-A68C-693EBA8F7CE6}" srcOrd="0" destOrd="0" parTransId="{0499EA24-952A-41E4-87E0-67F8E2FC69AB}" sibTransId="{2EAD4DCF-C238-42F4-9503-803A85F7EA62}"/>
    <dgm:cxn modelId="{B9DD7C28-E993-4205-80D6-1DFEA0E7AAFB}" srcId="{FAE62D93-BBC0-44C7-AFC3-3E3119D657EA}" destId="{F073C034-3B7C-46F3-AF24-855944132B4F}" srcOrd="2" destOrd="0" parTransId="{2AF7F952-8D50-4BE1-8028-21A1425AA2B5}" sibTransId="{A30E7CB8-1A20-49D3-987E-CC7952480DA3}"/>
    <dgm:cxn modelId="{ECBEBB3A-4F34-4F30-BC3A-AB11C4F0FF61}" type="presOf" srcId="{F073C034-3B7C-46F3-AF24-855944132B4F}" destId="{AE9616B9-E546-462E-88E7-1EE235F1F4CD}" srcOrd="0" destOrd="0" presId="urn:microsoft.com/office/officeart/2018/5/layout/IconCircleLabelList"/>
    <dgm:cxn modelId="{6834803E-96EA-4125-B102-9FD1BF15E0A6}" srcId="{FAE62D93-BBC0-44C7-AFC3-3E3119D657EA}" destId="{FD740AEF-83EA-4BBB-8D08-8384421EDB35}" srcOrd="1" destOrd="0" parTransId="{6AFBC663-BE13-4280-8AE3-E3A8DB5A45DF}" sibTransId="{9475902B-D520-42E5-A279-28713A8941D5}"/>
    <dgm:cxn modelId="{AE427A64-080B-421F-A2C1-4443CA7CB55B}" type="presOf" srcId="{13819FA6-6815-4260-97C3-AA9DBE99D156}" destId="{B2077593-FB0D-4A8C-A087-F98CB2E7E109}" srcOrd="0" destOrd="0" presId="urn:microsoft.com/office/officeart/2018/5/layout/IconCircleLabelList"/>
    <dgm:cxn modelId="{8858C1AD-93C9-45C0-A942-1D555AF3C001}" srcId="{FAE62D93-BBC0-44C7-AFC3-3E3119D657EA}" destId="{13819FA6-6815-4260-97C3-AA9DBE99D156}" srcOrd="3" destOrd="0" parTransId="{348D4FD1-5119-4E28-A1A9-D274DBC51010}" sibTransId="{0D46EB07-066F-49BA-B95F-9DCFF3A9A4CC}"/>
    <dgm:cxn modelId="{601574BD-2907-4805-BC42-D86BF114E06C}" type="presOf" srcId="{FD740AEF-83EA-4BBB-8D08-8384421EDB35}" destId="{17B6081F-988A-477C-A32E-CA4529722697}" srcOrd="0" destOrd="0" presId="urn:microsoft.com/office/officeart/2018/5/layout/IconCircleLabelList"/>
    <dgm:cxn modelId="{591069B6-5C81-4CFF-ADB4-4BB5BE1A0A67}" type="presParOf" srcId="{2651758E-3DAE-4A4B-AD63-A021FB027F92}" destId="{F6F6432D-D1A1-4FAB-8D3A-6C9573A1DB2F}" srcOrd="0" destOrd="0" presId="urn:microsoft.com/office/officeart/2018/5/layout/IconCircleLabelList"/>
    <dgm:cxn modelId="{A19B1EAC-447B-46E1-B12E-44129F4EE991}" type="presParOf" srcId="{F6F6432D-D1A1-4FAB-8D3A-6C9573A1DB2F}" destId="{3AEC682F-5820-4056-A693-EFF705545A81}" srcOrd="0" destOrd="0" presId="urn:microsoft.com/office/officeart/2018/5/layout/IconCircleLabelList"/>
    <dgm:cxn modelId="{BD4FA839-A0A0-4D9A-B8D3-1461B4D0C059}" type="presParOf" srcId="{F6F6432D-D1A1-4FAB-8D3A-6C9573A1DB2F}" destId="{9BB5B0E6-94A5-49B0-89FF-35778E042E25}" srcOrd="1" destOrd="0" presId="urn:microsoft.com/office/officeart/2018/5/layout/IconCircleLabelList"/>
    <dgm:cxn modelId="{47CC76E7-6C37-4EF2-AE33-5274CC04B561}" type="presParOf" srcId="{F6F6432D-D1A1-4FAB-8D3A-6C9573A1DB2F}" destId="{7C9497E7-9222-4557-937A-76D565E5B3F5}" srcOrd="2" destOrd="0" presId="urn:microsoft.com/office/officeart/2018/5/layout/IconCircleLabelList"/>
    <dgm:cxn modelId="{95167A27-E307-44F6-B083-280E1A8362B4}" type="presParOf" srcId="{F6F6432D-D1A1-4FAB-8D3A-6C9573A1DB2F}" destId="{DA07004D-ADC1-430F-ABD6-8A6BB0ED8810}" srcOrd="3" destOrd="0" presId="urn:microsoft.com/office/officeart/2018/5/layout/IconCircleLabelList"/>
    <dgm:cxn modelId="{386D6448-6BAE-4FD3-A946-CE68FA4044A7}" type="presParOf" srcId="{2651758E-3DAE-4A4B-AD63-A021FB027F92}" destId="{AFB64ECE-1757-46D7-99BE-3C012551DD69}" srcOrd="1" destOrd="0" presId="urn:microsoft.com/office/officeart/2018/5/layout/IconCircleLabelList"/>
    <dgm:cxn modelId="{F232F390-136D-4912-8878-45ECBBBEE5C6}" type="presParOf" srcId="{2651758E-3DAE-4A4B-AD63-A021FB027F92}" destId="{B9C6682E-826F-4AB9-A95D-C5C6212251C3}" srcOrd="2" destOrd="0" presId="urn:microsoft.com/office/officeart/2018/5/layout/IconCircleLabelList"/>
    <dgm:cxn modelId="{028D7CE1-E9D5-4492-B158-28D3C8E599A7}" type="presParOf" srcId="{B9C6682E-826F-4AB9-A95D-C5C6212251C3}" destId="{11370746-B592-419A-9E6E-86A508512066}" srcOrd="0" destOrd="0" presId="urn:microsoft.com/office/officeart/2018/5/layout/IconCircleLabelList"/>
    <dgm:cxn modelId="{9EBC4B94-D9E9-40A0-AD35-CF13EDCB5A36}" type="presParOf" srcId="{B9C6682E-826F-4AB9-A95D-C5C6212251C3}" destId="{62DF8F52-365A-4D7E-8237-30E592666C37}" srcOrd="1" destOrd="0" presId="urn:microsoft.com/office/officeart/2018/5/layout/IconCircleLabelList"/>
    <dgm:cxn modelId="{F02160D3-486C-48EF-BE2E-6C349EA9A0BE}" type="presParOf" srcId="{B9C6682E-826F-4AB9-A95D-C5C6212251C3}" destId="{F246221C-D7ED-474B-816F-0C5AFE428A41}" srcOrd="2" destOrd="0" presId="urn:microsoft.com/office/officeart/2018/5/layout/IconCircleLabelList"/>
    <dgm:cxn modelId="{4DA48FBA-2F28-415A-8289-5704D3B25634}" type="presParOf" srcId="{B9C6682E-826F-4AB9-A95D-C5C6212251C3}" destId="{17B6081F-988A-477C-A32E-CA4529722697}" srcOrd="3" destOrd="0" presId="urn:microsoft.com/office/officeart/2018/5/layout/IconCircleLabelList"/>
    <dgm:cxn modelId="{05F8B88A-E434-4CC3-9411-4A9A764A948D}" type="presParOf" srcId="{2651758E-3DAE-4A4B-AD63-A021FB027F92}" destId="{A46AF64D-ED3C-416B-8D7D-0BBCB72337DB}" srcOrd="3" destOrd="0" presId="urn:microsoft.com/office/officeart/2018/5/layout/IconCircleLabelList"/>
    <dgm:cxn modelId="{9DFA4AD4-61C0-4FDB-B9CC-EFE9F6DC3CEC}" type="presParOf" srcId="{2651758E-3DAE-4A4B-AD63-A021FB027F92}" destId="{DC3BAB69-2A80-48ED-A751-D2B0C28E6CC0}" srcOrd="4" destOrd="0" presId="urn:microsoft.com/office/officeart/2018/5/layout/IconCircleLabelList"/>
    <dgm:cxn modelId="{AC31C1AF-3CE1-4F4A-8A47-29622359DD76}" type="presParOf" srcId="{DC3BAB69-2A80-48ED-A751-D2B0C28E6CC0}" destId="{C681160B-EA43-4766-BF2D-2A3ED3288204}" srcOrd="0" destOrd="0" presId="urn:microsoft.com/office/officeart/2018/5/layout/IconCircleLabelList"/>
    <dgm:cxn modelId="{778D467D-694E-49A1-8BE1-1DFA7D28D259}" type="presParOf" srcId="{DC3BAB69-2A80-48ED-A751-D2B0C28E6CC0}" destId="{3DF075DD-52B5-4F7E-B2E2-B8D0EFC5EA70}" srcOrd="1" destOrd="0" presId="urn:microsoft.com/office/officeart/2018/5/layout/IconCircleLabelList"/>
    <dgm:cxn modelId="{CC1EEBF3-748E-4CFF-BAEC-5A775F2CB289}" type="presParOf" srcId="{DC3BAB69-2A80-48ED-A751-D2B0C28E6CC0}" destId="{BE0C8CEC-6034-4BA9-BA20-15DF6AD92EC9}" srcOrd="2" destOrd="0" presId="urn:microsoft.com/office/officeart/2018/5/layout/IconCircleLabelList"/>
    <dgm:cxn modelId="{CC86A47B-BC72-4EF0-ABA3-B94091BC8C96}" type="presParOf" srcId="{DC3BAB69-2A80-48ED-A751-D2B0C28E6CC0}" destId="{AE9616B9-E546-462E-88E7-1EE235F1F4CD}" srcOrd="3" destOrd="0" presId="urn:microsoft.com/office/officeart/2018/5/layout/IconCircleLabelList"/>
    <dgm:cxn modelId="{2B52828B-570B-41F7-AEF5-25804ECCD2BC}" type="presParOf" srcId="{2651758E-3DAE-4A4B-AD63-A021FB027F92}" destId="{0F5F5437-B57D-4D51-980A-321049E1D129}" srcOrd="5" destOrd="0" presId="urn:microsoft.com/office/officeart/2018/5/layout/IconCircleLabelList"/>
    <dgm:cxn modelId="{C7C05DC4-6252-4ACE-94FB-D01D227B8B2B}" type="presParOf" srcId="{2651758E-3DAE-4A4B-AD63-A021FB027F92}" destId="{D308372D-5E49-4B15-BF74-36BCF363C3E2}" srcOrd="6" destOrd="0" presId="urn:microsoft.com/office/officeart/2018/5/layout/IconCircleLabelList"/>
    <dgm:cxn modelId="{2339EAEE-C6F2-470A-8BC0-1BDAC6ADEFF6}" type="presParOf" srcId="{D308372D-5E49-4B15-BF74-36BCF363C3E2}" destId="{E6C54E1E-EDBC-4E39-9C01-EFFB306FB47E}" srcOrd="0" destOrd="0" presId="urn:microsoft.com/office/officeart/2018/5/layout/IconCircleLabelList"/>
    <dgm:cxn modelId="{D8AAE0E8-A40B-46A5-B0E2-73613E721982}" type="presParOf" srcId="{D308372D-5E49-4B15-BF74-36BCF363C3E2}" destId="{E022D1AF-340F-4D9B-AFBF-8F94426E73F1}" srcOrd="1" destOrd="0" presId="urn:microsoft.com/office/officeart/2018/5/layout/IconCircleLabelList"/>
    <dgm:cxn modelId="{ED6C5EA9-0D99-4643-A8D7-FD67297530D8}" type="presParOf" srcId="{D308372D-5E49-4B15-BF74-36BCF363C3E2}" destId="{1B4566CD-36C4-44F3-829B-333F1052A071}" srcOrd="2" destOrd="0" presId="urn:microsoft.com/office/officeart/2018/5/layout/IconCircleLabelList"/>
    <dgm:cxn modelId="{04A10BBE-65A9-46F9-B050-F19D0DAD9B2D}" type="presParOf" srcId="{D308372D-5E49-4B15-BF74-36BCF363C3E2}" destId="{B2077593-FB0D-4A8C-A087-F98CB2E7E109}"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71649-459F-42D2-84FB-1F1C306F811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3F5C8B8-5366-45CA-ACD4-D42232F28D34}">
      <dgm:prSet/>
      <dgm:spPr/>
      <dgm:t>
        <a:bodyPr/>
        <a:lstStyle/>
        <a:p>
          <a:pPr>
            <a:defRPr cap="all"/>
          </a:pPr>
          <a:r>
            <a:rPr lang="en-AU" b="0" i="0" dirty="0"/>
            <a:t>• the nose by inhalation </a:t>
          </a:r>
          <a:endParaRPr lang="en-US" dirty="0"/>
        </a:p>
      </dgm:t>
    </dgm:pt>
    <dgm:pt modelId="{EB4EC4C7-8EED-4F68-97C5-EBD04D1B7B5B}" type="parTrans" cxnId="{C73590D1-581E-4383-8233-315A21B1921F}">
      <dgm:prSet/>
      <dgm:spPr/>
      <dgm:t>
        <a:bodyPr/>
        <a:lstStyle/>
        <a:p>
          <a:endParaRPr lang="en-US"/>
        </a:p>
      </dgm:t>
    </dgm:pt>
    <dgm:pt modelId="{35456A52-745E-4B16-B3A0-60EE7685FE01}" type="sibTrans" cxnId="{C73590D1-581E-4383-8233-315A21B1921F}">
      <dgm:prSet/>
      <dgm:spPr/>
      <dgm:t>
        <a:bodyPr/>
        <a:lstStyle/>
        <a:p>
          <a:endParaRPr lang="en-US"/>
        </a:p>
      </dgm:t>
    </dgm:pt>
    <dgm:pt modelId="{7A80E737-7394-465F-BD0D-A496F94AF72E}">
      <dgm:prSet/>
      <dgm:spPr/>
      <dgm:t>
        <a:bodyPr/>
        <a:lstStyle/>
        <a:p>
          <a:pPr>
            <a:defRPr cap="all"/>
          </a:pPr>
          <a:r>
            <a:rPr lang="en-AU" b="0" i="0"/>
            <a:t>• the mouth by ingestion</a:t>
          </a:r>
          <a:endParaRPr lang="en-US"/>
        </a:p>
      </dgm:t>
    </dgm:pt>
    <dgm:pt modelId="{BEA8EE87-40A0-413A-99AC-28F3273CBB2D}" type="parTrans" cxnId="{A1469A96-295A-48AB-BAFC-519A6F867D60}">
      <dgm:prSet/>
      <dgm:spPr/>
      <dgm:t>
        <a:bodyPr/>
        <a:lstStyle/>
        <a:p>
          <a:endParaRPr lang="en-US"/>
        </a:p>
      </dgm:t>
    </dgm:pt>
    <dgm:pt modelId="{0900346A-F6E9-4C20-B77D-8CF6A7F0F17B}" type="sibTrans" cxnId="{A1469A96-295A-48AB-BAFC-519A6F867D60}">
      <dgm:prSet/>
      <dgm:spPr/>
      <dgm:t>
        <a:bodyPr/>
        <a:lstStyle/>
        <a:p>
          <a:endParaRPr lang="en-US"/>
        </a:p>
      </dgm:t>
    </dgm:pt>
    <dgm:pt modelId="{DCAB68D0-84E1-4649-9657-6E415D0F7012}">
      <dgm:prSet/>
      <dgm:spPr/>
      <dgm:t>
        <a:bodyPr/>
        <a:lstStyle/>
        <a:p>
          <a:pPr>
            <a:defRPr cap="all"/>
          </a:pPr>
          <a:r>
            <a:rPr lang="en-AU" b="0" i="0" dirty="0"/>
            <a:t>• breaks in skin by exposure to blood or body fluids</a:t>
          </a:r>
          <a:endParaRPr lang="en-US" dirty="0"/>
        </a:p>
      </dgm:t>
    </dgm:pt>
    <dgm:pt modelId="{17ADCC70-4F99-402D-B2F0-8EE68AA849E1}" type="parTrans" cxnId="{35B6486C-958E-4525-9A06-B624D7117B7A}">
      <dgm:prSet/>
      <dgm:spPr/>
      <dgm:t>
        <a:bodyPr/>
        <a:lstStyle/>
        <a:p>
          <a:endParaRPr lang="en-US"/>
        </a:p>
      </dgm:t>
    </dgm:pt>
    <dgm:pt modelId="{520D969A-2D3F-486E-AB2D-D82F8C28302A}" type="sibTrans" cxnId="{35B6486C-958E-4525-9A06-B624D7117B7A}">
      <dgm:prSet/>
      <dgm:spPr/>
      <dgm:t>
        <a:bodyPr/>
        <a:lstStyle/>
        <a:p>
          <a:endParaRPr lang="en-US"/>
        </a:p>
      </dgm:t>
    </dgm:pt>
    <dgm:pt modelId="{BB0D8096-B68D-498E-996B-147FB7C423FC}" type="pres">
      <dgm:prSet presAssocID="{9C471649-459F-42D2-84FB-1F1C306F8111}" presName="root" presStyleCnt="0">
        <dgm:presLayoutVars>
          <dgm:dir/>
          <dgm:resizeHandles val="exact"/>
        </dgm:presLayoutVars>
      </dgm:prSet>
      <dgm:spPr/>
    </dgm:pt>
    <dgm:pt modelId="{03D73D41-437B-4075-B2A4-9D8E03DA6923}" type="pres">
      <dgm:prSet presAssocID="{03F5C8B8-5366-45CA-ACD4-D42232F28D34}" presName="compNode" presStyleCnt="0"/>
      <dgm:spPr/>
    </dgm:pt>
    <dgm:pt modelId="{96E382C7-8BF3-4680-9A42-5B04C7D0519C}" type="pres">
      <dgm:prSet presAssocID="{03F5C8B8-5366-45CA-ACD4-D42232F28D34}" presName="iconBgRect" presStyleLbl="bgShp" presStyleIdx="0" presStyleCnt="3"/>
      <dgm:spPr/>
    </dgm:pt>
    <dgm:pt modelId="{39F7EA5F-EE30-4BAA-A7B2-CF07EEA987F8}" type="pres">
      <dgm:prSet presAssocID="{03F5C8B8-5366-45CA-ACD4-D42232F28D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se"/>
        </a:ext>
      </dgm:extLst>
    </dgm:pt>
    <dgm:pt modelId="{819D33D8-7B42-4A9C-8446-BB266CF65C94}" type="pres">
      <dgm:prSet presAssocID="{03F5C8B8-5366-45CA-ACD4-D42232F28D34}" presName="spaceRect" presStyleCnt="0"/>
      <dgm:spPr/>
    </dgm:pt>
    <dgm:pt modelId="{8062C6C2-85EF-465B-B210-CCA11B44CE93}" type="pres">
      <dgm:prSet presAssocID="{03F5C8B8-5366-45CA-ACD4-D42232F28D34}" presName="textRect" presStyleLbl="revTx" presStyleIdx="0" presStyleCnt="3">
        <dgm:presLayoutVars>
          <dgm:chMax val="1"/>
          <dgm:chPref val="1"/>
        </dgm:presLayoutVars>
      </dgm:prSet>
      <dgm:spPr/>
    </dgm:pt>
    <dgm:pt modelId="{4FCFD647-7A0F-4140-AE69-A7711E1A1917}" type="pres">
      <dgm:prSet presAssocID="{35456A52-745E-4B16-B3A0-60EE7685FE01}" presName="sibTrans" presStyleCnt="0"/>
      <dgm:spPr/>
    </dgm:pt>
    <dgm:pt modelId="{51264E2C-74EA-40F2-9B32-BE4768B81117}" type="pres">
      <dgm:prSet presAssocID="{7A80E737-7394-465F-BD0D-A496F94AF72E}" presName="compNode" presStyleCnt="0"/>
      <dgm:spPr/>
    </dgm:pt>
    <dgm:pt modelId="{6E442EB7-67C2-498D-870F-79D62CEE64CE}" type="pres">
      <dgm:prSet presAssocID="{7A80E737-7394-465F-BD0D-A496F94AF72E}" presName="iconBgRect" presStyleLbl="bgShp" presStyleIdx="1" presStyleCnt="3"/>
      <dgm:spPr/>
    </dgm:pt>
    <dgm:pt modelId="{6001C0BD-B5D6-4B59-89B2-216D700AE8A1}" type="pres">
      <dgm:prSet presAssocID="{7A80E737-7394-465F-BD0D-A496F94AF7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mach"/>
        </a:ext>
      </dgm:extLst>
    </dgm:pt>
    <dgm:pt modelId="{53B3969F-EBDF-4725-8FB9-F2065380F91A}" type="pres">
      <dgm:prSet presAssocID="{7A80E737-7394-465F-BD0D-A496F94AF72E}" presName="spaceRect" presStyleCnt="0"/>
      <dgm:spPr/>
    </dgm:pt>
    <dgm:pt modelId="{F109E7CA-413D-4A0C-9BCB-3209BAE75BA7}" type="pres">
      <dgm:prSet presAssocID="{7A80E737-7394-465F-BD0D-A496F94AF72E}" presName="textRect" presStyleLbl="revTx" presStyleIdx="1" presStyleCnt="3">
        <dgm:presLayoutVars>
          <dgm:chMax val="1"/>
          <dgm:chPref val="1"/>
        </dgm:presLayoutVars>
      </dgm:prSet>
      <dgm:spPr/>
    </dgm:pt>
    <dgm:pt modelId="{D3DA1538-2F34-4B2C-9F38-EB70A4057966}" type="pres">
      <dgm:prSet presAssocID="{0900346A-F6E9-4C20-B77D-8CF6A7F0F17B}" presName="sibTrans" presStyleCnt="0"/>
      <dgm:spPr/>
    </dgm:pt>
    <dgm:pt modelId="{BFAB98EE-D068-4687-A84E-5E390DD2A01D}" type="pres">
      <dgm:prSet presAssocID="{DCAB68D0-84E1-4649-9657-6E415D0F7012}" presName="compNode" presStyleCnt="0"/>
      <dgm:spPr/>
    </dgm:pt>
    <dgm:pt modelId="{80C88CDC-F94B-40A8-912B-64FE052702F0}" type="pres">
      <dgm:prSet presAssocID="{DCAB68D0-84E1-4649-9657-6E415D0F7012}" presName="iconBgRect" presStyleLbl="bgShp" presStyleIdx="2" presStyleCnt="3"/>
      <dgm:spPr/>
    </dgm:pt>
    <dgm:pt modelId="{C7C170E6-F5A6-4C87-A8D5-6E04AE558D98}" type="pres">
      <dgm:prSet presAssocID="{DCAB68D0-84E1-4649-9657-6E415D0F70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a:ext>
      </dgm:extLst>
    </dgm:pt>
    <dgm:pt modelId="{8BEA786E-241D-4F9D-AC03-541183C7D6F8}" type="pres">
      <dgm:prSet presAssocID="{DCAB68D0-84E1-4649-9657-6E415D0F7012}" presName="spaceRect" presStyleCnt="0"/>
      <dgm:spPr/>
    </dgm:pt>
    <dgm:pt modelId="{66335DE9-3A7C-423F-9D1F-C23C323AB02C}" type="pres">
      <dgm:prSet presAssocID="{DCAB68D0-84E1-4649-9657-6E415D0F7012}" presName="textRect" presStyleLbl="revTx" presStyleIdx="2" presStyleCnt="3">
        <dgm:presLayoutVars>
          <dgm:chMax val="1"/>
          <dgm:chPref val="1"/>
        </dgm:presLayoutVars>
      </dgm:prSet>
      <dgm:spPr/>
    </dgm:pt>
  </dgm:ptLst>
  <dgm:cxnLst>
    <dgm:cxn modelId="{9165EF33-6756-4E76-A1A2-F69572D56EC1}" type="presOf" srcId="{7A80E737-7394-465F-BD0D-A496F94AF72E}" destId="{F109E7CA-413D-4A0C-9BCB-3209BAE75BA7}" srcOrd="0" destOrd="0" presId="urn:microsoft.com/office/officeart/2018/5/layout/IconCircleLabelList"/>
    <dgm:cxn modelId="{35B6486C-958E-4525-9A06-B624D7117B7A}" srcId="{9C471649-459F-42D2-84FB-1F1C306F8111}" destId="{DCAB68D0-84E1-4649-9657-6E415D0F7012}" srcOrd="2" destOrd="0" parTransId="{17ADCC70-4F99-402D-B2F0-8EE68AA849E1}" sibTransId="{520D969A-2D3F-486E-AB2D-D82F8C28302A}"/>
    <dgm:cxn modelId="{FB72455A-25D8-4977-BC63-364462E3832F}" type="presOf" srcId="{DCAB68D0-84E1-4649-9657-6E415D0F7012}" destId="{66335DE9-3A7C-423F-9D1F-C23C323AB02C}" srcOrd="0" destOrd="0" presId="urn:microsoft.com/office/officeart/2018/5/layout/IconCircleLabelList"/>
    <dgm:cxn modelId="{A1469A96-295A-48AB-BAFC-519A6F867D60}" srcId="{9C471649-459F-42D2-84FB-1F1C306F8111}" destId="{7A80E737-7394-465F-BD0D-A496F94AF72E}" srcOrd="1" destOrd="0" parTransId="{BEA8EE87-40A0-413A-99AC-28F3273CBB2D}" sibTransId="{0900346A-F6E9-4C20-B77D-8CF6A7F0F17B}"/>
    <dgm:cxn modelId="{40049BBB-6F6E-49B0-AB16-7D49BF6A33B1}" type="presOf" srcId="{9C471649-459F-42D2-84FB-1F1C306F8111}" destId="{BB0D8096-B68D-498E-996B-147FB7C423FC}" srcOrd="0" destOrd="0" presId="urn:microsoft.com/office/officeart/2018/5/layout/IconCircleLabelList"/>
    <dgm:cxn modelId="{C73590D1-581E-4383-8233-315A21B1921F}" srcId="{9C471649-459F-42D2-84FB-1F1C306F8111}" destId="{03F5C8B8-5366-45CA-ACD4-D42232F28D34}" srcOrd="0" destOrd="0" parTransId="{EB4EC4C7-8EED-4F68-97C5-EBD04D1B7B5B}" sibTransId="{35456A52-745E-4B16-B3A0-60EE7685FE01}"/>
    <dgm:cxn modelId="{9FB208E3-0825-4D1C-BF20-D8E48DA212B1}" type="presOf" srcId="{03F5C8B8-5366-45CA-ACD4-D42232F28D34}" destId="{8062C6C2-85EF-465B-B210-CCA11B44CE93}" srcOrd="0" destOrd="0" presId="urn:microsoft.com/office/officeart/2018/5/layout/IconCircleLabelList"/>
    <dgm:cxn modelId="{329DDB42-F197-409B-80CE-B1FF93B23025}" type="presParOf" srcId="{BB0D8096-B68D-498E-996B-147FB7C423FC}" destId="{03D73D41-437B-4075-B2A4-9D8E03DA6923}" srcOrd="0" destOrd="0" presId="urn:microsoft.com/office/officeart/2018/5/layout/IconCircleLabelList"/>
    <dgm:cxn modelId="{DF020F0B-BE03-4444-9BBD-7A65E9DB7422}" type="presParOf" srcId="{03D73D41-437B-4075-B2A4-9D8E03DA6923}" destId="{96E382C7-8BF3-4680-9A42-5B04C7D0519C}" srcOrd="0" destOrd="0" presId="urn:microsoft.com/office/officeart/2018/5/layout/IconCircleLabelList"/>
    <dgm:cxn modelId="{3D060458-0EF2-4228-9F57-57464BEB96E7}" type="presParOf" srcId="{03D73D41-437B-4075-B2A4-9D8E03DA6923}" destId="{39F7EA5F-EE30-4BAA-A7B2-CF07EEA987F8}" srcOrd="1" destOrd="0" presId="urn:microsoft.com/office/officeart/2018/5/layout/IconCircleLabelList"/>
    <dgm:cxn modelId="{32D171F4-03FA-4044-8532-213B7950D398}" type="presParOf" srcId="{03D73D41-437B-4075-B2A4-9D8E03DA6923}" destId="{819D33D8-7B42-4A9C-8446-BB266CF65C94}" srcOrd="2" destOrd="0" presId="urn:microsoft.com/office/officeart/2018/5/layout/IconCircleLabelList"/>
    <dgm:cxn modelId="{2E55EF99-B624-4E32-99FE-594DF0110B15}" type="presParOf" srcId="{03D73D41-437B-4075-B2A4-9D8E03DA6923}" destId="{8062C6C2-85EF-465B-B210-CCA11B44CE93}" srcOrd="3" destOrd="0" presId="urn:microsoft.com/office/officeart/2018/5/layout/IconCircleLabelList"/>
    <dgm:cxn modelId="{C6313B4B-F172-4725-AD50-E9B69E02ADFC}" type="presParOf" srcId="{BB0D8096-B68D-498E-996B-147FB7C423FC}" destId="{4FCFD647-7A0F-4140-AE69-A7711E1A1917}" srcOrd="1" destOrd="0" presId="urn:microsoft.com/office/officeart/2018/5/layout/IconCircleLabelList"/>
    <dgm:cxn modelId="{BD6324EF-7B88-4C5A-B6D9-F539A56C3997}" type="presParOf" srcId="{BB0D8096-B68D-498E-996B-147FB7C423FC}" destId="{51264E2C-74EA-40F2-9B32-BE4768B81117}" srcOrd="2" destOrd="0" presId="urn:microsoft.com/office/officeart/2018/5/layout/IconCircleLabelList"/>
    <dgm:cxn modelId="{3AF617ED-5B59-4F14-8AF6-4C974B220A04}" type="presParOf" srcId="{51264E2C-74EA-40F2-9B32-BE4768B81117}" destId="{6E442EB7-67C2-498D-870F-79D62CEE64CE}" srcOrd="0" destOrd="0" presId="urn:microsoft.com/office/officeart/2018/5/layout/IconCircleLabelList"/>
    <dgm:cxn modelId="{3094D954-001D-41E8-BF14-EAA6E6971188}" type="presParOf" srcId="{51264E2C-74EA-40F2-9B32-BE4768B81117}" destId="{6001C0BD-B5D6-4B59-89B2-216D700AE8A1}" srcOrd="1" destOrd="0" presId="urn:microsoft.com/office/officeart/2018/5/layout/IconCircleLabelList"/>
    <dgm:cxn modelId="{9324291B-B24A-4454-9A0F-51EC3FCFFF2F}" type="presParOf" srcId="{51264E2C-74EA-40F2-9B32-BE4768B81117}" destId="{53B3969F-EBDF-4725-8FB9-F2065380F91A}" srcOrd="2" destOrd="0" presId="urn:microsoft.com/office/officeart/2018/5/layout/IconCircleLabelList"/>
    <dgm:cxn modelId="{66DF88CB-2281-478E-AD34-5EB24F8B2A68}" type="presParOf" srcId="{51264E2C-74EA-40F2-9B32-BE4768B81117}" destId="{F109E7CA-413D-4A0C-9BCB-3209BAE75BA7}" srcOrd="3" destOrd="0" presId="urn:microsoft.com/office/officeart/2018/5/layout/IconCircleLabelList"/>
    <dgm:cxn modelId="{593210D9-C4A8-4E88-BE5A-7967CA6F2C5D}" type="presParOf" srcId="{BB0D8096-B68D-498E-996B-147FB7C423FC}" destId="{D3DA1538-2F34-4B2C-9F38-EB70A4057966}" srcOrd="3" destOrd="0" presId="urn:microsoft.com/office/officeart/2018/5/layout/IconCircleLabelList"/>
    <dgm:cxn modelId="{7103D4AA-75C0-4367-B347-7C7E6BE2075B}" type="presParOf" srcId="{BB0D8096-B68D-498E-996B-147FB7C423FC}" destId="{BFAB98EE-D068-4687-A84E-5E390DD2A01D}" srcOrd="4" destOrd="0" presId="urn:microsoft.com/office/officeart/2018/5/layout/IconCircleLabelList"/>
    <dgm:cxn modelId="{9E79A9EE-4E6B-4325-890A-C7229ECEDAB6}" type="presParOf" srcId="{BFAB98EE-D068-4687-A84E-5E390DD2A01D}" destId="{80C88CDC-F94B-40A8-912B-64FE052702F0}" srcOrd="0" destOrd="0" presId="urn:microsoft.com/office/officeart/2018/5/layout/IconCircleLabelList"/>
    <dgm:cxn modelId="{648140FE-B347-45C4-8853-DA64F6658BBB}" type="presParOf" srcId="{BFAB98EE-D068-4687-A84E-5E390DD2A01D}" destId="{C7C170E6-F5A6-4C87-A8D5-6E04AE558D98}" srcOrd="1" destOrd="0" presId="urn:microsoft.com/office/officeart/2018/5/layout/IconCircleLabelList"/>
    <dgm:cxn modelId="{ED33CF43-478E-4B6E-881A-C4C938E7966D}" type="presParOf" srcId="{BFAB98EE-D068-4687-A84E-5E390DD2A01D}" destId="{8BEA786E-241D-4F9D-AC03-541183C7D6F8}" srcOrd="2" destOrd="0" presId="urn:microsoft.com/office/officeart/2018/5/layout/IconCircleLabelList"/>
    <dgm:cxn modelId="{4DEBE025-AB71-4623-8F6C-BEC99017E808}" type="presParOf" srcId="{BFAB98EE-D068-4687-A84E-5E390DD2A01D}" destId="{66335DE9-3A7C-423F-9D1F-C23C323AB02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A41E4F-E56E-4BB0-8448-01191DC2BCD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D61C5F9-5C57-4854-ADDC-A9F514CD03E0}">
      <dgm:prSet/>
      <dgm:spPr/>
      <dgm:t>
        <a:bodyPr/>
        <a:lstStyle/>
        <a:p>
          <a:r>
            <a:rPr lang="en-AU" dirty="0"/>
            <a:t>Why are Aged Care residents susceptible hosts?</a:t>
          </a:r>
          <a:endParaRPr lang="en-US" dirty="0"/>
        </a:p>
      </dgm:t>
    </dgm:pt>
    <dgm:pt modelId="{02BCC837-1314-4EE7-809B-06ABB8ABA25F}" type="parTrans" cxnId="{E39F3863-0E2E-4AB0-AB9E-260D35FC811C}">
      <dgm:prSet/>
      <dgm:spPr/>
      <dgm:t>
        <a:bodyPr/>
        <a:lstStyle/>
        <a:p>
          <a:endParaRPr lang="en-US"/>
        </a:p>
      </dgm:t>
    </dgm:pt>
    <dgm:pt modelId="{5D7BC69E-0CD2-48CA-AD1D-C8A16369F829}" type="sibTrans" cxnId="{E39F3863-0E2E-4AB0-AB9E-260D35FC811C}">
      <dgm:prSet/>
      <dgm:spPr/>
      <dgm:t>
        <a:bodyPr/>
        <a:lstStyle/>
        <a:p>
          <a:endParaRPr lang="en-US"/>
        </a:p>
      </dgm:t>
    </dgm:pt>
    <dgm:pt modelId="{6928F94E-A651-42F5-BA65-4F58BB41F529}">
      <dgm:prSet/>
      <dgm:spPr/>
      <dgm:t>
        <a:bodyPr/>
        <a:lstStyle/>
        <a:p>
          <a:endParaRPr lang="en-US" dirty="0"/>
        </a:p>
      </dgm:t>
    </dgm:pt>
    <dgm:pt modelId="{1F296C2E-D4FE-4E2D-9887-EDD80D0BFA79}" type="parTrans" cxnId="{93639B66-691A-48A8-B115-2609F2789DC8}">
      <dgm:prSet/>
      <dgm:spPr/>
      <dgm:t>
        <a:bodyPr/>
        <a:lstStyle/>
        <a:p>
          <a:endParaRPr lang="en-US"/>
        </a:p>
      </dgm:t>
    </dgm:pt>
    <dgm:pt modelId="{1EDB4F24-80BF-4940-A332-8B75CE116439}" type="sibTrans" cxnId="{93639B66-691A-48A8-B115-2609F2789DC8}">
      <dgm:prSet/>
      <dgm:spPr/>
      <dgm:t>
        <a:bodyPr/>
        <a:lstStyle/>
        <a:p>
          <a:endParaRPr lang="en-US"/>
        </a:p>
      </dgm:t>
    </dgm:pt>
    <dgm:pt modelId="{4FC41EEE-E7AE-4624-BF0F-0DA34F76F347}">
      <dgm:prSet/>
      <dgm:spPr/>
      <dgm:t>
        <a:bodyPr/>
        <a:lstStyle/>
        <a:p>
          <a:r>
            <a:rPr lang="en-AU"/>
            <a:t>Comorbidities </a:t>
          </a:r>
          <a:endParaRPr lang="en-US"/>
        </a:p>
      </dgm:t>
    </dgm:pt>
    <dgm:pt modelId="{A802F3C4-E257-4456-8A6E-D4D24E83A64C}" type="parTrans" cxnId="{DAA80770-AA34-40C4-B2BD-7D7250F57002}">
      <dgm:prSet/>
      <dgm:spPr/>
      <dgm:t>
        <a:bodyPr/>
        <a:lstStyle/>
        <a:p>
          <a:endParaRPr lang="en-US"/>
        </a:p>
      </dgm:t>
    </dgm:pt>
    <dgm:pt modelId="{868FAA2A-EABC-4B4A-934F-F53381F35742}" type="sibTrans" cxnId="{DAA80770-AA34-40C4-B2BD-7D7250F57002}">
      <dgm:prSet/>
      <dgm:spPr/>
      <dgm:t>
        <a:bodyPr/>
        <a:lstStyle/>
        <a:p>
          <a:endParaRPr lang="en-US"/>
        </a:p>
      </dgm:t>
    </dgm:pt>
    <dgm:pt modelId="{5BAB36D8-D440-4AAC-908A-AC4B6B1DCCDB}">
      <dgm:prSet/>
      <dgm:spPr/>
      <dgm:t>
        <a:bodyPr/>
        <a:lstStyle/>
        <a:p>
          <a:r>
            <a:rPr lang="en-AU" dirty="0"/>
            <a:t>Impaired immune function(influenced by immunosuppressive therapy or disease)</a:t>
          </a:r>
          <a:endParaRPr lang="en-US" dirty="0"/>
        </a:p>
      </dgm:t>
    </dgm:pt>
    <dgm:pt modelId="{CC00A370-9DDD-4CE9-A7DE-8DDF6218C030}" type="parTrans" cxnId="{8AD075E2-9AC9-4CBA-AA08-62ABE0F6A037}">
      <dgm:prSet/>
      <dgm:spPr/>
      <dgm:t>
        <a:bodyPr/>
        <a:lstStyle/>
        <a:p>
          <a:endParaRPr lang="en-US"/>
        </a:p>
      </dgm:t>
    </dgm:pt>
    <dgm:pt modelId="{B1B0E8C8-0E19-40A8-82A7-6DA1A1F01781}" type="sibTrans" cxnId="{8AD075E2-9AC9-4CBA-AA08-62ABE0F6A037}">
      <dgm:prSet/>
      <dgm:spPr/>
      <dgm:t>
        <a:bodyPr/>
        <a:lstStyle/>
        <a:p>
          <a:endParaRPr lang="en-US"/>
        </a:p>
      </dgm:t>
    </dgm:pt>
    <dgm:pt modelId="{4AB30393-09D1-4723-B77A-F33A68872C0D}">
      <dgm:prSet/>
      <dgm:spPr/>
      <dgm:t>
        <a:bodyPr/>
        <a:lstStyle/>
        <a:p>
          <a:r>
            <a:rPr lang="en-AU"/>
            <a:t>Weakened skin integrity </a:t>
          </a:r>
          <a:endParaRPr lang="en-US"/>
        </a:p>
      </dgm:t>
    </dgm:pt>
    <dgm:pt modelId="{65A9E6FE-40D5-4751-B7FB-C9E8765F11BA}" type="parTrans" cxnId="{9D560A79-B00B-42E1-B473-71FB10930287}">
      <dgm:prSet/>
      <dgm:spPr/>
      <dgm:t>
        <a:bodyPr/>
        <a:lstStyle/>
        <a:p>
          <a:endParaRPr lang="en-US"/>
        </a:p>
      </dgm:t>
    </dgm:pt>
    <dgm:pt modelId="{251C82EE-8D20-468E-9072-19C261377880}" type="sibTrans" cxnId="{9D560A79-B00B-42E1-B473-71FB10930287}">
      <dgm:prSet/>
      <dgm:spPr/>
      <dgm:t>
        <a:bodyPr/>
        <a:lstStyle/>
        <a:p>
          <a:endParaRPr lang="en-US"/>
        </a:p>
      </dgm:t>
    </dgm:pt>
    <dgm:pt modelId="{EC005DCE-F2B1-4943-8998-8E802B39991D}">
      <dgm:prSet/>
      <dgm:spPr/>
      <dgm:t>
        <a:bodyPr/>
        <a:lstStyle/>
        <a:p>
          <a:r>
            <a:rPr lang="en-AU"/>
            <a:t>Diet, nutrition, hydration issues</a:t>
          </a:r>
          <a:endParaRPr lang="en-US"/>
        </a:p>
      </dgm:t>
    </dgm:pt>
    <dgm:pt modelId="{4DFCE9BE-FB42-4C6D-A3D9-A86948F8A4E3}" type="parTrans" cxnId="{0B7617EB-674E-4FAD-9E8A-EC657159DAD0}">
      <dgm:prSet/>
      <dgm:spPr/>
      <dgm:t>
        <a:bodyPr/>
        <a:lstStyle/>
        <a:p>
          <a:endParaRPr lang="en-US"/>
        </a:p>
      </dgm:t>
    </dgm:pt>
    <dgm:pt modelId="{313CE463-3383-4CC6-9B29-C33007DC8EDA}" type="sibTrans" cxnId="{0B7617EB-674E-4FAD-9E8A-EC657159DAD0}">
      <dgm:prSet/>
      <dgm:spPr/>
      <dgm:t>
        <a:bodyPr/>
        <a:lstStyle/>
        <a:p>
          <a:endParaRPr lang="en-US"/>
        </a:p>
      </dgm:t>
    </dgm:pt>
    <dgm:pt modelId="{5DB8D44E-7A27-4DC0-BBD3-91C7729B575C}">
      <dgm:prSet/>
      <dgm:spPr/>
      <dgm:t>
        <a:bodyPr/>
        <a:lstStyle/>
        <a:p>
          <a:r>
            <a:rPr lang="en-AU" dirty="0"/>
            <a:t>Frequent hospitalisations</a:t>
          </a:r>
          <a:endParaRPr lang="en-US" dirty="0"/>
        </a:p>
      </dgm:t>
    </dgm:pt>
    <dgm:pt modelId="{DCC66D4A-C42B-4113-9D1D-366022AE4A40}" type="parTrans" cxnId="{88D83C18-5C06-46A6-BE02-66E0879B9ECA}">
      <dgm:prSet/>
      <dgm:spPr/>
      <dgm:t>
        <a:bodyPr/>
        <a:lstStyle/>
        <a:p>
          <a:endParaRPr lang="en-US"/>
        </a:p>
      </dgm:t>
    </dgm:pt>
    <dgm:pt modelId="{6A6C35C0-C9DB-4D98-9C0E-26EC997090F9}" type="sibTrans" cxnId="{88D83C18-5C06-46A6-BE02-66E0879B9ECA}">
      <dgm:prSet/>
      <dgm:spPr/>
      <dgm:t>
        <a:bodyPr/>
        <a:lstStyle/>
        <a:p>
          <a:endParaRPr lang="en-US"/>
        </a:p>
      </dgm:t>
    </dgm:pt>
    <dgm:pt modelId="{5956EF63-795F-48DC-8A44-9FFC172ED21A}">
      <dgm:prSet/>
      <dgm:spPr/>
      <dgm:t>
        <a:bodyPr/>
        <a:lstStyle/>
        <a:p>
          <a:r>
            <a:rPr lang="en-US" dirty="0"/>
            <a:t>Age</a:t>
          </a:r>
        </a:p>
      </dgm:t>
    </dgm:pt>
    <dgm:pt modelId="{082E74B4-8ADF-4873-A001-C80C0560E75D}" type="parTrans" cxnId="{ECCB826F-1CB6-48DF-91E9-BFAA7A60CCF2}">
      <dgm:prSet/>
      <dgm:spPr/>
      <dgm:t>
        <a:bodyPr/>
        <a:lstStyle/>
        <a:p>
          <a:endParaRPr lang="en-AU"/>
        </a:p>
      </dgm:t>
    </dgm:pt>
    <dgm:pt modelId="{CF58BE78-BBB3-4B41-9D42-EBB5C03B2F0E}" type="sibTrans" cxnId="{ECCB826F-1CB6-48DF-91E9-BFAA7A60CCF2}">
      <dgm:prSet/>
      <dgm:spPr/>
      <dgm:t>
        <a:bodyPr/>
        <a:lstStyle/>
        <a:p>
          <a:endParaRPr lang="en-AU"/>
        </a:p>
      </dgm:t>
    </dgm:pt>
    <dgm:pt modelId="{EA73281C-7513-4474-BDBC-4059824C7FFA}" type="pres">
      <dgm:prSet presAssocID="{5DA41E4F-E56E-4BB0-8448-01191DC2BCD7}" presName="diagram" presStyleCnt="0">
        <dgm:presLayoutVars>
          <dgm:dir/>
          <dgm:resizeHandles val="exact"/>
        </dgm:presLayoutVars>
      </dgm:prSet>
      <dgm:spPr/>
    </dgm:pt>
    <dgm:pt modelId="{CB0C22AC-5BEB-45D2-8695-214C29C6223F}" type="pres">
      <dgm:prSet presAssocID="{DD61C5F9-5C57-4854-ADDC-A9F514CD03E0}" presName="node" presStyleLbl="node1" presStyleIdx="0" presStyleCnt="2">
        <dgm:presLayoutVars>
          <dgm:bulletEnabled val="1"/>
        </dgm:presLayoutVars>
      </dgm:prSet>
      <dgm:spPr/>
    </dgm:pt>
    <dgm:pt modelId="{BEEC34B5-B6C0-4A29-A7A5-24190DEB1E49}" type="pres">
      <dgm:prSet presAssocID="{5D7BC69E-0CD2-48CA-AD1D-C8A16369F829}" presName="sibTrans" presStyleCnt="0"/>
      <dgm:spPr/>
    </dgm:pt>
    <dgm:pt modelId="{196C419A-5987-41EE-9889-68B2C59C78DD}" type="pres">
      <dgm:prSet presAssocID="{6928F94E-A651-42F5-BA65-4F58BB41F529}" presName="node" presStyleLbl="node1" presStyleIdx="1" presStyleCnt="2">
        <dgm:presLayoutVars>
          <dgm:bulletEnabled val="1"/>
        </dgm:presLayoutVars>
      </dgm:prSet>
      <dgm:spPr/>
    </dgm:pt>
  </dgm:ptLst>
  <dgm:cxnLst>
    <dgm:cxn modelId="{3ADA470E-ABBD-45E8-BE83-CEF735AD077A}" type="presOf" srcId="{4FC41EEE-E7AE-4624-BF0F-0DA34F76F347}" destId="{196C419A-5987-41EE-9889-68B2C59C78DD}" srcOrd="0" destOrd="1" presId="urn:microsoft.com/office/officeart/2005/8/layout/default"/>
    <dgm:cxn modelId="{015DCA0E-2B72-48C6-AC36-A5FA364C63F4}" type="presOf" srcId="{4AB30393-09D1-4723-B77A-F33A68872C0D}" destId="{196C419A-5987-41EE-9889-68B2C59C78DD}" srcOrd="0" destOrd="3" presId="urn:microsoft.com/office/officeart/2005/8/layout/default"/>
    <dgm:cxn modelId="{88D83C18-5C06-46A6-BE02-66E0879B9ECA}" srcId="{6928F94E-A651-42F5-BA65-4F58BB41F529}" destId="{5DB8D44E-7A27-4DC0-BBD3-91C7729B575C}" srcOrd="4" destOrd="0" parTransId="{DCC66D4A-C42B-4113-9D1D-366022AE4A40}" sibTransId="{6A6C35C0-C9DB-4D98-9C0E-26EC997090F9}"/>
    <dgm:cxn modelId="{B2B56133-5624-4978-9F01-9C8809B438C0}" type="presOf" srcId="{6928F94E-A651-42F5-BA65-4F58BB41F529}" destId="{196C419A-5987-41EE-9889-68B2C59C78DD}" srcOrd="0" destOrd="0" presId="urn:microsoft.com/office/officeart/2005/8/layout/default"/>
    <dgm:cxn modelId="{E39F3863-0E2E-4AB0-AB9E-260D35FC811C}" srcId="{5DA41E4F-E56E-4BB0-8448-01191DC2BCD7}" destId="{DD61C5F9-5C57-4854-ADDC-A9F514CD03E0}" srcOrd="0" destOrd="0" parTransId="{02BCC837-1314-4EE7-809B-06ABB8ABA25F}" sibTransId="{5D7BC69E-0CD2-48CA-AD1D-C8A16369F829}"/>
    <dgm:cxn modelId="{93639B66-691A-48A8-B115-2609F2789DC8}" srcId="{5DA41E4F-E56E-4BB0-8448-01191DC2BCD7}" destId="{6928F94E-A651-42F5-BA65-4F58BB41F529}" srcOrd="1" destOrd="0" parTransId="{1F296C2E-D4FE-4E2D-9887-EDD80D0BFA79}" sibTransId="{1EDB4F24-80BF-4940-A332-8B75CE116439}"/>
    <dgm:cxn modelId="{1262826F-888F-4485-B9C4-8C737C9DA9FC}" type="presOf" srcId="{5DA41E4F-E56E-4BB0-8448-01191DC2BCD7}" destId="{EA73281C-7513-4474-BDBC-4059824C7FFA}" srcOrd="0" destOrd="0" presId="urn:microsoft.com/office/officeart/2005/8/layout/default"/>
    <dgm:cxn modelId="{ECCB826F-1CB6-48DF-91E9-BFAA7A60CCF2}" srcId="{6928F94E-A651-42F5-BA65-4F58BB41F529}" destId="{5956EF63-795F-48DC-8A44-9FFC172ED21A}" srcOrd="5" destOrd="0" parTransId="{082E74B4-8ADF-4873-A001-C80C0560E75D}" sibTransId="{CF58BE78-BBB3-4B41-9D42-EBB5C03B2F0E}"/>
    <dgm:cxn modelId="{DAA80770-AA34-40C4-B2BD-7D7250F57002}" srcId="{6928F94E-A651-42F5-BA65-4F58BB41F529}" destId="{4FC41EEE-E7AE-4624-BF0F-0DA34F76F347}" srcOrd="0" destOrd="0" parTransId="{A802F3C4-E257-4456-8A6E-D4D24E83A64C}" sibTransId="{868FAA2A-EABC-4B4A-934F-F53381F35742}"/>
    <dgm:cxn modelId="{3B560472-FBBF-4899-88C4-366A3C81FF82}" type="presOf" srcId="{EC005DCE-F2B1-4943-8998-8E802B39991D}" destId="{196C419A-5987-41EE-9889-68B2C59C78DD}" srcOrd="0" destOrd="4" presId="urn:microsoft.com/office/officeart/2005/8/layout/default"/>
    <dgm:cxn modelId="{9D560A79-B00B-42E1-B473-71FB10930287}" srcId="{6928F94E-A651-42F5-BA65-4F58BB41F529}" destId="{4AB30393-09D1-4723-B77A-F33A68872C0D}" srcOrd="2" destOrd="0" parTransId="{65A9E6FE-40D5-4751-B7FB-C9E8765F11BA}" sibTransId="{251C82EE-8D20-468E-9072-19C261377880}"/>
    <dgm:cxn modelId="{ADC1967D-4E1F-42DC-95C2-9230E589F310}" type="presOf" srcId="{5DB8D44E-7A27-4DC0-BBD3-91C7729B575C}" destId="{196C419A-5987-41EE-9889-68B2C59C78DD}" srcOrd="0" destOrd="5" presId="urn:microsoft.com/office/officeart/2005/8/layout/default"/>
    <dgm:cxn modelId="{0939F9BF-FB81-4B60-8348-09C84EEE0E30}" type="presOf" srcId="{DD61C5F9-5C57-4854-ADDC-A9F514CD03E0}" destId="{CB0C22AC-5BEB-45D2-8695-214C29C6223F}" srcOrd="0" destOrd="0" presId="urn:microsoft.com/office/officeart/2005/8/layout/default"/>
    <dgm:cxn modelId="{2B4FBBCE-9AB9-4E74-BBBD-7CE2773A083F}" type="presOf" srcId="{5956EF63-795F-48DC-8A44-9FFC172ED21A}" destId="{196C419A-5987-41EE-9889-68B2C59C78DD}" srcOrd="0" destOrd="6" presId="urn:microsoft.com/office/officeart/2005/8/layout/default"/>
    <dgm:cxn modelId="{8AD075E2-9AC9-4CBA-AA08-62ABE0F6A037}" srcId="{6928F94E-A651-42F5-BA65-4F58BB41F529}" destId="{5BAB36D8-D440-4AAC-908A-AC4B6B1DCCDB}" srcOrd="1" destOrd="0" parTransId="{CC00A370-9DDD-4CE9-A7DE-8DDF6218C030}" sibTransId="{B1B0E8C8-0E19-40A8-82A7-6DA1A1F01781}"/>
    <dgm:cxn modelId="{0B7617EB-674E-4FAD-9E8A-EC657159DAD0}" srcId="{6928F94E-A651-42F5-BA65-4F58BB41F529}" destId="{EC005DCE-F2B1-4943-8998-8E802B39991D}" srcOrd="3" destOrd="0" parTransId="{4DFCE9BE-FB42-4C6D-A3D9-A86948F8A4E3}" sibTransId="{313CE463-3383-4CC6-9B29-C33007DC8EDA}"/>
    <dgm:cxn modelId="{B71B83EC-F6B7-4D61-89CC-1528274C9197}" type="presOf" srcId="{5BAB36D8-D440-4AAC-908A-AC4B6B1DCCDB}" destId="{196C419A-5987-41EE-9889-68B2C59C78DD}" srcOrd="0" destOrd="2" presId="urn:microsoft.com/office/officeart/2005/8/layout/default"/>
    <dgm:cxn modelId="{650CD0E1-F59F-4793-9B00-2916BDFB7F74}" type="presParOf" srcId="{EA73281C-7513-4474-BDBC-4059824C7FFA}" destId="{CB0C22AC-5BEB-45D2-8695-214C29C6223F}" srcOrd="0" destOrd="0" presId="urn:microsoft.com/office/officeart/2005/8/layout/default"/>
    <dgm:cxn modelId="{6F52D39E-F721-465B-8BC2-3A49CBDB806B}" type="presParOf" srcId="{EA73281C-7513-4474-BDBC-4059824C7FFA}" destId="{BEEC34B5-B6C0-4A29-A7A5-24190DEB1E49}" srcOrd="1" destOrd="0" presId="urn:microsoft.com/office/officeart/2005/8/layout/default"/>
    <dgm:cxn modelId="{241EE9F6-CBD9-46F1-A9EB-950352D2AD68}" type="presParOf" srcId="{EA73281C-7513-4474-BDBC-4059824C7FFA}" destId="{196C419A-5987-41EE-9889-68B2C59C78DD}"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66E9B-9268-4738-9BB2-E3C46F62AA67}">
      <dsp:nvSpPr>
        <dsp:cNvPr id="0" name=""/>
        <dsp:cNvSpPr/>
      </dsp:nvSpPr>
      <dsp:spPr>
        <a:xfrm>
          <a:off x="749161" y="746523"/>
          <a:ext cx="920044" cy="92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657DA8-2DF1-4750-8127-2E776980F24B}">
      <dsp:nvSpPr>
        <dsp:cNvPr id="0" name=""/>
        <dsp:cNvSpPr/>
      </dsp:nvSpPr>
      <dsp:spPr>
        <a:xfrm>
          <a:off x="186912"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AU" sz="2300" b="0" i="0" kern="1200" dirty="0"/>
            <a:t>• equipment and instruments </a:t>
          </a:r>
          <a:endParaRPr lang="en-US" sz="2300" kern="1200" dirty="0"/>
        </a:p>
      </dsp:txBody>
      <dsp:txXfrm>
        <a:off x="186912" y="1956159"/>
        <a:ext cx="2044543" cy="720000"/>
      </dsp:txXfrm>
    </dsp:sp>
    <dsp:sp modelId="{B062BA6D-B077-4E78-A6A6-6F1B5338ECBA}">
      <dsp:nvSpPr>
        <dsp:cNvPr id="0" name=""/>
        <dsp:cNvSpPr/>
      </dsp:nvSpPr>
      <dsp:spPr>
        <a:xfrm>
          <a:off x="3151500" y="746523"/>
          <a:ext cx="920044" cy="920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43629D-BF1B-4D08-BC7D-5E8471271FB5}">
      <dsp:nvSpPr>
        <dsp:cNvPr id="0" name=""/>
        <dsp:cNvSpPr/>
      </dsp:nvSpPr>
      <dsp:spPr>
        <a:xfrm>
          <a:off x="2589250"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AU" sz="2300" b="0" i="0" kern="1200"/>
            <a:t>• clothing, uniforms</a:t>
          </a:r>
          <a:endParaRPr lang="en-US" sz="2300" kern="1200"/>
        </a:p>
      </dsp:txBody>
      <dsp:txXfrm>
        <a:off x="2589250" y="1956159"/>
        <a:ext cx="2044543" cy="720000"/>
      </dsp:txXfrm>
    </dsp:sp>
    <dsp:sp modelId="{956259FE-E29D-4AE0-928D-73BCD84E5CD9}">
      <dsp:nvSpPr>
        <dsp:cNvPr id="0" name=""/>
        <dsp:cNvSpPr/>
      </dsp:nvSpPr>
      <dsp:spPr>
        <a:xfrm>
          <a:off x="5553838" y="746523"/>
          <a:ext cx="920044" cy="920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E028E9-63EB-47CB-9470-A20D724A2380}">
      <dsp:nvSpPr>
        <dsp:cNvPr id="0" name=""/>
        <dsp:cNvSpPr/>
      </dsp:nvSpPr>
      <dsp:spPr>
        <a:xfrm>
          <a:off x="4991589"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AU" sz="2300" b="0" i="0" kern="1200"/>
            <a:t>• soiled linen and dressings </a:t>
          </a:r>
          <a:endParaRPr lang="en-US" sz="2300" kern="1200"/>
        </a:p>
      </dsp:txBody>
      <dsp:txXfrm>
        <a:off x="4991589" y="1956159"/>
        <a:ext cx="2044543" cy="720000"/>
      </dsp:txXfrm>
    </dsp:sp>
    <dsp:sp modelId="{5694E3FC-9AF3-4D87-A300-E272E44FA847}">
      <dsp:nvSpPr>
        <dsp:cNvPr id="0" name=""/>
        <dsp:cNvSpPr/>
      </dsp:nvSpPr>
      <dsp:spPr>
        <a:xfrm>
          <a:off x="7956176" y="746523"/>
          <a:ext cx="920044" cy="920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A0089-7C75-483F-A23B-E79134583F8B}">
      <dsp:nvSpPr>
        <dsp:cNvPr id="0" name=""/>
        <dsp:cNvSpPr/>
      </dsp:nvSpPr>
      <dsp:spPr>
        <a:xfrm>
          <a:off x="7393927"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AU" sz="2300" b="0" i="0" kern="1200"/>
            <a:t>• keys, pens, and other utensils</a:t>
          </a:r>
          <a:endParaRPr lang="en-US" sz="2300" kern="1200"/>
        </a:p>
      </dsp:txBody>
      <dsp:txXfrm>
        <a:off x="7393927" y="1956159"/>
        <a:ext cx="204454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682F-5820-4056-A693-EFF705545A81}">
      <dsp:nvSpPr>
        <dsp:cNvPr id="0" name=""/>
        <dsp:cNvSpPr/>
      </dsp:nvSpPr>
      <dsp:spPr>
        <a:xfrm>
          <a:off x="585598" y="533524"/>
          <a:ext cx="1247171" cy="1247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5B0E6-94A5-49B0-89FF-35778E042E25}">
      <dsp:nvSpPr>
        <dsp:cNvPr id="0" name=""/>
        <dsp:cNvSpPr/>
      </dsp:nvSpPr>
      <dsp:spPr>
        <a:xfrm>
          <a:off x="851389" y="799314"/>
          <a:ext cx="715590" cy="7155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7004D-ADC1-430F-ABD6-8A6BB0ED8810}">
      <dsp:nvSpPr>
        <dsp:cNvPr id="0" name=""/>
        <dsp:cNvSpPr/>
      </dsp:nvSpPr>
      <dsp:spPr>
        <a:xfrm>
          <a:off x="186912"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AU" sz="2500" b="0" i="0" kern="1200"/>
            <a:t>Transmission can be via:</a:t>
          </a:r>
          <a:endParaRPr lang="en-US" sz="2500" kern="1200"/>
        </a:p>
      </dsp:txBody>
      <dsp:txXfrm>
        <a:off x="186912" y="2169158"/>
        <a:ext cx="2044543" cy="720000"/>
      </dsp:txXfrm>
    </dsp:sp>
    <dsp:sp modelId="{11370746-B592-419A-9E6E-86A508512066}">
      <dsp:nvSpPr>
        <dsp:cNvPr id="0" name=""/>
        <dsp:cNvSpPr/>
      </dsp:nvSpPr>
      <dsp:spPr>
        <a:xfrm>
          <a:off x="2987936" y="533524"/>
          <a:ext cx="1247171" cy="1247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DF8F52-365A-4D7E-8237-30E592666C37}">
      <dsp:nvSpPr>
        <dsp:cNvPr id="0" name=""/>
        <dsp:cNvSpPr/>
      </dsp:nvSpPr>
      <dsp:spPr>
        <a:xfrm>
          <a:off x="3253727" y="799314"/>
          <a:ext cx="715590" cy="715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6081F-988A-477C-A32E-CA4529722697}">
      <dsp:nvSpPr>
        <dsp:cNvPr id="0" name=""/>
        <dsp:cNvSpPr/>
      </dsp:nvSpPr>
      <dsp:spPr>
        <a:xfrm>
          <a:off x="2589250"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AU" sz="2500" b="0" i="0" kern="1200"/>
            <a:t>contact</a:t>
          </a:r>
          <a:endParaRPr lang="en-US" sz="2500" kern="1200"/>
        </a:p>
      </dsp:txBody>
      <dsp:txXfrm>
        <a:off x="2589250" y="2169158"/>
        <a:ext cx="2044543" cy="720000"/>
      </dsp:txXfrm>
    </dsp:sp>
    <dsp:sp modelId="{C681160B-EA43-4766-BF2D-2A3ED3288204}">
      <dsp:nvSpPr>
        <dsp:cNvPr id="0" name=""/>
        <dsp:cNvSpPr/>
      </dsp:nvSpPr>
      <dsp:spPr>
        <a:xfrm>
          <a:off x="5390274" y="533524"/>
          <a:ext cx="1247171" cy="1247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075DD-52B5-4F7E-B2E2-B8D0EFC5EA70}">
      <dsp:nvSpPr>
        <dsp:cNvPr id="0" name=""/>
        <dsp:cNvSpPr/>
      </dsp:nvSpPr>
      <dsp:spPr>
        <a:xfrm>
          <a:off x="5656065" y="799314"/>
          <a:ext cx="715590" cy="715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616B9-E546-462E-88E7-1EE235F1F4CD}">
      <dsp:nvSpPr>
        <dsp:cNvPr id="0" name=""/>
        <dsp:cNvSpPr/>
      </dsp:nvSpPr>
      <dsp:spPr>
        <a:xfrm>
          <a:off x="4991589"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AU" sz="2500" b="0" i="0" kern="1200"/>
            <a:t>droplet</a:t>
          </a:r>
          <a:endParaRPr lang="en-US" sz="2500" kern="1200"/>
        </a:p>
      </dsp:txBody>
      <dsp:txXfrm>
        <a:off x="4991589" y="2169158"/>
        <a:ext cx="2044543" cy="720000"/>
      </dsp:txXfrm>
    </dsp:sp>
    <dsp:sp modelId="{E6C54E1E-EDBC-4E39-9C01-EFFB306FB47E}">
      <dsp:nvSpPr>
        <dsp:cNvPr id="0" name=""/>
        <dsp:cNvSpPr/>
      </dsp:nvSpPr>
      <dsp:spPr>
        <a:xfrm>
          <a:off x="7792613" y="533524"/>
          <a:ext cx="1247171" cy="12471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2D1AF-340F-4D9B-AFBF-8F94426E73F1}">
      <dsp:nvSpPr>
        <dsp:cNvPr id="0" name=""/>
        <dsp:cNvSpPr/>
      </dsp:nvSpPr>
      <dsp:spPr>
        <a:xfrm>
          <a:off x="8058403" y="799314"/>
          <a:ext cx="715590" cy="7155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077593-FB0D-4A8C-A087-F98CB2E7E109}">
      <dsp:nvSpPr>
        <dsp:cNvPr id="0" name=""/>
        <dsp:cNvSpPr/>
      </dsp:nvSpPr>
      <dsp:spPr>
        <a:xfrm>
          <a:off x="7393927"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AU" sz="2500" b="0" i="0" kern="1200"/>
            <a:t>airborne </a:t>
          </a:r>
          <a:endParaRPr lang="en-US" sz="2500" kern="1200"/>
        </a:p>
      </dsp:txBody>
      <dsp:txXfrm>
        <a:off x="7393927" y="2169158"/>
        <a:ext cx="204454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382C7-8BF3-4680-9A42-5B04C7D0519C}">
      <dsp:nvSpPr>
        <dsp:cNvPr id="0" name=""/>
        <dsp:cNvSpPr/>
      </dsp:nvSpPr>
      <dsp:spPr>
        <a:xfrm>
          <a:off x="679050"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7EA5F-EE30-4BAA-A7B2-CF07EEA987F8}">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2C6C2-85EF-465B-B210-CCA11B44CE93}">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AU" sz="1800" b="0" i="0" kern="1200" dirty="0"/>
            <a:t>• the nose by inhalation </a:t>
          </a:r>
          <a:endParaRPr lang="en-US" sz="1800" kern="1200" dirty="0"/>
        </a:p>
      </dsp:txBody>
      <dsp:txXfrm>
        <a:off x="75768" y="3053169"/>
        <a:ext cx="3093750" cy="720000"/>
      </dsp:txXfrm>
    </dsp:sp>
    <dsp:sp modelId="{6E442EB7-67C2-498D-870F-79D62CEE64CE}">
      <dsp:nvSpPr>
        <dsp:cNvPr id="0" name=""/>
        <dsp:cNvSpPr/>
      </dsp:nvSpPr>
      <dsp:spPr>
        <a:xfrm>
          <a:off x="4314206"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1C0BD-B5D6-4B59-89B2-216D700AE8A1}">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9E7CA-413D-4A0C-9BCB-3209BAE75BA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AU" sz="1800" b="0" i="0" kern="1200"/>
            <a:t>• the mouth by ingestion</a:t>
          </a:r>
          <a:endParaRPr lang="en-US" sz="1800" kern="1200"/>
        </a:p>
      </dsp:txBody>
      <dsp:txXfrm>
        <a:off x="3710925" y="3053169"/>
        <a:ext cx="3093750" cy="720000"/>
      </dsp:txXfrm>
    </dsp:sp>
    <dsp:sp modelId="{80C88CDC-F94B-40A8-912B-64FE052702F0}">
      <dsp:nvSpPr>
        <dsp:cNvPr id="0" name=""/>
        <dsp:cNvSpPr/>
      </dsp:nvSpPr>
      <dsp:spPr>
        <a:xfrm>
          <a:off x="7949362"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170E6-F5A6-4C87-A8D5-6E04AE558D98}">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35DE9-3A7C-423F-9D1F-C23C323AB02C}">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AU" sz="1800" b="0" i="0" kern="1200" dirty="0"/>
            <a:t>• breaks in skin by exposure to blood or body fluids</a:t>
          </a:r>
          <a:endParaRPr lang="en-US" sz="1800" kern="1200" dirty="0"/>
        </a:p>
      </dsp:txBody>
      <dsp:txXfrm>
        <a:off x="7346081" y="3053169"/>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C22AC-5BEB-45D2-8695-214C29C6223F}">
      <dsp:nvSpPr>
        <dsp:cNvPr id="0" name=""/>
        <dsp:cNvSpPr/>
      </dsp:nvSpPr>
      <dsp:spPr>
        <a:xfrm>
          <a:off x="1174" y="336622"/>
          <a:ext cx="4582396" cy="2749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Why are Aged Care residents susceptible hosts?</a:t>
          </a:r>
          <a:endParaRPr lang="en-US" sz="2400" kern="1200" dirty="0"/>
        </a:p>
      </dsp:txBody>
      <dsp:txXfrm>
        <a:off x="1174" y="336622"/>
        <a:ext cx="4582396" cy="2749438"/>
      </dsp:txXfrm>
    </dsp:sp>
    <dsp:sp modelId="{196C419A-5987-41EE-9889-68B2C59C78DD}">
      <dsp:nvSpPr>
        <dsp:cNvPr id="0" name=""/>
        <dsp:cNvSpPr/>
      </dsp:nvSpPr>
      <dsp:spPr>
        <a:xfrm>
          <a:off x="5041811" y="336622"/>
          <a:ext cx="4582396" cy="27494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171450" lvl="1" indent="-171450" algn="l" defTabSz="844550">
            <a:lnSpc>
              <a:spcPct val="90000"/>
            </a:lnSpc>
            <a:spcBef>
              <a:spcPct val="0"/>
            </a:spcBef>
            <a:spcAft>
              <a:spcPct val="15000"/>
            </a:spcAft>
            <a:buChar char="•"/>
          </a:pPr>
          <a:r>
            <a:rPr lang="en-AU" sz="1900" kern="1200"/>
            <a:t>Comorbidities </a:t>
          </a:r>
          <a:endParaRPr lang="en-US" sz="1900" kern="1200"/>
        </a:p>
        <a:p>
          <a:pPr marL="171450" lvl="1" indent="-171450" algn="l" defTabSz="844550">
            <a:lnSpc>
              <a:spcPct val="90000"/>
            </a:lnSpc>
            <a:spcBef>
              <a:spcPct val="0"/>
            </a:spcBef>
            <a:spcAft>
              <a:spcPct val="15000"/>
            </a:spcAft>
            <a:buChar char="•"/>
          </a:pPr>
          <a:r>
            <a:rPr lang="en-AU" sz="1900" kern="1200" dirty="0"/>
            <a:t>Impaired immune function(influenced by immunosuppressive therapy or disease)</a:t>
          </a:r>
          <a:endParaRPr lang="en-US" sz="1900" kern="1200" dirty="0"/>
        </a:p>
        <a:p>
          <a:pPr marL="171450" lvl="1" indent="-171450" algn="l" defTabSz="844550">
            <a:lnSpc>
              <a:spcPct val="90000"/>
            </a:lnSpc>
            <a:spcBef>
              <a:spcPct val="0"/>
            </a:spcBef>
            <a:spcAft>
              <a:spcPct val="15000"/>
            </a:spcAft>
            <a:buChar char="•"/>
          </a:pPr>
          <a:r>
            <a:rPr lang="en-AU" sz="1900" kern="1200"/>
            <a:t>Weakened skin integrity </a:t>
          </a:r>
          <a:endParaRPr lang="en-US" sz="1900" kern="1200"/>
        </a:p>
        <a:p>
          <a:pPr marL="171450" lvl="1" indent="-171450" algn="l" defTabSz="844550">
            <a:lnSpc>
              <a:spcPct val="90000"/>
            </a:lnSpc>
            <a:spcBef>
              <a:spcPct val="0"/>
            </a:spcBef>
            <a:spcAft>
              <a:spcPct val="15000"/>
            </a:spcAft>
            <a:buChar char="•"/>
          </a:pPr>
          <a:r>
            <a:rPr lang="en-AU" sz="1900" kern="1200"/>
            <a:t>Diet, nutrition, hydration issues</a:t>
          </a:r>
          <a:endParaRPr lang="en-US" sz="1900" kern="1200"/>
        </a:p>
        <a:p>
          <a:pPr marL="171450" lvl="1" indent="-171450" algn="l" defTabSz="844550">
            <a:lnSpc>
              <a:spcPct val="90000"/>
            </a:lnSpc>
            <a:spcBef>
              <a:spcPct val="0"/>
            </a:spcBef>
            <a:spcAft>
              <a:spcPct val="15000"/>
            </a:spcAft>
            <a:buChar char="•"/>
          </a:pPr>
          <a:r>
            <a:rPr lang="en-AU" sz="1900" kern="1200" dirty="0"/>
            <a:t>Frequent hospitalisations</a:t>
          </a:r>
          <a:endParaRPr lang="en-US" sz="1900" kern="1200" dirty="0"/>
        </a:p>
        <a:p>
          <a:pPr marL="171450" lvl="1" indent="-171450" algn="l" defTabSz="844550">
            <a:lnSpc>
              <a:spcPct val="90000"/>
            </a:lnSpc>
            <a:spcBef>
              <a:spcPct val="0"/>
            </a:spcBef>
            <a:spcAft>
              <a:spcPct val="15000"/>
            </a:spcAft>
            <a:buChar char="•"/>
          </a:pPr>
          <a:r>
            <a:rPr lang="en-US" sz="1900" kern="1200" dirty="0"/>
            <a:t>Age</a:t>
          </a:r>
        </a:p>
      </dsp:txBody>
      <dsp:txXfrm>
        <a:off x="5041811" y="336622"/>
        <a:ext cx="4582396" cy="274943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A4A23-B867-4577-8F7C-413AE707C9EA}" type="datetimeFigureOut">
              <a:rPr lang="en-AU" smtClean="0"/>
              <a:t>29/01/2025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1BF93-E208-442A-A8EE-A8ED124555B0}" type="slidenum">
              <a:rPr lang="en-AU" smtClean="0"/>
              <a:t>‹#›</a:t>
            </a:fld>
            <a:endParaRPr lang="en-AU"/>
          </a:p>
        </p:txBody>
      </p:sp>
    </p:spTree>
    <p:extLst>
      <p:ext uri="{BB962C8B-B14F-4D97-AF65-F5344CB8AC3E}">
        <p14:creationId xmlns:p14="http://schemas.microsoft.com/office/powerpoint/2010/main" val="9077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fetyandquality.gov.au/node/242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afetyandquality.gov.au/node/562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fetyandquality.gov.au/node/405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fetyandquality.gov.au/node/576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fetyandquality.gov.au/node/232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afetyandquality.gov.au/node/562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fetyandquality.gov.au/node/232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afetyandquality.gov.au/node/5767" TargetMode="External"/><Relationship Id="rId4" Type="http://schemas.openxmlformats.org/officeDocument/2006/relationships/hyperlink" Target="https://www.safetyandquality.gov.au/node/562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3</a:t>
            </a:fld>
            <a:endParaRPr lang="en-AU"/>
          </a:p>
        </p:txBody>
      </p:sp>
    </p:spTree>
    <p:extLst>
      <p:ext uri="{BB962C8B-B14F-4D97-AF65-F5344CB8AC3E}">
        <p14:creationId xmlns:p14="http://schemas.microsoft.com/office/powerpoint/2010/main" val="362672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This refers to how a microorganism enters the reservoir which may be a person, animal or surface. Often, microorganisms enter a new reservoir the same way that they exited the old one. Microorganisms can be acquired through absorption, inhalation or ingestion. Hand hygiene and the correct use of </a:t>
            </a:r>
            <a:r>
              <a:rPr lang="en-AU" b="0" i="0" u="sng" dirty="0">
                <a:solidFill>
                  <a:srgbClr val="1A659C"/>
                </a:solidFill>
                <a:effectLst/>
                <a:latin typeface="OpenSans"/>
                <a:hlinkClick r:id="rId3"/>
              </a:rPr>
              <a:t>standard and transmission-based precautions</a:t>
            </a:r>
            <a:r>
              <a:rPr lang="en-AU" b="0" i="0" dirty="0">
                <a:solidFill>
                  <a:srgbClr val="313131"/>
                </a:solidFill>
                <a:effectLst/>
                <a:latin typeface="OpenSans"/>
              </a:rPr>
              <a:t> and </a:t>
            </a:r>
            <a:r>
              <a:rPr lang="en-AU" b="0" i="0" u="sng" dirty="0">
                <a:solidFill>
                  <a:srgbClr val="1A659C"/>
                </a:solidFill>
                <a:effectLst/>
                <a:latin typeface="OpenSans"/>
                <a:hlinkClick r:id="rId4"/>
              </a:rPr>
              <a:t>PPE</a:t>
            </a:r>
            <a:r>
              <a:rPr lang="en-AU" b="0" i="0" dirty="0">
                <a:solidFill>
                  <a:srgbClr val="313131"/>
                </a:solidFill>
                <a:effectLst/>
                <a:latin typeface="OpenSans"/>
              </a:rPr>
              <a:t> can stop microorganisms being inhaled, absorbed or ingested.</a:t>
            </a:r>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13</a:t>
            </a:fld>
            <a:endParaRPr lang="en-AU"/>
          </a:p>
        </p:txBody>
      </p:sp>
    </p:spTree>
    <p:extLst>
      <p:ext uri="{BB962C8B-B14F-4D97-AF65-F5344CB8AC3E}">
        <p14:creationId xmlns:p14="http://schemas.microsoft.com/office/powerpoint/2010/main" val="4175618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The susceptible host or is the person at risk of infection. </a:t>
            </a:r>
            <a:r>
              <a:rPr lang="en-AU" b="0" i="0" u="sng" dirty="0">
                <a:solidFill>
                  <a:srgbClr val="1A659C"/>
                </a:solidFill>
                <a:effectLst/>
                <a:latin typeface="OpenSans"/>
                <a:hlinkClick r:id="rId3"/>
              </a:rPr>
              <a:t>Vaccinations</a:t>
            </a:r>
            <a:r>
              <a:rPr lang="en-AU" b="0" i="0" dirty="0">
                <a:solidFill>
                  <a:srgbClr val="313131"/>
                </a:solidFill>
                <a:effectLst/>
                <a:latin typeface="OpenSans"/>
              </a:rPr>
              <a:t>, treatment of underlying disease, and the appropriate use of invasive devices such as catheters can stop the microorganisms from reaching susceptible people.</a:t>
            </a:r>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14</a:t>
            </a:fld>
            <a:endParaRPr lang="en-AU"/>
          </a:p>
        </p:txBody>
      </p:sp>
    </p:spTree>
    <p:extLst>
      <p:ext uri="{BB962C8B-B14F-4D97-AF65-F5344CB8AC3E}">
        <p14:creationId xmlns:p14="http://schemas.microsoft.com/office/powerpoint/2010/main" val="90737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bacterial infections that are linked to urinary catheterisation gain access to the body through the urinary tract either through:</a:t>
            </a:r>
          </a:p>
          <a:p>
            <a:r>
              <a:rPr lang="en-AU" dirty="0"/>
              <a:t>-A break in aseptic technique when managing or inserting the catheter (the infection may come from the aged care worker’s hands)</a:t>
            </a:r>
          </a:p>
          <a:p>
            <a:r>
              <a:rPr lang="en-AU" dirty="0"/>
              <a:t>-A reflux of bacteria from a contaminated urine drainage bag</a:t>
            </a:r>
          </a:p>
          <a:p>
            <a:r>
              <a:rPr lang="en-AU" dirty="0"/>
              <a:t>The longer a urinary catheter is in place, the greater the risk of a urinary tract infection (UTI). Aged care workers should know the signs and symptoms of a suspected UTI in an older person.</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15</a:t>
            </a:fld>
            <a:endParaRPr lang="en-AU"/>
          </a:p>
        </p:txBody>
      </p:sp>
    </p:spTree>
    <p:extLst>
      <p:ext uri="{BB962C8B-B14F-4D97-AF65-F5344CB8AC3E}">
        <p14:creationId xmlns:p14="http://schemas.microsoft.com/office/powerpoint/2010/main" val="19699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16</a:t>
            </a:fld>
            <a:endParaRPr lang="en-AU"/>
          </a:p>
        </p:txBody>
      </p:sp>
    </p:spTree>
    <p:extLst>
      <p:ext uri="{BB962C8B-B14F-4D97-AF65-F5344CB8AC3E}">
        <p14:creationId xmlns:p14="http://schemas.microsoft.com/office/powerpoint/2010/main" val="188394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 Key Elements – All play a role in braking the chain</a:t>
            </a:r>
          </a:p>
        </p:txBody>
      </p:sp>
      <p:sp>
        <p:nvSpPr>
          <p:cNvPr id="4" name="Slide Number Placeholder 3"/>
          <p:cNvSpPr>
            <a:spLocks noGrp="1"/>
          </p:cNvSpPr>
          <p:nvPr>
            <p:ph type="sldNum" sz="quarter" idx="5"/>
          </p:nvPr>
        </p:nvSpPr>
        <p:spPr/>
        <p:txBody>
          <a:bodyPr/>
          <a:lstStyle/>
          <a:p>
            <a:fld id="{87A1BF93-E208-442A-A8EE-A8ED124555B0}" type="slidenum">
              <a:rPr lang="en-AU" smtClean="0"/>
              <a:t>17</a:t>
            </a:fld>
            <a:endParaRPr lang="en-AU"/>
          </a:p>
        </p:txBody>
      </p:sp>
    </p:spTree>
    <p:extLst>
      <p:ext uri="{BB962C8B-B14F-4D97-AF65-F5344CB8AC3E}">
        <p14:creationId xmlns:p14="http://schemas.microsoft.com/office/powerpoint/2010/main" val="365613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Hand hygiene is one of the most effective interventions to reduce the risk of infections in aged care. Hand hygiene is a general term referring to any action to clean the hands and includes: </a:t>
            </a:r>
          </a:p>
          <a:p>
            <a:r>
              <a:rPr lang="en-AU" dirty="0"/>
              <a:t>• Applying an alcohol-based hand rub (ABHR) to the surface of hands (rubs can be liquids, gels or foams) </a:t>
            </a:r>
          </a:p>
          <a:p>
            <a:r>
              <a:rPr lang="en-AU" dirty="0"/>
              <a:t>• Washing hands with a soap solution and water.</a:t>
            </a:r>
          </a:p>
          <a:p>
            <a:endParaRPr lang="en-AU" dirty="0"/>
          </a:p>
          <a:p>
            <a:r>
              <a:rPr lang="en-AU" dirty="0"/>
              <a:t>In addition to the 5 Moments, hand hygiene should be performed in many situations: </a:t>
            </a:r>
          </a:p>
          <a:p>
            <a:r>
              <a:rPr lang="en-AU" dirty="0"/>
              <a:t>Before: • Putting on gloves • Starting or leaving work • Eating or handling food or drinks • Using a computer keyboard, tablet or mobile device in a care environment.</a:t>
            </a:r>
          </a:p>
          <a:p>
            <a:endParaRPr lang="en-AU" dirty="0"/>
          </a:p>
          <a:p>
            <a:r>
              <a:rPr lang="en-AU" dirty="0"/>
              <a:t>After: • Removing gloves • Hands become visibly soiled • Eating or handling food or drinks • Visiting the toilet • Using a computer keyboard, tablet or mobile device in a care environment • Handling laundry, equipment or waste • Blowing, wiping or touching nose and mouth, or smoking.</a:t>
            </a:r>
          </a:p>
          <a:p>
            <a:endParaRPr lang="en-AU" dirty="0"/>
          </a:p>
          <a:p>
            <a:r>
              <a:rPr lang="en-AU" sz="1200" b="1" dirty="0">
                <a:solidFill>
                  <a:srgbClr val="22272B"/>
                </a:solidFill>
                <a:effectLst/>
                <a:latin typeface="Arial" panose="020B0604020202020204" pitchFamily="34" charset="0"/>
                <a:ea typeface="Times New Roman" panose="02020603050405020304" pitchFamily="18" charset="0"/>
              </a:rPr>
              <a:t>Glove Use</a:t>
            </a:r>
            <a:r>
              <a:rPr lang="en-AU" sz="1200" dirty="0">
                <a:solidFill>
                  <a:srgbClr val="22272B"/>
                </a:solidFill>
                <a:effectLst/>
                <a:latin typeface="Arial" panose="020B0604020202020204" pitchFamily="34" charset="0"/>
                <a:ea typeface="Times New Roman" panose="02020603050405020304" pitchFamily="18" charset="0"/>
              </a:rPr>
              <a:t>: Non-sterile gloves are commonly misused in clinical work, and healthcare workers are less likely to follow hand hygiene practices when wearing non-sterile gloves.</a:t>
            </a:r>
            <a:endParaRPr lang="en-AU" sz="1200" dirty="0">
              <a:effectLst/>
              <a:latin typeface="Times New Roman" panose="02020603050405020304" pitchFamily="18" charset="0"/>
              <a:ea typeface="Times New Roman" panose="02020603050405020304" pitchFamily="18" charset="0"/>
            </a:endParaRPr>
          </a:p>
          <a:p>
            <a:r>
              <a:rPr lang="en-AU" sz="1200" dirty="0">
                <a:solidFill>
                  <a:srgbClr val="22272B"/>
                </a:solidFill>
                <a:effectLst/>
                <a:latin typeface="Arial" panose="020B0604020202020204" pitchFamily="34" charset="0"/>
                <a:ea typeface="Times New Roman" panose="02020603050405020304" pitchFamily="18" charset="0"/>
              </a:rPr>
              <a:t>Glove overuse then leads to increased volume of avoidable waste sent to landfill.</a:t>
            </a:r>
            <a:endParaRPr lang="en-AU"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Gloves do not provide complete protection against hand contamination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Glove use is widely accepted to be associated with poor hand hygiene compliance</a:t>
            </a:r>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18</a:t>
            </a:fld>
            <a:endParaRPr lang="en-AU"/>
          </a:p>
        </p:txBody>
      </p:sp>
    </p:spTree>
    <p:extLst>
      <p:ext uri="{BB962C8B-B14F-4D97-AF65-F5344CB8AC3E}">
        <p14:creationId xmlns:p14="http://schemas.microsoft.com/office/powerpoint/2010/main" val="285906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33333"/>
                </a:solidFill>
                <a:effectLst/>
                <a:latin typeface="Montserrat" panose="00000500000000000000" pitchFamily="2" charset="0"/>
              </a:rPr>
              <a:t>Appropriate PPE should be selected to prevent contamination of skin and/or clothing. Selections should be guided by the anticipated type and amount of exposure to blood and body substances and the likely transmission route of microorganisms.</a:t>
            </a:r>
          </a:p>
          <a:p>
            <a:pPr algn="l"/>
            <a:r>
              <a:rPr lang="en-AU" b="0" i="0" dirty="0">
                <a:solidFill>
                  <a:srgbClr val="333333"/>
                </a:solidFill>
                <a:effectLst/>
                <a:latin typeface="Montserrat" panose="00000500000000000000" pitchFamily="2" charset="0"/>
              </a:rPr>
              <a:t>When you are selecting PPE, consider three key things:</a:t>
            </a:r>
          </a:p>
          <a:p>
            <a:pPr algn="l">
              <a:buFont typeface="Arial" panose="020B0604020202020204" pitchFamily="34" charset="0"/>
              <a:buChar char="•"/>
            </a:pPr>
            <a:r>
              <a:rPr lang="en-AU" b="1" i="0" dirty="0">
                <a:solidFill>
                  <a:srgbClr val="333333"/>
                </a:solidFill>
                <a:effectLst/>
                <a:latin typeface="Montserrat" panose="00000500000000000000" pitchFamily="2" charset="0"/>
              </a:rPr>
              <a:t>First</a:t>
            </a:r>
            <a:r>
              <a:rPr lang="en-AU" b="0" i="0" dirty="0">
                <a:solidFill>
                  <a:srgbClr val="333333"/>
                </a:solidFill>
                <a:effectLst/>
                <a:latin typeface="Montserrat" panose="00000500000000000000" pitchFamily="2" charset="0"/>
              </a:rPr>
              <a:t> is the type of anticipated exposure. This is determined by the type of activity, such as touch, splashes or sprays, or large volumes of blood or body substance that might penetrate the clothing. PPE selection, in particular the combination of PPE, also is determined by the category of isolation precautions a patient is on.</a:t>
            </a:r>
          </a:p>
          <a:p>
            <a:pPr algn="l">
              <a:buFont typeface="Arial" panose="020B0604020202020204" pitchFamily="34" charset="0"/>
              <a:buChar char="•"/>
            </a:pPr>
            <a:r>
              <a:rPr lang="en-AU" b="1" i="0" dirty="0">
                <a:solidFill>
                  <a:srgbClr val="333333"/>
                </a:solidFill>
                <a:effectLst/>
                <a:latin typeface="Montserrat" panose="00000500000000000000" pitchFamily="2" charset="0"/>
              </a:rPr>
              <a:t>Second</a:t>
            </a:r>
            <a:r>
              <a:rPr lang="en-AU" b="0" i="0" dirty="0">
                <a:solidFill>
                  <a:srgbClr val="333333"/>
                </a:solidFill>
                <a:effectLst/>
                <a:latin typeface="Montserrat" panose="00000500000000000000" pitchFamily="2" charset="0"/>
              </a:rPr>
              <a:t> is the durability and appropriateness of the PPE for the task. This will affect, for example, whether a gown or apron is selected for PPE, or, if a gown is selected, whether it needs to be fluid resistant, fluid proof, or neither.</a:t>
            </a:r>
          </a:p>
          <a:p>
            <a:pPr algn="l">
              <a:buFont typeface="Arial" panose="020B0604020202020204" pitchFamily="34" charset="0"/>
              <a:buChar char="•"/>
            </a:pPr>
            <a:r>
              <a:rPr lang="en-AU" b="1" i="0" dirty="0">
                <a:solidFill>
                  <a:srgbClr val="333333"/>
                </a:solidFill>
                <a:effectLst/>
                <a:latin typeface="Montserrat" panose="00000500000000000000" pitchFamily="2" charset="0"/>
              </a:rPr>
              <a:t>Third</a:t>
            </a:r>
            <a:r>
              <a:rPr lang="en-AU" b="0" i="0" dirty="0">
                <a:solidFill>
                  <a:srgbClr val="333333"/>
                </a:solidFill>
                <a:effectLst/>
                <a:latin typeface="Montserrat" panose="00000500000000000000" pitchFamily="2" charset="0"/>
              </a:rPr>
              <a:t> is fit. PPE must fit the individual user, and it is up to the employer to ensure that all PPE are available in sizes appropriate for the workforce that must be protected.</a:t>
            </a:r>
          </a:p>
          <a:p>
            <a:pPr algn="l">
              <a:buFont typeface="Arial" panose="020B0604020202020204" pitchFamily="34" charset="0"/>
              <a:buChar char="•"/>
            </a:pPr>
            <a:endParaRPr lang="en-AU" b="0" i="0" dirty="0">
              <a:solidFill>
                <a:srgbClr val="333333"/>
              </a:solidFill>
              <a:effectLst/>
              <a:latin typeface="Montserrat" panose="00000500000000000000" pitchFamily="2" charset="0"/>
            </a:endParaRPr>
          </a:p>
          <a:p>
            <a:pPr algn="l">
              <a:buFont typeface="Arial" panose="020B0604020202020204" pitchFamily="34" charset="0"/>
              <a:buNone/>
            </a:pPr>
            <a:r>
              <a:rPr lang="en-AU" dirty="0"/>
              <a:t>Aprons and gowns: Aprons or gowns should be worn by aged care workers when: • There is an increased risk that close contact with the older person, or equipment, may lead to contamination of skin, uniforms or other clothing with infectious material • There is a risk of contamination with blood, body substances, secretions or excretions (except sweat)</a:t>
            </a:r>
          </a:p>
          <a:p>
            <a:pPr algn="l">
              <a:buFont typeface="Arial" panose="020B0604020202020204" pitchFamily="34" charset="0"/>
              <a:buNone/>
            </a:pPr>
            <a:endParaRPr lang="en-AU" b="0" i="0" dirty="0">
              <a:solidFill>
                <a:srgbClr val="333333"/>
              </a:solidFill>
              <a:effectLst/>
              <a:latin typeface="Montserrat" panose="00000500000000000000" pitchFamily="2" charset="0"/>
            </a:endParaRPr>
          </a:p>
          <a:p>
            <a:pPr algn="l">
              <a:buFont typeface="Arial" panose="020B0604020202020204" pitchFamily="34" charset="0"/>
              <a:buNone/>
            </a:pPr>
            <a:r>
              <a:rPr lang="en-AU" dirty="0"/>
              <a:t>The mouth, nose and eyes are easy routes for microorganisms to enter the body and cause infection, as are areas of the skin when skin integrity is damaged (for example, dermatitis, wounds). Face and eye protection reduces the risk of exposure for aged care workers to splashes or sprays of blood and body fluids and respiratory particles. Procedures that generate splashes or sprays of blood and body substances require either a face shield or a mask worn with protective eyewear.</a:t>
            </a:r>
            <a:endParaRPr lang="en-AU" b="0" i="0" dirty="0">
              <a:solidFill>
                <a:srgbClr val="333333"/>
              </a:solidFill>
              <a:effectLst/>
              <a:latin typeface="Montserrat" panose="00000500000000000000" pitchFamily="2" charset="0"/>
            </a:endParaRP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19</a:t>
            </a:fld>
            <a:endParaRPr lang="en-AU"/>
          </a:p>
        </p:txBody>
      </p:sp>
    </p:spTree>
    <p:extLst>
      <p:ext uri="{BB962C8B-B14F-4D97-AF65-F5344CB8AC3E}">
        <p14:creationId xmlns:p14="http://schemas.microsoft.com/office/powerpoint/2010/main" val="421480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Aged care workers should also support older people who need assistance with containment of respiratory secretions. Those who are immobile will need hand hygiene facilities and a place to throw away tissues (for example, a plastic bag) readily at hand for the immediate disposal of used tissues</a:t>
            </a:r>
          </a:p>
        </p:txBody>
      </p:sp>
      <p:sp>
        <p:nvSpPr>
          <p:cNvPr id="4" name="Slide Number Placeholder 3"/>
          <p:cNvSpPr>
            <a:spLocks noGrp="1"/>
          </p:cNvSpPr>
          <p:nvPr>
            <p:ph type="sldNum" sz="quarter" idx="5"/>
          </p:nvPr>
        </p:nvSpPr>
        <p:spPr/>
        <p:txBody>
          <a:bodyPr/>
          <a:lstStyle/>
          <a:p>
            <a:fld id="{87A1BF93-E208-442A-A8EE-A8ED124555B0}" type="slidenum">
              <a:rPr lang="en-AU" smtClean="0"/>
              <a:t>20</a:t>
            </a:fld>
            <a:endParaRPr lang="en-AU"/>
          </a:p>
        </p:txBody>
      </p:sp>
    </p:spTree>
    <p:extLst>
      <p:ext uri="{BB962C8B-B14F-4D97-AF65-F5344CB8AC3E}">
        <p14:creationId xmlns:p14="http://schemas.microsoft.com/office/powerpoint/2010/main" val="93709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Asepsis is the absence of all microorganisms. Aseptic technique is a set of practices used to protect the older person from contamination and the introduction of microorganisms during clinical procedures. More information on clinical procedures can be found in Chapter 5 of the aged care IPC Guide</a:t>
            </a:r>
          </a:p>
        </p:txBody>
      </p:sp>
      <p:sp>
        <p:nvSpPr>
          <p:cNvPr id="4" name="Slide Number Placeholder 3"/>
          <p:cNvSpPr>
            <a:spLocks noGrp="1"/>
          </p:cNvSpPr>
          <p:nvPr>
            <p:ph type="sldNum" sz="quarter" idx="5"/>
          </p:nvPr>
        </p:nvSpPr>
        <p:spPr/>
        <p:txBody>
          <a:bodyPr/>
          <a:lstStyle/>
          <a:p>
            <a:fld id="{87A1BF93-E208-442A-A8EE-A8ED124555B0}" type="slidenum">
              <a:rPr lang="en-AU" smtClean="0"/>
              <a:t>21</a:t>
            </a:fld>
            <a:endParaRPr lang="en-AU"/>
          </a:p>
        </p:txBody>
      </p:sp>
    </p:spTree>
    <p:extLst>
      <p:ext uri="{BB962C8B-B14F-4D97-AF65-F5344CB8AC3E}">
        <p14:creationId xmlns:p14="http://schemas.microsoft.com/office/powerpoint/2010/main" val="261194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22</a:t>
            </a:fld>
            <a:endParaRPr lang="en-AU"/>
          </a:p>
        </p:txBody>
      </p:sp>
    </p:spTree>
    <p:extLst>
      <p:ext uri="{BB962C8B-B14F-4D97-AF65-F5344CB8AC3E}">
        <p14:creationId xmlns:p14="http://schemas.microsoft.com/office/powerpoint/2010/main" val="114360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0" i="0" u="none" strike="noStrike" dirty="0">
                <a:solidFill>
                  <a:srgbClr val="000000"/>
                </a:solidFill>
                <a:effectLst/>
                <a:latin typeface="Calibri" panose="020F0502020204030204" pitchFamily="34" charset="0"/>
              </a:rPr>
              <a:t>Infection means the microorganism has entered and multiplied inside the body and is spreading. A person with an infection is usually unwell. An infected person may or may not have symptoms, depending on their health and immune status, age and the severity (also known as virulence) of the microorganism. If a person is showing signs of being unwell, then careful consideration is needed to work out the appropriateness of using antimicrobials.</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Infection is the result of a complex relationship between a host and a microorganism, as shown in the chain of infection. The clinical progression of an infection is also complex, as each person responds differently to each microorganism. </a:t>
            </a:r>
          </a:p>
          <a:p>
            <a:pPr algn="l" rtl="0" fontAlgn="base"/>
            <a:endParaRPr lang="en-AU" b="0" i="0" u="none" strike="noStrike" dirty="0">
              <a:solidFill>
                <a:srgbClr val="000000"/>
              </a:solidFill>
              <a:effectLst/>
              <a:latin typeface="Calibri" panose="020F0502020204030204" pitchFamily="34" charset="0"/>
            </a:endParaRPr>
          </a:p>
          <a:p>
            <a:pPr algn="l" rtl="0" fontAlgn="base"/>
            <a:r>
              <a:rPr lang="en-AU" b="0" i="0" u="none" strike="noStrike" dirty="0">
                <a:solidFill>
                  <a:srgbClr val="000000"/>
                </a:solidFill>
                <a:effectLst/>
                <a:latin typeface="Calibri" panose="020F0502020204030204" pitchFamily="34" charset="0"/>
              </a:rPr>
              <a:t>A person exposed to a microorganism may: </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 Never develop an infection</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 Become temporarily or permanently colonised but never become infected </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 Become infected but never develop symptoms or have only minimal symptoms</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 Become moderately unwell or very sick but recover, with or without complications </a:t>
            </a:r>
            <a:r>
              <a:rPr lang="en-US"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 Become very sick and die.</a:t>
            </a:r>
            <a:r>
              <a:rPr lang="en-AU" b="0" i="0" dirty="0">
                <a:solidFill>
                  <a:srgbClr val="444444"/>
                </a:solidFill>
                <a:effectLst/>
                <a:latin typeface="Calibri" panose="020F0502020204030204" pitchFamily="34" charset="0"/>
              </a:rPr>
              <a:t>​</a:t>
            </a:r>
          </a:p>
          <a:p>
            <a:pPr algn="l" rtl="0" fontAlgn="base"/>
            <a:endParaRPr lang="en-AU" b="0" i="0" u="none" strike="noStrike" dirty="0">
              <a:solidFill>
                <a:srgbClr val="000000"/>
              </a:solidFill>
              <a:effectLst/>
              <a:latin typeface="Calibri" panose="020F0502020204030204" pitchFamily="34" charset="0"/>
            </a:endParaRPr>
          </a:p>
          <a:p>
            <a:pPr algn="l" rtl="0" fontAlgn="base"/>
            <a:r>
              <a:rPr lang="en-AU" b="0" i="0" u="none" strike="noStrike" dirty="0">
                <a:solidFill>
                  <a:srgbClr val="000000"/>
                </a:solidFill>
                <a:effectLst/>
                <a:latin typeface="Calibri" panose="020F0502020204030204" pitchFamily="34" charset="0"/>
              </a:rPr>
              <a:t>The transmission of microorganisms occurs via a series of interlinked events called the chain of infection. </a:t>
            </a:r>
            <a:r>
              <a:rPr lang="en-US" b="0" i="0" dirty="0">
                <a:solidFill>
                  <a:srgbClr val="444444"/>
                </a:solidFill>
                <a:effectLst/>
                <a:latin typeface="Calibri" panose="020F0502020204030204" pitchFamily="34" charset="0"/>
              </a:rPr>
              <a:t>​</a:t>
            </a:r>
          </a:p>
          <a:p>
            <a:pPr algn="l" rtl="0" fontAlgn="base"/>
            <a:r>
              <a:rPr lang="en-AU" b="0" i="0" dirty="0">
                <a:solidFill>
                  <a:srgbClr val="444444"/>
                </a:solidFill>
                <a:effectLst/>
                <a:latin typeface="Calibri" panose="020F0502020204030204" pitchFamily="34" charset="0"/>
              </a:rPr>
              <a:t>​</a:t>
            </a:r>
          </a:p>
          <a:p>
            <a:pPr algn="l" rtl="0" fontAlgn="base"/>
            <a:r>
              <a:rPr lang="en-AU" b="0" i="1" u="none" strike="noStrike" dirty="0">
                <a:solidFill>
                  <a:srgbClr val="FF0000"/>
                </a:solidFill>
                <a:effectLst/>
                <a:latin typeface="Calibri" panose="020F0502020204030204" pitchFamily="34" charset="0"/>
              </a:rPr>
              <a:t>TRANSMISSION</a:t>
            </a:r>
            <a:r>
              <a:rPr lang="en-AU" b="0" i="0" u="none" strike="noStrike" dirty="0">
                <a:solidFill>
                  <a:srgbClr val="FF0000"/>
                </a:solidFill>
                <a:effectLst/>
                <a:latin typeface="Calibri" panose="020F0502020204030204" pitchFamily="34" charset="0"/>
              </a:rPr>
              <a:t> </a:t>
            </a:r>
            <a:r>
              <a:rPr lang="en-AU" b="0" i="0" u="none" strike="noStrike" dirty="0">
                <a:solidFill>
                  <a:srgbClr val="000000"/>
                </a:solidFill>
                <a:effectLst/>
                <a:latin typeface="Calibri" panose="020F0502020204030204" pitchFamily="34" charset="0"/>
              </a:rPr>
              <a:t>of an </a:t>
            </a:r>
            <a:r>
              <a:rPr lang="en-AU" b="0" i="1" u="none" strike="noStrike" dirty="0">
                <a:solidFill>
                  <a:srgbClr val="FF0000"/>
                </a:solidFill>
                <a:effectLst/>
                <a:latin typeface="Calibri" panose="020F0502020204030204" pitchFamily="34" charset="0"/>
              </a:rPr>
              <a:t>INFECTIOUS</a:t>
            </a:r>
            <a:r>
              <a:rPr lang="en-AU" b="0" i="0" u="none" strike="noStrike" dirty="0">
                <a:solidFill>
                  <a:srgbClr val="000000"/>
                </a:solidFill>
                <a:effectLst/>
                <a:latin typeface="Calibri" panose="020F0502020204030204" pitchFamily="34" charset="0"/>
              </a:rPr>
              <a:t> </a:t>
            </a:r>
            <a:r>
              <a:rPr lang="en-AU" b="0" i="1" u="none" strike="noStrike" dirty="0">
                <a:solidFill>
                  <a:srgbClr val="FF0000"/>
                </a:solidFill>
                <a:effectLst/>
                <a:latin typeface="Calibri" panose="020F0502020204030204" pitchFamily="34" charset="0"/>
              </a:rPr>
              <a:t>AGENT</a:t>
            </a:r>
            <a:r>
              <a:rPr lang="en-AU" b="0" i="0" u="none" strike="noStrike" dirty="0">
                <a:solidFill>
                  <a:srgbClr val="FF0000"/>
                </a:solidFill>
                <a:effectLst/>
                <a:latin typeface="Calibri" panose="020F0502020204030204" pitchFamily="34" charset="0"/>
              </a:rPr>
              <a:t> (pathogen) </a:t>
            </a:r>
            <a:r>
              <a:rPr lang="en-AU" b="0" i="0" u="none" strike="noStrike" dirty="0">
                <a:solidFill>
                  <a:srgbClr val="000000"/>
                </a:solidFill>
                <a:effectLst/>
                <a:latin typeface="Calibri" panose="020F0502020204030204" pitchFamily="34" charset="0"/>
              </a:rPr>
              <a:t>to a </a:t>
            </a:r>
            <a:r>
              <a:rPr lang="en-US" b="0" i="0" dirty="0">
                <a:solidFill>
                  <a:srgbClr val="444444"/>
                </a:solidFill>
                <a:effectLst/>
                <a:latin typeface="Calibri" panose="020F0502020204030204" pitchFamily="34" charset="0"/>
              </a:rPr>
              <a:t>​</a:t>
            </a:r>
          </a:p>
          <a:p>
            <a:pPr algn="l" rtl="0" fontAlgn="base"/>
            <a:r>
              <a:rPr lang="en-AU" b="0" i="0" dirty="0">
                <a:solidFill>
                  <a:srgbClr val="444444"/>
                </a:solidFill>
                <a:effectLst/>
                <a:latin typeface="Calibri" panose="020F0502020204030204" pitchFamily="34" charset="0"/>
              </a:rPr>
              <a:t>​</a:t>
            </a:r>
          </a:p>
          <a:p>
            <a:pPr algn="l" rtl="0" fontAlgn="base"/>
            <a:r>
              <a:rPr lang="en-AU" b="0" i="0" u="none" strike="noStrike" dirty="0">
                <a:solidFill>
                  <a:srgbClr val="000000"/>
                </a:solidFill>
                <a:effectLst/>
                <a:latin typeface="Calibri" panose="020F0502020204030204" pitchFamily="34" charset="0"/>
              </a:rPr>
              <a:t>SUSCEPTIBLE </a:t>
            </a:r>
            <a:r>
              <a:rPr lang="en-AU" b="0" i="1" u="none" strike="noStrike" dirty="0">
                <a:solidFill>
                  <a:srgbClr val="FF0000"/>
                </a:solidFill>
                <a:effectLst/>
                <a:latin typeface="Calibri" panose="020F0502020204030204" pitchFamily="34" charset="0"/>
              </a:rPr>
              <a:t>HOST (resident)</a:t>
            </a:r>
            <a:endParaRPr lang="en-US" b="0" i="0" dirty="0">
              <a:solidFill>
                <a:srgbClr val="444444"/>
              </a:solidFill>
              <a:effectLst/>
              <a:latin typeface="Calibri" panose="020F0502020204030204" pitchFamily="34" charset="0"/>
            </a:endParaRPr>
          </a:p>
          <a:p>
            <a:pPr algn="l" rtl="0" fontAlgn="base"/>
            <a:r>
              <a:rPr lang="en-AU" b="0" i="0" dirty="0">
                <a:solidFill>
                  <a:srgbClr val="444444"/>
                </a:solidFill>
                <a:effectLst/>
                <a:latin typeface="Calibri" panose="020F0502020204030204" pitchFamily="34" charset="0"/>
              </a:rPr>
              <a:t>​</a:t>
            </a:r>
          </a:p>
          <a:p>
            <a:pPr algn="l" rtl="0" fontAlgn="base"/>
            <a:r>
              <a:rPr lang="en-AU" b="0" i="0" dirty="0">
                <a:solidFill>
                  <a:srgbClr val="444444"/>
                </a:solidFill>
                <a:effectLst/>
                <a:latin typeface="Calibri" panose="020F0502020204030204" pitchFamily="34" charset="0"/>
              </a:rPr>
              <a:t>​</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4</a:t>
            </a:fld>
            <a:endParaRPr lang="en-AU"/>
          </a:p>
        </p:txBody>
      </p:sp>
    </p:spTree>
    <p:extLst>
      <p:ext uri="{BB962C8B-B14F-4D97-AF65-F5344CB8AC3E}">
        <p14:creationId xmlns:p14="http://schemas.microsoft.com/office/powerpoint/2010/main" val="267459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Reusable equipment is that equipment that is intended by the manufacturer to be appropriately cleaned, disinfected (if needed) and reused. Reusable equipment can include blood pressure cuffs, stethoscopes, nail clippers, commode chairs and hoists, but can also include items such as smart phones and tablets. Any piece of equipment that is reusable requires reprocessing, meaning that it requires cleaning and (if needed) disinfection after each use</a:t>
            </a:r>
          </a:p>
        </p:txBody>
      </p:sp>
      <p:sp>
        <p:nvSpPr>
          <p:cNvPr id="4" name="Slide Number Placeholder 3"/>
          <p:cNvSpPr>
            <a:spLocks noGrp="1"/>
          </p:cNvSpPr>
          <p:nvPr>
            <p:ph type="sldNum" sz="quarter" idx="5"/>
          </p:nvPr>
        </p:nvSpPr>
        <p:spPr/>
        <p:txBody>
          <a:bodyPr/>
          <a:lstStyle/>
          <a:p>
            <a:fld id="{87A1BF93-E208-442A-A8EE-A8ED124555B0}" type="slidenum">
              <a:rPr lang="en-AU" smtClean="0"/>
              <a:t>23</a:t>
            </a:fld>
            <a:endParaRPr lang="en-AU"/>
          </a:p>
        </p:txBody>
      </p:sp>
    </p:spTree>
    <p:extLst>
      <p:ext uri="{BB962C8B-B14F-4D97-AF65-F5344CB8AC3E}">
        <p14:creationId xmlns:p14="http://schemas.microsoft.com/office/powerpoint/2010/main" val="277160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Cleaning schedules should be tailored to the risk of transmission of infection within a specific setting. All organisations should have a documented cleaning schedule that clearly outlines the responsibilities of all aged care workers, a roster of duties, frequency of cleaning required and the products that should be used to clean specific areas.</a:t>
            </a:r>
          </a:p>
        </p:txBody>
      </p:sp>
      <p:sp>
        <p:nvSpPr>
          <p:cNvPr id="4" name="Slide Number Placeholder 3"/>
          <p:cNvSpPr>
            <a:spLocks noGrp="1"/>
          </p:cNvSpPr>
          <p:nvPr>
            <p:ph type="sldNum" sz="quarter" idx="5"/>
          </p:nvPr>
        </p:nvSpPr>
        <p:spPr/>
        <p:txBody>
          <a:bodyPr/>
          <a:lstStyle/>
          <a:p>
            <a:fld id="{87A1BF93-E208-442A-A8EE-A8ED124555B0}" type="slidenum">
              <a:rPr lang="en-AU" smtClean="0"/>
              <a:t>24</a:t>
            </a:fld>
            <a:endParaRPr lang="en-AU"/>
          </a:p>
        </p:txBody>
      </p:sp>
    </p:spTree>
    <p:extLst>
      <p:ext uri="{BB962C8B-B14F-4D97-AF65-F5344CB8AC3E}">
        <p14:creationId xmlns:p14="http://schemas.microsoft.com/office/powerpoint/2010/main" val="1177023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 are four primary different categories of waste generated in aged care: • Clinical waste includes any waste that can potentially cause injury, infection or offence. Examples include o anatomical waste o clinical waste and pathology waste o radioactive waste o cytotoxic waste o pharmaceutical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25</a:t>
            </a:fld>
            <a:endParaRPr lang="en-AU"/>
          </a:p>
        </p:txBody>
      </p:sp>
    </p:spTree>
    <p:extLst>
      <p:ext uri="{BB962C8B-B14F-4D97-AF65-F5344CB8AC3E}">
        <p14:creationId xmlns:p14="http://schemas.microsoft.com/office/powerpoint/2010/main" val="2200222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four primary different categories of waste generated in aged care: • Clinical waste includes any waste that can potentially cause injury, infection or offence. Examples include o anatomical waste o clinical waste and pathology waste o radioactive waste o cytotoxic waste o pharmaceutical waste</a:t>
            </a:r>
          </a:p>
        </p:txBody>
      </p:sp>
      <p:sp>
        <p:nvSpPr>
          <p:cNvPr id="4" name="Slide Number Placeholder 3"/>
          <p:cNvSpPr>
            <a:spLocks noGrp="1"/>
          </p:cNvSpPr>
          <p:nvPr>
            <p:ph type="sldNum" sz="quarter" idx="5"/>
          </p:nvPr>
        </p:nvSpPr>
        <p:spPr/>
        <p:txBody>
          <a:bodyPr/>
          <a:lstStyle/>
          <a:p>
            <a:fld id="{87A1BF93-E208-442A-A8EE-A8ED124555B0}" type="slidenum">
              <a:rPr lang="en-AU" smtClean="0"/>
              <a:t>26</a:t>
            </a:fld>
            <a:endParaRPr lang="en-AU"/>
          </a:p>
        </p:txBody>
      </p:sp>
    </p:spTree>
    <p:extLst>
      <p:ext uri="{BB962C8B-B14F-4D97-AF65-F5344CB8AC3E}">
        <p14:creationId xmlns:p14="http://schemas.microsoft.com/office/powerpoint/2010/main" val="898126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Aged care workers should always use standard precautions when handling used linen. For example, hand hygiene must be performed after all contact with used linen, regardless of whether the linen is visibly soiled. Workers may need to use transmission-based precautions in addition to standard precautions if there is a risk that the linen is contaminated with a highly infectious microorganism or blood or other body fluids</a:t>
            </a:r>
          </a:p>
          <a:p>
            <a:r>
              <a:rPr lang="en-AU" dirty="0"/>
              <a:t>Aged care organisations should have documented policies on the collection, transport and storage of linen. All used linen should be handled with care to avoid dispersal of microorganisms into the environment and to avoid contact with aged care workers’ clothing.</a:t>
            </a:r>
          </a:p>
        </p:txBody>
      </p:sp>
      <p:sp>
        <p:nvSpPr>
          <p:cNvPr id="4" name="Slide Number Placeholder 3"/>
          <p:cNvSpPr>
            <a:spLocks noGrp="1"/>
          </p:cNvSpPr>
          <p:nvPr>
            <p:ph type="sldNum" sz="quarter" idx="5"/>
          </p:nvPr>
        </p:nvSpPr>
        <p:spPr/>
        <p:txBody>
          <a:bodyPr/>
          <a:lstStyle/>
          <a:p>
            <a:fld id="{87A1BF93-E208-442A-A8EE-A8ED124555B0}" type="slidenum">
              <a:rPr lang="en-AU" smtClean="0"/>
              <a:t>27</a:t>
            </a:fld>
            <a:endParaRPr lang="en-AU"/>
          </a:p>
        </p:txBody>
      </p:sp>
    </p:spTree>
    <p:extLst>
      <p:ext uri="{BB962C8B-B14F-4D97-AF65-F5344CB8AC3E}">
        <p14:creationId xmlns:p14="http://schemas.microsoft.com/office/powerpoint/2010/main" val="1643560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REMINDER: Transmission-based precautions are always applied in addition to standard precautions that include hand hygiene, PPE, sharps management, respiratory hygiene/cough etiquette, aseptic technique and waste and linen management.</a:t>
            </a:r>
          </a:p>
          <a:p>
            <a:endParaRPr lang="en-AU" dirty="0"/>
          </a:p>
          <a:p>
            <a:r>
              <a:rPr lang="en-AU" dirty="0"/>
              <a:t>Understanding how an infection spreads and knowing when to apply standard and transmission based precautions are critical to preventing and controlling the spread of infections.</a:t>
            </a:r>
          </a:p>
          <a:p>
            <a:endParaRPr lang="en-AU" dirty="0"/>
          </a:p>
          <a:p>
            <a:endParaRPr lang="en-AU" b="1" dirty="0"/>
          </a:p>
          <a:p>
            <a:endParaRPr lang="en-AU" dirty="0"/>
          </a:p>
          <a:p>
            <a:r>
              <a:rPr lang="en-AU" dirty="0"/>
              <a:t>• Transmission-based precautions should only be used for limited periods of time until signs and symptoms of the infection have resolved, or according to recommendations of persons responsible for infection prevention and control (IPC). </a:t>
            </a:r>
          </a:p>
          <a:p>
            <a:r>
              <a:rPr lang="en-AU" dirty="0"/>
              <a:t>• Prolonged periods of isolation (as an IPC intervention) can cause harm to the physical and psychological health of older people. The intervention should only be implemented, if necessary, for short periods of time, and after a comprehensive risk assessment</a:t>
            </a:r>
          </a:p>
          <a:p>
            <a:endParaRPr lang="en-AU" dirty="0"/>
          </a:p>
          <a:p>
            <a:r>
              <a:rPr lang="en-AU" dirty="0"/>
              <a:t>There are other sign formats available through the Australian Commission’s website.  These are the original signs from before the Pandemic. See next slide</a:t>
            </a:r>
          </a:p>
          <a:p>
            <a:r>
              <a:rPr lang="en-AU" dirty="0"/>
              <a:t>Risk assessment - </a:t>
            </a:r>
          </a:p>
        </p:txBody>
      </p:sp>
      <p:sp>
        <p:nvSpPr>
          <p:cNvPr id="4" name="Slide Number Placeholder 3"/>
          <p:cNvSpPr>
            <a:spLocks noGrp="1"/>
          </p:cNvSpPr>
          <p:nvPr>
            <p:ph type="sldNum" sz="quarter" idx="5"/>
          </p:nvPr>
        </p:nvSpPr>
        <p:spPr/>
        <p:txBody>
          <a:bodyPr/>
          <a:lstStyle/>
          <a:p>
            <a:fld id="{87A1BF93-E208-442A-A8EE-A8ED124555B0}" type="slidenum">
              <a:rPr lang="en-AU" smtClean="0"/>
              <a:t>29</a:t>
            </a:fld>
            <a:endParaRPr lang="en-AU"/>
          </a:p>
        </p:txBody>
      </p:sp>
    </p:spTree>
    <p:extLst>
      <p:ext uri="{BB962C8B-B14F-4D97-AF65-F5344CB8AC3E}">
        <p14:creationId xmlns:p14="http://schemas.microsoft.com/office/powerpoint/2010/main" val="414912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main ways that infections are spread is through contact or respiratory particles or a combination of these. The way that infections are spread will vary depending on the type of microorganism causing the infection. In some cases, the same microorganism may be spread by more than one way (both contact and respiratory). Transmission-based precautions are used when an older person is suspected to have or is diagnosed with an infection. Transmission-based precautions are always used in addition to standard precautions. There are different types of transmission-based precautions, which are based on how an infection can be spread. Each type of precaution requires different levels of PPE to be worn to prevent the infection from spreading</a:t>
            </a:r>
          </a:p>
          <a:p>
            <a:endParaRPr lang="en-AU" dirty="0"/>
          </a:p>
          <a:p>
            <a:r>
              <a:rPr lang="en-AU" dirty="0"/>
              <a:t>Contact: </a:t>
            </a:r>
            <a:r>
              <a:rPr lang="en-AU" i="1" dirty="0" err="1"/>
              <a:t>Clostridioides</a:t>
            </a:r>
            <a:r>
              <a:rPr lang="en-AU" i="1" dirty="0"/>
              <a:t> difficile, </a:t>
            </a:r>
            <a:r>
              <a:rPr lang="en-AU" i="0" dirty="0"/>
              <a:t>conjunctivitis, Herpes simplex, scabies</a:t>
            </a:r>
            <a:endParaRPr lang="en-AU" i="1" dirty="0"/>
          </a:p>
          <a:p>
            <a:r>
              <a:rPr lang="en-AU" dirty="0"/>
              <a:t>Combination (contact and respiratory) Description: Sometimes a combination of contact and respiratory precautions is required in addition to standard precautions, if the infection can be spread through a number of ways. Precautions: For most situations, combined precautions will require gloves, a gown, facial/eye protection and a surgical mask in addition to standard precautions. In some unusual and higher risk situations, a PFR might be used instead of a surgical mask. The IPC lead(s) or person(s) responsible for IPC should (if possible) be consulted before a PFR is used – examples are Tuberculosis, and when this illness is still unknown</a:t>
            </a:r>
          </a:p>
          <a:p>
            <a:r>
              <a:rPr lang="en-AU" dirty="0"/>
              <a:t>Note the difference between an Infection or a colonisation with regard to a </a:t>
            </a:r>
            <a:r>
              <a:rPr lang="en-AU" dirty="0" err="1"/>
              <a:t>multiresistant</a:t>
            </a:r>
            <a:r>
              <a:rPr lang="en-AU" dirty="0"/>
              <a:t> organism (MRO)</a:t>
            </a:r>
          </a:p>
          <a:p>
            <a:r>
              <a:rPr lang="en-AU" dirty="0"/>
              <a:t>• HWs to conduct a risk assessment on the requirement on type of PPE based on the episode care and anticipated contact with the patient and patient zone. All staff must risk assess before entering the patient care zone and deciding on application on appropriate PPE. • If the care involves body substance contact based on individual risk assessment an apron/gown should be donned to protect HWs uniform/personal clothing. PPE should be applied based on anticipated level of contact with the patient and or their environment • Facial and eye protection should be selected according to standard precautions. • HWs must perform hand hygiene, put on an impervious apron/gown on entering the patient zone based on anticipated contact with body substance. • The gloves are always the last PPE item to apply. They are put on inside the room directly before having contact with the patient where exposure to body substances is anticipated and after hand hygiene is performed (129). • Compliance with hand hygiene inside the patient care zone must continue regardless of glove use.</a:t>
            </a:r>
            <a:endParaRPr lang="en-AU" sz="1200" b="1" dirty="0">
              <a:solidFill>
                <a:srgbClr val="22272B"/>
              </a:solidFill>
              <a:effectLst/>
              <a:latin typeface="Arial" panose="020B0604020202020204" pitchFamily="34"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30</a:t>
            </a:fld>
            <a:endParaRPr lang="en-AU"/>
          </a:p>
        </p:txBody>
      </p:sp>
    </p:spTree>
    <p:extLst>
      <p:ext uri="{BB962C8B-B14F-4D97-AF65-F5344CB8AC3E}">
        <p14:creationId xmlns:p14="http://schemas.microsoft.com/office/powerpoint/2010/main" val="969932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31</a:t>
            </a:fld>
            <a:endParaRPr lang="en-AU"/>
          </a:p>
        </p:txBody>
      </p:sp>
    </p:spTree>
    <p:extLst>
      <p:ext uri="{BB962C8B-B14F-4D97-AF65-F5344CB8AC3E}">
        <p14:creationId xmlns:p14="http://schemas.microsoft.com/office/powerpoint/2010/main" val="148095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about the drug keys???</a:t>
            </a:r>
          </a:p>
          <a:p>
            <a:r>
              <a:rPr lang="en-AU" dirty="0"/>
              <a:t>Blood pressure cuffs</a:t>
            </a:r>
          </a:p>
          <a:p>
            <a:r>
              <a:rPr lang="en-AU" dirty="0"/>
              <a:t>WOW</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6</a:t>
            </a:fld>
            <a:endParaRPr lang="en-AU"/>
          </a:p>
        </p:txBody>
      </p:sp>
    </p:spTree>
    <p:extLst>
      <p:ext uri="{BB962C8B-B14F-4D97-AF65-F5344CB8AC3E}">
        <p14:creationId xmlns:p14="http://schemas.microsoft.com/office/powerpoint/2010/main" val="28075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7</a:t>
            </a:fld>
            <a:endParaRPr lang="en-AU"/>
          </a:p>
        </p:txBody>
      </p:sp>
    </p:spTree>
    <p:extLst>
      <p:ext uri="{BB962C8B-B14F-4D97-AF65-F5344CB8AC3E}">
        <p14:creationId xmlns:p14="http://schemas.microsoft.com/office/powerpoint/2010/main" val="400686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onotype Sorts" pitchFamily="2" charset="2"/>
              <a:buNone/>
            </a:pPr>
            <a:r>
              <a:rPr lang="en-AU" i="1" dirty="0">
                <a:solidFill>
                  <a:srgbClr val="FF0000"/>
                </a:solidFill>
              </a:rPr>
              <a:t>TRANSMISSION</a:t>
            </a:r>
            <a:r>
              <a:rPr lang="en-AU" dirty="0">
                <a:solidFill>
                  <a:srgbClr val="FF0000"/>
                </a:solidFill>
              </a:rPr>
              <a:t> </a:t>
            </a:r>
            <a:r>
              <a:rPr lang="en-AU" dirty="0"/>
              <a:t>of an </a:t>
            </a:r>
            <a:r>
              <a:rPr lang="en-AU" i="1" dirty="0">
                <a:solidFill>
                  <a:srgbClr val="FF0000"/>
                </a:solidFill>
              </a:rPr>
              <a:t>INFECTIOUS</a:t>
            </a:r>
            <a:r>
              <a:rPr lang="en-AU" dirty="0"/>
              <a:t> </a:t>
            </a:r>
            <a:r>
              <a:rPr lang="en-AU" i="1" dirty="0">
                <a:solidFill>
                  <a:srgbClr val="FF0000"/>
                </a:solidFill>
              </a:rPr>
              <a:t>AGENT</a:t>
            </a:r>
            <a:r>
              <a:rPr lang="en-AU" dirty="0">
                <a:solidFill>
                  <a:srgbClr val="FF0000"/>
                </a:solidFill>
              </a:rPr>
              <a:t> (pathogen) </a:t>
            </a:r>
            <a:r>
              <a:rPr lang="en-AU" dirty="0"/>
              <a:t>to a </a:t>
            </a:r>
          </a:p>
          <a:p>
            <a:pPr>
              <a:buFont typeface="Monotype Sorts" pitchFamily="2" charset="2"/>
              <a:buNone/>
            </a:pPr>
            <a:endParaRPr lang="en-AU" dirty="0"/>
          </a:p>
          <a:p>
            <a:pPr>
              <a:buFont typeface="Monotype Sorts" pitchFamily="2" charset="2"/>
              <a:buNone/>
            </a:pPr>
            <a:r>
              <a:rPr lang="en-AU" dirty="0"/>
              <a:t>SUSCEPTIBLE </a:t>
            </a:r>
            <a:r>
              <a:rPr lang="en-AU" i="1" dirty="0">
                <a:solidFill>
                  <a:srgbClr val="FF0000"/>
                </a:solidFill>
              </a:rPr>
              <a:t>HOST.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Microorganisms are very small living things such as bacteria, viruses, fungi and some parasites. Inappropriate use, and overuse, of antimicrobials (such as antibiotics, antivirals and antifungal medication) contributes to an increase in resistant microorganisms, meaning these microorganisms become resistant to antimicrobial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313131"/>
              </a:solidFill>
              <a:effectLst/>
              <a:latin typeface="Open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special note on Fungal infections in aged care:  Fungi are mostly found in the environment. Yeast, mildew, and moulds are types of fungi. There are millions of fungal species, but only relatively few species make people unwell. Anyone can get a fungal infection. However, they are more likely to cause infections in people with weakened immune systems, or after receiving antibiotics. So, often this will include many older people. Common types of fungal infections are vaginal candidiasis, nail infections, oral thrush and ringworm</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8</a:t>
            </a:fld>
            <a:endParaRPr lang="en-AU"/>
          </a:p>
        </p:txBody>
      </p:sp>
    </p:spTree>
    <p:extLst>
      <p:ext uri="{BB962C8B-B14F-4D97-AF65-F5344CB8AC3E}">
        <p14:creationId xmlns:p14="http://schemas.microsoft.com/office/powerpoint/2010/main" val="149372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special note on Fungal infections in aged care:  Fungi are mostly found in the environment. Yeast, mildew, and moulds are types of fungi. There are millions of fungal species, but only relatively few species make people unwell. Anyone can get a fungal infection. However, they are more likely to cause infections in people with weakened immune systems, or after receiving antibiotics. So, often this will include many older people. Common types of fungal infections are vaginal candidiasis, nail infections, oral thrush and ringworm.  </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9</a:t>
            </a:fld>
            <a:endParaRPr lang="en-AU"/>
          </a:p>
        </p:txBody>
      </p:sp>
    </p:spTree>
    <p:extLst>
      <p:ext uri="{BB962C8B-B14F-4D97-AF65-F5344CB8AC3E}">
        <p14:creationId xmlns:p14="http://schemas.microsoft.com/office/powerpoint/2010/main" val="58201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13131"/>
                </a:solidFill>
                <a:effectLst/>
                <a:latin typeface="OpenSans"/>
              </a:rPr>
              <a:t>The reservoir is where a microorganism lives. Microorganisms can live in a variety of environments including people, animals, food, soil, water or on an object.</a:t>
            </a:r>
            <a:r>
              <a:rPr lang="en-AU" b="1" i="0" dirty="0">
                <a:solidFill>
                  <a:srgbClr val="313131"/>
                </a:solidFill>
                <a:effectLst/>
                <a:latin typeface="OpenSans-Bold"/>
              </a:rPr>
              <a:t> </a:t>
            </a:r>
            <a:r>
              <a:rPr lang="en-AU" b="0" i="0" dirty="0">
                <a:solidFill>
                  <a:srgbClr val="313131"/>
                </a:solidFill>
                <a:effectLst/>
                <a:latin typeface="OpenSans"/>
              </a:rPr>
              <a:t>Following the correct procedures for </a:t>
            </a:r>
            <a:r>
              <a:rPr lang="en-AU" b="0" i="0" u="sng" dirty="0">
                <a:solidFill>
                  <a:srgbClr val="1A659C"/>
                </a:solidFill>
                <a:effectLst/>
                <a:latin typeface="OpenSans"/>
                <a:hlinkClick r:id="rId3"/>
              </a:rPr>
              <a:t>environmental cleaning</a:t>
            </a:r>
            <a:r>
              <a:rPr lang="en-AU" b="0" i="0" dirty="0">
                <a:solidFill>
                  <a:srgbClr val="313131"/>
                </a:solidFill>
                <a:effectLst/>
                <a:latin typeface="OpenSans"/>
              </a:rPr>
              <a:t>, equipment reprocessing, and linen management can stop microorganisms from living on surfaces and equipment, limiting the risk of infection to yourself, and the people you care for.</a:t>
            </a:r>
          </a:p>
          <a:p>
            <a:endParaRPr lang="en-AU" b="0" i="0" dirty="0">
              <a:solidFill>
                <a:srgbClr val="313131"/>
              </a:solidFill>
              <a:effectLst/>
              <a:latin typeface="OpenSans"/>
            </a:endParaRPr>
          </a:p>
          <a:p>
            <a:r>
              <a:rPr lang="en-AU" b="0" i="0" dirty="0">
                <a:solidFill>
                  <a:srgbClr val="313131"/>
                </a:solidFill>
                <a:effectLst/>
                <a:latin typeface="OpenSans"/>
              </a:rPr>
              <a:t>MOBILE PHONES</a:t>
            </a:r>
          </a:p>
          <a:p>
            <a:r>
              <a:rPr lang="en-AU" b="0" i="0" dirty="0">
                <a:solidFill>
                  <a:srgbClr val="313131"/>
                </a:solidFill>
                <a:effectLst/>
                <a:latin typeface="OpenSans"/>
              </a:rPr>
              <a:t>Smart watches</a:t>
            </a:r>
          </a:p>
          <a:p>
            <a:r>
              <a:rPr lang="en-AU" b="0" i="0" dirty="0">
                <a:solidFill>
                  <a:srgbClr val="313131"/>
                </a:solidFill>
                <a:effectLst/>
                <a:latin typeface="OpenSans"/>
              </a:rPr>
              <a:t>Patient notes/folders</a:t>
            </a:r>
          </a:p>
          <a:p>
            <a:r>
              <a:rPr lang="en-AU" dirty="0"/>
              <a:t>How about the drug keys???</a:t>
            </a:r>
          </a:p>
          <a:p>
            <a:r>
              <a:rPr lang="en-AU" dirty="0"/>
              <a:t>Blood pressure cuffs</a:t>
            </a:r>
          </a:p>
          <a:p>
            <a:r>
              <a:rPr lang="en-AU" dirty="0"/>
              <a:t>WOW</a:t>
            </a:r>
          </a:p>
          <a:p>
            <a:r>
              <a:rPr lang="en-AU" b="0" i="0" dirty="0">
                <a:solidFill>
                  <a:srgbClr val="313131"/>
                </a:solidFill>
                <a:effectLst/>
                <a:latin typeface="OpenSans"/>
              </a:rPr>
              <a:t>Sinks</a:t>
            </a:r>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10</a:t>
            </a:fld>
            <a:endParaRPr lang="en-AU"/>
          </a:p>
        </p:txBody>
      </p:sp>
    </p:spTree>
    <p:extLst>
      <p:ext uri="{BB962C8B-B14F-4D97-AF65-F5344CB8AC3E}">
        <p14:creationId xmlns:p14="http://schemas.microsoft.com/office/powerpoint/2010/main" val="359088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The portal of exit is how a microorganism gets out of where they live. Microorganisms can be spread via the mouth (such as saliva, vomit, sneezes or coughs), wounds, the gastrointestinal and urinary tracts (such as faeces and urine). Basic IPC interventions such as </a:t>
            </a:r>
            <a:r>
              <a:rPr lang="en-AU" b="0" i="0" u="sng" dirty="0">
                <a:solidFill>
                  <a:srgbClr val="1A659C"/>
                </a:solidFill>
                <a:effectLst/>
                <a:latin typeface="OpenSans"/>
                <a:hlinkClick r:id="rId3"/>
              </a:rPr>
              <a:t>hand hygiene</a:t>
            </a:r>
            <a:r>
              <a:rPr lang="en-AU" b="0" i="0" dirty="0">
                <a:solidFill>
                  <a:srgbClr val="313131"/>
                </a:solidFill>
                <a:effectLst/>
                <a:latin typeface="OpenSans"/>
              </a:rPr>
              <a:t>, </a:t>
            </a:r>
            <a:r>
              <a:rPr lang="en-AU" b="0" i="0" u="sng" dirty="0">
                <a:solidFill>
                  <a:srgbClr val="1A659C"/>
                </a:solidFill>
                <a:effectLst/>
                <a:latin typeface="OpenSans"/>
                <a:hlinkClick r:id="rId4"/>
              </a:rPr>
              <a:t>personal protective equipment (PPE)</a:t>
            </a:r>
            <a:r>
              <a:rPr lang="en-AU" b="0" i="0" dirty="0">
                <a:solidFill>
                  <a:srgbClr val="313131"/>
                </a:solidFill>
                <a:effectLst/>
                <a:latin typeface="OpenSans"/>
              </a:rPr>
              <a:t> and practising appropriate respiratory hygiene can stop microorganisms from spreading via the mouth, nose, or open wounds.</a:t>
            </a:r>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11</a:t>
            </a:fld>
            <a:endParaRPr lang="en-AU"/>
          </a:p>
        </p:txBody>
      </p:sp>
    </p:spTree>
    <p:extLst>
      <p:ext uri="{BB962C8B-B14F-4D97-AF65-F5344CB8AC3E}">
        <p14:creationId xmlns:p14="http://schemas.microsoft.com/office/powerpoint/2010/main" val="142627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The means of transmission is how a microorganism is spread or travels between reservoirs. Microorganisms can spread through contact with contaminated surfaces, body fluids or blood, by ingestion or by inhalation of respiratory particles. Basic IPC interventions such as </a:t>
            </a:r>
            <a:r>
              <a:rPr lang="en-AU" b="0" i="0" u="sng" dirty="0">
                <a:solidFill>
                  <a:srgbClr val="1A659C"/>
                </a:solidFill>
                <a:effectLst/>
                <a:latin typeface="OpenSans"/>
                <a:hlinkClick r:id="rId3"/>
              </a:rPr>
              <a:t>hand hygiene</a:t>
            </a:r>
            <a:r>
              <a:rPr lang="en-AU" b="0" i="0" dirty="0">
                <a:solidFill>
                  <a:srgbClr val="313131"/>
                </a:solidFill>
                <a:effectLst/>
                <a:latin typeface="OpenSans"/>
              </a:rPr>
              <a:t>, </a:t>
            </a:r>
            <a:r>
              <a:rPr lang="en-AU" b="0" i="0" u="sng" dirty="0">
                <a:solidFill>
                  <a:srgbClr val="1A659C"/>
                </a:solidFill>
                <a:effectLst/>
                <a:latin typeface="OpenSans"/>
                <a:hlinkClick r:id="rId4"/>
              </a:rPr>
              <a:t>PPE</a:t>
            </a:r>
            <a:r>
              <a:rPr lang="en-AU" b="0" i="0" dirty="0">
                <a:solidFill>
                  <a:srgbClr val="313131"/>
                </a:solidFill>
                <a:effectLst/>
                <a:latin typeface="OpenSans"/>
              </a:rPr>
              <a:t> and </a:t>
            </a:r>
            <a:r>
              <a:rPr lang="en-AU" b="0" i="0" u="sng" dirty="0">
                <a:solidFill>
                  <a:srgbClr val="1A659C"/>
                </a:solidFill>
                <a:effectLst/>
                <a:latin typeface="OpenSans"/>
                <a:hlinkClick r:id="rId5"/>
              </a:rPr>
              <a:t>environmental cleaning</a:t>
            </a:r>
            <a:r>
              <a:rPr lang="en-AU" b="0" i="0" dirty="0">
                <a:solidFill>
                  <a:srgbClr val="313131"/>
                </a:solidFill>
                <a:effectLst/>
                <a:latin typeface="OpenSans"/>
              </a:rPr>
              <a:t> can stop microorganisms from spreading from one person to another.</a:t>
            </a:r>
            <a:endParaRPr lang="en-AU" dirty="0"/>
          </a:p>
          <a:p>
            <a:endParaRPr lang="en-AU" dirty="0"/>
          </a:p>
        </p:txBody>
      </p:sp>
      <p:sp>
        <p:nvSpPr>
          <p:cNvPr id="4" name="Slide Number Placeholder 3"/>
          <p:cNvSpPr>
            <a:spLocks noGrp="1"/>
          </p:cNvSpPr>
          <p:nvPr>
            <p:ph type="sldNum" sz="quarter" idx="5"/>
          </p:nvPr>
        </p:nvSpPr>
        <p:spPr/>
        <p:txBody>
          <a:bodyPr/>
          <a:lstStyle/>
          <a:p>
            <a:fld id="{87A1BF93-E208-442A-A8EE-A8ED124555B0}" type="slidenum">
              <a:rPr lang="en-AU" smtClean="0"/>
              <a:t>12</a:t>
            </a:fld>
            <a:endParaRPr lang="en-AU"/>
          </a:p>
        </p:txBody>
      </p:sp>
    </p:spTree>
    <p:extLst>
      <p:ext uri="{BB962C8B-B14F-4D97-AF65-F5344CB8AC3E}">
        <p14:creationId xmlns:p14="http://schemas.microsoft.com/office/powerpoint/2010/main" val="409930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29/01/2025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29/01/2025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29/01/2025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29/01/2025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office@acipc.org.au" TargetMode="External"/><Relationship Id="rId5" Type="http://schemas.openxmlformats.org/officeDocument/2006/relationships/image" Target="../media/image1.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hyperlink" Target="https://www.cdc.gov/norovirus/" TargetMode="External"/><Relationship Id="rId3" Type="http://schemas.openxmlformats.org/officeDocument/2006/relationships/hyperlink" Target="https://www.safetyandquality.gov.au/publications-and-resources/resource-library/infection-prevention-and-control-workbook-2024" TargetMode="External"/><Relationship Id="rId7" Type="http://schemas.openxmlformats.org/officeDocument/2006/relationships/hyperlink" Target="https://www.cdc.gov/ncird/divisions-offices/dvd.html" TargetMode="External"/><Relationship Id="rId2" Type="http://schemas.openxmlformats.org/officeDocument/2006/relationships/hyperlink" Target="https://www.cec.health.nsw.gov.au/__data/assets/pdf_file/0010/383239/IPC-Practice-Handbook-2020.pdf" TargetMode="External"/><Relationship Id="rId1" Type="http://schemas.openxmlformats.org/officeDocument/2006/relationships/slideLayout" Target="../slideLayouts/slideLayout2.xml"/><Relationship Id="rId6" Type="http://schemas.openxmlformats.org/officeDocument/2006/relationships/hyperlink" Target="https://www.cdc.gov/ncird/index.html" TargetMode="External"/><Relationship Id="rId5" Type="http://schemas.openxmlformats.org/officeDocument/2006/relationships/hyperlink" Target="https://www.cec.health.nsw.gov.au/keep-patients-safe/infection-prevention-and-control/infection-prevention-and-control-precautions" TargetMode="External"/><Relationship Id="rId4" Type="http://schemas.openxmlformats.org/officeDocument/2006/relationships/hyperlink" Target="https://time.leeds.ac.uk/resources/germ-bu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rmAutofit/>
          </a:bodyPr>
          <a:lstStyle/>
          <a:p>
            <a:pPr algn="l"/>
            <a:r>
              <a:rPr lang="en-AU" sz="3200" b="1" dirty="0"/>
              <a:t>The Chain of Infection &amp; Standard and Transmission Based Precautions in Aged Care</a:t>
            </a:r>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3"/>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4"/>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The Reservoir</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13443" y="2387604"/>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graphicFrame>
        <p:nvGraphicFramePr>
          <p:cNvPr id="12" name="Content Placeholder 2">
            <a:extLst>
              <a:ext uri="{FF2B5EF4-FFF2-40B4-BE49-F238E27FC236}">
                <a16:creationId xmlns:a16="http://schemas.microsoft.com/office/drawing/2014/main" id="{20D79249-1C56-47A2-97A5-A125E13C6880}"/>
              </a:ext>
            </a:extLst>
          </p:cNvPr>
          <p:cNvGraphicFramePr>
            <a:graphicFrameLocks noGrp="1"/>
          </p:cNvGraphicFramePr>
          <p:nvPr>
            <p:ph idx="1"/>
            <p:extLst>
              <p:ext uri="{D42A27DB-BD31-4B8C-83A1-F6EECF244321}">
                <p14:modId xmlns:p14="http://schemas.microsoft.com/office/powerpoint/2010/main" val="313487696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649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The Portal of Exit</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2" name="Content Placeholder 6">
            <a:extLst>
              <a:ext uri="{FF2B5EF4-FFF2-40B4-BE49-F238E27FC236}">
                <a16:creationId xmlns:a16="http://schemas.microsoft.com/office/drawing/2014/main" id="{8F1EC64B-E94F-4582-99BA-46CDC3155F0F}"/>
              </a:ext>
            </a:extLst>
          </p:cNvPr>
          <p:cNvPicPr>
            <a:picLocks noChangeAspect="1"/>
          </p:cNvPicPr>
          <p:nvPr/>
        </p:nvPicPr>
        <p:blipFill>
          <a:blip r:embed="rId5"/>
          <a:stretch>
            <a:fillRect/>
          </a:stretch>
        </p:blipFill>
        <p:spPr>
          <a:xfrm>
            <a:off x="832463" y="1673351"/>
            <a:ext cx="6043750" cy="3583425"/>
          </a:xfrm>
          <a:prstGeom prst="rect">
            <a:avLst/>
          </a:prstGeom>
        </p:spPr>
      </p:pic>
      <p:pic>
        <p:nvPicPr>
          <p:cNvPr id="9" name="Picture 8">
            <a:extLst>
              <a:ext uri="{FF2B5EF4-FFF2-40B4-BE49-F238E27FC236}">
                <a16:creationId xmlns:a16="http://schemas.microsoft.com/office/drawing/2014/main" id="{76816412-ACB4-40FB-ACDC-47939DA8C29A}"/>
              </a:ext>
            </a:extLst>
          </p:cNvPr>
          <p:cNvPicPr>
            <a:picLocks noChangeAspect="1"/>
          </p:cNvPicPr>
          <p:nvPr/>
        </p:nvPicPr>
        <p:blipFill>
          <a:blip r:embed="rId6"/>
          <a:stretch>
            <a:fillRect/>
          </a:stretch>
        </p:blipFill>
        <p:spPr>
          <a:xfrm>
            <a:off x="6696050" y="2623164"/>
            <a:ext cx="2245336" cy="2414795"/>
          </a:xfrm>
          <a:prstGeom prst="rect">
            <a:avLst/>
          </a:prstGeom>
        </p:spPr>
      </p:pic>
    </p:spTree>
    <p:extLst>
      <p:ext uri="{BB962C8B-B14F-4D97-AF65-F5344CB8AC3E}">
        <p14:creationId xmlns:p14="http://schemas.microsoft.com/office/powerpoint/2010/main" val="19351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The Means of Transmission</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500314" y="2528834"/>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graphicFrame>
        <p:nvGraphicFramePr>
          <p:cNvPr id="11" name="Content Placeholder 2">
            <a:extLst>
              <a:ext uri="{FF2B5EF4-FFF2-40B4-BE49-F238E27FC236}">
                <a16:creationId xmlns:a16="http://schemas.microsoft.com/office/drawing/2014/main" id="{91C20DA3-3D64-4133-B116-FB961700889C}"/>
              </a:ext>
            </a:extLst>
          </p:cNvPr>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846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838200" y="365125"/>
            <a:ext cx="10515600" cy="1325563"/>
          </a:xfrm>
        </p:spPr>
        <p:txBody>
          <a:bodyPr>
            <a:normAutofit/>
          </a:bodyPr>
          <a:lstStyle/>
          <a:p>
            <a:r>
              <a:rPr lang="en-AU" dirty="0"/>
              <a:t>Portal of Entry</a:t>
            </a:r>
          </a:p>
        </p:txBody>
      </p:sp>
      <p:graphicFrame>
        <p:nvGraphicFramePr>
          <p:cNvPr id="11" name="Content Placeholder 2">
            <a:extLst>
              <a:ext uri="{FF2B5EF4-FFF2-40B4-BE49-F238E27FC236}">
                <a16:creationId xmlns:a16="http://schemas.microsoft.com/office/drawing/2014/main" id="{CFF83B5C-545C-4334-BE41-A582DFD10C25}"/>
              </a:ext>
            </a:extLst>
          </p:cNvPr>
          <p:cNvGraphicFramePr>
            <a:graphicFrameLocks noGrp="1"/>
          </p:cNvGraphicFramePr>
          <p:nvPr>
            <p:ph idx="1"/>
            <p:extLst>
              <p:ext uri="{D42A27DB-BD31-4B8C-83A1-F6EECF244321}">
                <p14:modId xmlns:p14="http://schemas.microsoft.com/office/powerpoint/2010/main" val="15860957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9">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TextBox 8">
            <a:extLst>
              <a:ext uri="{FF2B5EF4-FFF2-40B4-BE49-F238E27FC236}">
                <a16:creationId xmlns:a16="http://schemas.microsoft.com/office/drawing/2014/main" id="{DB79492A-6734-665A-744B-9E6DA911468D}"/>
              </a:ext>
            </a:extLst>
          </p:cNvPr>
          <p:cNvSpPr txBox="1"/>
          <p:nvPr/>
        </p:nvSpPr>
        <p:spPr>
          <a:xfrm>
            <a:off x="3708400" y="4291107"/>
            <a:ext cx="2946400" cy="369332"/>
          </a:xfrm>
          <a:prstGeom prst="rect">
            <a:avLst/>
          </a:prstGeom>
          <a:noFill/>
        </p:spPr>
        <p:txBody>
          <a:bodyPr wrap="square" rtlCol="0">
            <a:spAutoFit/>
          </a:bodyPr>
          <a:lstStyle/>
          <a:p>
            <a:pPr marL="285750" indent="-285750">
              <a:buFont typeface="Arial" panose="020B0604020202020204" pitchFamily="34" charset="0"/>
              <a:buChar char="•"/>
            </a:pPr>
            <a:r>
              <a:rPr lang="en-AU" dirty="0"/>
              <a:t>EYES</a:t>
            </a:r>
          </a:p>
        </p:txBody>
      </p:sp>
    </p:spTree>
    <p:extLst>
      <p:ext uri="{BB962C8B-B14F-4D97-AF65-F5344CB8AC3E}">
        <p14:creationId xmlns:p14="http://schemas.microsoft.com/office/powerpoint/2010/main" val="7563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A Susceptible Host</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graphicFrame>
        <p:nvGraphicFramePr>
          <p:cNvPr id="14" name="Content Placeholder 3">
            <a:extLst>
              <a:ext uri="{FF2B5EF4-FFF2-40B4-BE49-F238E27FC236}">
                <a16:creationId xmlns:a16="http://schemas.microsoft.com/office/drawing/2014/main" id="{DD4237D2-479A-4A3B-8C18-A2A995DC4F49}"/>
              </a:ext>
            </a:extLst>
          </p:cNvPr>
          <p:cNvGraphicFramePr/>
          <p:nvPr>
            <p:extLst>
              <p:ext uri="{D42A27DB-BD31-4B8C-83A1-F6EECF244321}">
                <p14:modId xmlns:p14="http://schemas.microsoft.com/office/powerpoint/2010/main" val="1574014127"/>
              </p:ext>
            </p:extLst>
          </p:nvPr>
        </p:nvGraphicFramePr>
        <p:xfrm>
          <a:off x="1283308" y="2324100"/>
          <a:ext cx="9625383" cy="342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32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dirty="0"/>
              <a:t>Breaking the Chain</a:t>
            </a:r>
            <a:endParaRPr lang="en-AU" sz="4000" b="1"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7" name="Picture 6">
            <a:extLst>
              <a:ext uri="{FF2B5EF4-FFF2-40B4-BE49-F238E27FC236}">
                <a16:creationId xmlns:a16="http://schemas.microsoft.com/office/drawing/2014/main" id="{521BB49B-498A-82EA-A437-DFA8C7A98C59}"/>
              </a:ext>
            </a:extLst>
          </p:cNvPr>
          <p:cNvPicPr>
            <a:picLocks noChangeAspect="1"/>
          </p:cNvPicPr>
          <p:nvPr/>
        </p:nvPicPr>
        <p:blipFill>
          <a:blip r:embed="rId5"/>
          <a:stretch>
            <a:fillRect/>
          </a:stretch>
        </p:blipFill>
        <p:spPr>
          <a:xfrm>
            <a:off x="1533332" y="2777647"/>
            <a:ext cx="8911148" cy="2664556"/>
          </a:xfrm>
          <a:prstGeom prst="rect">
            <a:avLst/>
          </a:prstGeom>
        </p:spPr>
      </p:pic>
    </p:spTree>
    <p:extLst>
      <p:ext uri="{BB962C8B-B14F-4D97-AF65-F5344CB8AC3E}">
        <p14:creationId xmlns:p14="http://schemas.microsoft.com/office/powerpoint/2010/main" val="108005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The type of pathogen matters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lnSpcReduction="10000"/>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r>
              <a:rPr lang="en-AU" sz="2400" dirty="0"/>
              <a:t>Think of the two most common groups</a:t>
            </a:r>
          </a:p>
          <a:p>
            <a:pPr marL="457200" lvl="1" indent="0">
              <a:buNone/>
            </a:pPr>
            <a:r>
              <a:rPr lang="en-AU" sz="2400" dirty="0"/>
              <a:t>of microorganism – Bacteria and Viruses.</a:t>
            </a:r>
          </a:p>
          <a:p>
            <a:pPr marL="457200" lvl="1" indent="0">
              <a:buNone/>
            </a:pPr>
            <a:r>
              <a:rPr lang="en-AU" sz="2400" dirty="0"/>
              <a:t>Then consider bacteria as a lock and</a:t>
            </a:r>
          </a:p>
          <a:p>
            <a:pPr marL="457200" lvl="1" indent="0">
              <a:buNone/>
            </a:pPr>
            <a:r>
              <a:rPr lang="en-AU" sz="2400" dirty="0"/>
              <a:t>an antibiotic as the key.  </a:t>
            </a:r>
          </a:p>
          <a:p>
            <a:pPr marL="457200" lvl="1" indent="0">
              <a:buNone/>
            </a:pPr>
            <a:r>
              <a:rPr lang="en-AU" sz="2400" dirty="0"/>
              <a:t>This key will not work on a virus as it</a:t>
            </a:r>
          </a:p>
          <a:p>
            <a:pPr marL="457200" lvl="1" indent="0">
              <a:buNone/>
            </a:pPr>
            <a:r>
              <a:rPr lang="en-AU" sz="2400" dirty="0"/>
              <a:t>does not fit.</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9" name="Picture 8">
            <a:extLst>
              <a:ext uri="{FF2B5EF4-FFF2-40B4-BE49-F238E27FC236}">
                <a16:creationId xmlns:a16="http://schemas.microsoft.com/office/drawing/2014/main" id="{80CAC07A-8539-4C4F-974C-55FB0E47F100}"/>
              </a:ext>
            </a:extLst>
          </p:cNvPr>
          <p:cNvPicPr>
            <a:picLocks noChangeAspect="1"/>
          </p:cNvPicPr>
          <p:nvPr/>
        </p:nvPicPr>
        <p:blipFill>
          <a:blip r:embed="rId5"/>
          <a:stretch>
            <a:fillRect/>
          </a:stretch>
        </p:blipFill>
        <p:spPr>
          <a:xfrm>
            <a:off x="7915831" y="2470395"/>
            <a:ext cx="2321023" cy="2809659"/>
          </a:xfrm>
          <a:prstGeom prst="rect">
            <a:avLst/>
          </a:prstGeom>
        </p:spPr>
      </p:pic>
    </p:spTree>
    <p:extLst>
      <p:ext uri="{BB962C8B-B14F-4D97-AF65-F5344CB8AC3E}">
        <p14:creationId xmlns:p14="http://schemas.microsoft.com/office/powerpoint/2010/main" val="23304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2" name="Picture 2" descr="thumbnail_-_standard_precautions_poster">
            <a:extLst>
              <a:ext uri="{FF2B5EF4-FFF2-40B4-BE49-F238E27FC236}">
                <a16:creationId xmlns:a16="http://schemas.microsoft.com/office/drawing/2014/main" id="{4F069C58-EB0A-6FFF-77EE-C8318FF713E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19463" y="1376362"/>
            <a:ext cx="2932339" cy="4105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F52D02-49DD-79EF-6F5B-5B532ECAEE8E}"/>
              </a:ext>
            </a:extLst>
          </p:cNvPr>
          <p:cNvSpPr txBox="1"/>
          <p:nvPr/>
        </p:nvSpPr>
        <p:spPr>
          <a:xfrm>
            <a:off x="4752340" y="1643590"/>
            <a:ext cx="6151880" cy="2308324"/>
          </a:xfrm>
          <a:prstGeom prst="rect">
            <a:avLst/>
          </a:prstGeom>
          <a:noFill/>
        </p:spPr>
        <p:txBody>
          <a:bodyPr wrap="square">
            <a:spAutoFit/>
          </a:bodyPr>
          <a:lstStyle/>
          <a:p>
            <a:pPr marL="342900" indent="-342900">
              <a:buFont typeface="Arial" panose="020B0604020202020204" pitchFamily="34" charset="0"/>
              <a:buChar char="•"/>
            </a:pPr>
            <a:r>
              <a:rPr lang="en-AU" sz="2400" dirty="0"/>
              <a:t>Our seatbelt for preventing infection and breaking the chain.</a:t>
            </a:r>
          </a:p>
          <a:p>
            <a:endParaRPr lang="en-AU" sz="2400" dirty="0"/>
          </a:p>
          <a:p>
            <a:endParaRPr lang="en-AU" sz="2400" dirty="0"/>
          </a:p>
          <a:p>
            <a:pPr marL="342900" indent="-342900">
              <a:buFont typeface="Arial" panose="020B0604020202020204" pitchFamily="34" charset="0"/>
              <a:buChar char="•"/>
            </a:pPr>
            <a:r>
              <a:rPr lang="en-AU" sz="2400" dirty="0"/>
              <a:t>Assumes all humans and inanimate objects may cause infection</a:t>
            </a:r>
          </a:p>
        </p:txBody>
      </p:sp>
      <p:sp>
        <p:nvSpPr>
          <p:cNvPr id="10" name="TextBox 9">
            <a:extLst>
              <a:ext uri="{FF2B5EF4-FFF2-40B4-BE49-F238E27FC236}">
                <a16:creationId xmlns:a16="http://schemas.microsoft.com/office/drawing/2014/main" id="{82A4949D-FBE7-C171-9548-F6D26E3B1D86}"/>
              </a:ext>
            </a:extLst>
          </p:cNvPr>
          <p:cNvSpPr txBox="1"/>
          <p:nvPr/>
        </p:nvSpPr>
        <p:spPr>
          <a:xfrm>
            <a:off x="446133" y="399244"/>
            <a:ext cx="6151880" cy="707886"/>
          </a:xfrm>
          <a:prstGeom prst="rect">
            <a:avLst/>
          </a:prstGeom>
          <a:noFill/>
        </p:spPr>
        <p:txBody>
          <a:bodyPr wrap="square">
            <a:spAutoFit/>
          </a:bodyPr>
          <a:lstStyle/>
          <a:p>
            <a:r>
              <a:rPr lang="en-AU" sz="4000" dirty="0"/>
              <a:t>Standard Precautions</a:t>
            </a:r>
          </a:p>
        </p:txBody>
      </p:sp>
    </p:spTree>
    <p:extLst>
      <p:ext uri="{BB962C8B-B14F-4D97-AF65-F5344CB8AC3E}">
        <p14:creationId xmlns:p14="http://schemas.microsoft.com/office/powerpoint/2010/main" val="5637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2" name="Picture 2" descr="thumbnail_5momentsofhandhygieneinagedcare_poster_colour">
            <a:extLst>
              <a:ext uri="{FF2B5EF4-FFF2-40B4-BE49-F238E27FC236}">
                <a16:creationId xmlns:a16="http://schemas.microsoft.com/office/drawing/2014/main" id="{28C641AF-2FD9-45A8-E091-111C28D7976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5910" y="1376362"/>
            <a:ext cx="2902005" cy="410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umbnail_5momentsofhandhygieneinagedcare_factsheet_colour">
            <a:extLst>
              <a:ext uri="{FF2B5EF4-FFF2-40B4-BE49-F238E27FC236}">
                <a16:creationId xmlns:a16="http://schemas.microsoft.com/office/drawing/2014/main" id="{EAB200F4-7C9F-A38A-1E80-D3A2D60011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749" y="267944"/>
            <a:ext cx="3905250" cy="63221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667FE5-473F-8EBF-3CD8-D04740CDA395}"/>
              </a:ext>
            </a:extLst>
          </p:cNvPr>
          <p:cNvSpPr txBox="1"/>
          <p:nvPr/>
        </p:nvSpPr>
        <p:spPr>
          <a:xfrm>
            <a:off x="213009" y="-26266"/>
            <a:ext cx="5389880" cy="1323439"/>
          </a:xfrm>
          <a:prstGeom prst="rect">
            <a:avLst/>
          </a:prstGeom>
          <a:noFill/>
        </p:spPr>
        <p:txBody>
          <a:bodyPr wrap="square" rtlCol="0">
            <a:spAutoFit/>
          </a:bodyPr>
          <a:lstStyle/>
          <a:p>
            <a:r>
              <a:rPr lang="en-AU" sz="4000" dirty="0"/>
              <a:t>1. Hand Hygiene in Aged Care</a:t>
            </a:r>
          </a:p>
        </p:txBody>
      </p:sp>
    </p:spTree>
    <p:extLst>
      <p:ext uri="{BB962C8B-B14F-4D97-AF65-F5344CB8AC3E}">
        <p14:creationId xmlns:p14="http://schemas.microsoft.com/office/powerpoint/2010/main" val="228226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300417" y="75396"/>
            <a:ext cx="6151880" cy="1323439"/>
          </a:xfrm>
          <a:prstGeom prst="rect">
            <a:avLst/>
          </a:prstGeom>
          <a:noFill/>
        </p:spPr>
        <p:txBody>
          <a:bodyPr wrap="square">
            <a:spAutoFit/>
          </a:bodyPr>
          <a:lstStyle/>
          <a:p>
            <a:r>
              <a:rPr lang="en-AU" sz="4000" dirty="0"/>
              <a:t>2. Use of Personal Protective Equipment (PPE)</a:t>
            </a:r>
          </a:p>
        </p:txBody>
      </p:sp>
      <p:pic>
        <p:nvPicPr>
          <p:cNvPr id="9" name="Picture 8">
            <a:extLst>
              <a:ext uri="{FF2B5EF4-FFF2-40B4-BE49-F238E27FC236}">
                <a16:creationId xmlns:a16="http://schemas.microsoft.com/office/drawing/2014/main" id="{448BC75B-C5F5-8E9E-C5CA-5C50E81C380C}"/>
              </a:ext>
            </a:extLst>
          </p:cNvPr>
          <p:cNvPicPr>
            <a:picLocks noChangeAspect="1"/>
          </p:cNvPicPr>
          <p:nvPr/>
        </p:nvPicPr>
        <p:blipFill>
          <a:blip r:embed="rId5"/>
          <a:stretch>
            <a:fillRect/>
          </a:stretch>
        </p:blipFill>
        <p:spPr>
          <a:xfrm>
            <a:off x="441961" y="2157235"/>
            <a:ext cx="8061960" cy="3384502"/>
          </a:xfrm>
          <a:prstGeom prst="rect">
            <a:avLst/>
          </a:prstGeom>
        </p:spPr>
      </p:pic>
      <p:pic>
        <p:nvPicPr>
          <p:cNvPr id="12" name="Picture 11">
            <a:extLst>
              <a:ext uri="{FF2B5EF4-FFF2-40B4-BE49-F238E27FC236}">
                <a16:creationId xmlns:a16="http://schemas.microsoft.com/office/drawing/2014/main" id="{EBFD5AD6-C701-02D6-8334-A008263782AF}"/>
              </a:ext>
            </a:extLst>
          </p:cNvPr>
          <p:cNvPicPr>
            <a:picLocks noChangeAspect="1"/>
          </p:cNvPicPr>
          <p:nvPr/>
        </p:nvPicPr>
        <p:blipFill>
          <a:blip r:embed="rId6"/>
          <a:stretch>
            <a:fillRect/>
          </a:stretch>
        </p:blipFill>
        <p:spPr>
          <a:xfrm>
            <a:off x="9520878" y="1296777"/>
            <a:ext cx="2133898" cy="1600423"/>
          </a:xfrm>
          <a:prstGeom prst="rect">
            <a:avLst/>
          </a:prstGeom>
        </p:spPr>
      </p:pic>
      <p:pic>
        <p:nvPicPr>
          <p:cNvPr id="14" name="Picture 13">
            <a:extLst>
              <a:ext uri="{FF2B5EF4-FFF2-40B4-BE49-F238E27FC236}">
                <a16:creationId xmlns:a16="http://schemas.microsoft.com/office/drawing/2014/main" id="{A34C713F-2666-45AD-F0CB-908749D39B02}"/>
              </a:ext>
            </a:extLst>
          </p:cNvPr>
          <p:cNvPicPr>
            <a:picLocks noChangeAspect="1"/>
          </p:cNvPicPr>
          <p:nvPr/>
        </p:nvPicPr>
        <p:blipFill>
          <a:blip r:embed="rId7"/>
          <a:stretch>
            <a:fillRect/>
          </a:stretch>
        </p:blipFill>
        <p:spPr>
          <a:xfrm>
            <a:off x="9520878" y="3340916"/>
            <a:ext cx="2038635" cy="1581371"/>
          </a:xfrm>
          <a:prstGeom prst="rect">
            <a:avLst/>
          </a:prstGeom>
        </p:spPr>
      </p:pic>
      <p:sp>
        <p:nvSpPr>
          <p:cNvPr id="15" name="TextBox 14">
            <a:extLst>
              <a:ext uri="{FF2B5EF4-FFF2-40B4-BE49-F238E27FC236}">
                <a16:creationId xmlns:a16="http://schemas.microsoft.com/office/drawing/2014/main" id="{EFEE9F85-A1B8-BE20-FDE5-675D0C87E4B9}"/>
              </a:ext>
            </a:extLst>
          </p:cNvPr>
          <p:cNvSpPr txBox="1"/>
          <p:nvPr/>
        </p:nvSpPr>
        <p:spPr>
          <a:xfrm>
            <a:off x="9330368" y="2971584"/>
            <a:ext cx="2133898" cy="369332"/>
          </a:xfrm>
          <a:prstGeom prst="rect">
            <a:avLst/>
          </a:prstGeom>
          <a:noFill/>
        </p:spPr>
        <p:txBody>
          <a:bodyPr wrap="square" rtlCol="0">
            <a:spAutoFit/>
          </a:bodyPr>
          <a:lstStyle/>
          <a:p>
            <a:r>
              <a:rPr lang="en-AU" dirty="0"/>
              <a:t>Surgical mask</a:t>
            </a:r>
          </a:p>
        </p:txBody>
      </p:sp>
      <p:sp>
        <p:nvSpPr>
          <p:cNvPr id="16" name="TextBox 15">
            <a:extLst>
              <a:ext uri="{FF2B5EF4-FFF2-40B4-BE49-F238E27FC236}">
                <a16:creationId xmlns:a16="http://schemas.microsoft.com/office/drawing/2014/main" id="{C1E40ECD-B360-38F6-5EDF-2DEF8E4E3AE3}"/>
              </a:ext>
            </a:extLst>
          </p:cNvPr>
          <p:cNvSpPr txBox="1"/>
          <p:nvPr/>
        </p:nvSpPr>
        <p:spPr>
          <a:xfrm>
            <a:off x="9520878" y="5120640"/>
            <a:ext cx="2229161" cy="369332"/>
          </a:xfrm>
          <a:prstGeom prst="rect">
            <a:avLst/>
          </a:prstGeom>
          <a:noFill/>
        </p:spPr>
        <p:txBody>
          <a:bodyPr wrap="square" rtlCol="0">
            <a:spAutoFit/>
          </a:bodyPr>
          <a:lstStyle/>
          <a:p>
            <a:r>
              <a:rPr lang="en-AU" dirty="0"/>
              <a:t>N95 or P2 Respirator</a:t>
            </a:r>
          </a:p>
        </p:txBody>
      </p:sp>
    </p:spTree>
    <p:extLst>
      <p:ext uri="{BB962C8B-B14F-4D97-AF65-F5344CB8AC3E}">
        <p14:creationId xmlns:p14="http://schemas.microsoft.com/office/powerpoint/2010/main" val="6057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3" y="399244"/>
            <a:ext cx="6151880" cy="707886"/>
          </a:xfrm>
          <a:prstGeom prst="rect">
            <a:avLst/>
          </a:prstGeom>
          <a:noFill/>
        </p:spPr>
        <p:txBody>
          <a:bodyPr wrap="square">
            <a:spAutoFit/>
          </a:bodyPr>
          <a:lstStyle/>
          <a:p>
            <a:r>
              <a:rPr lang="en-AU" sz="4000" dirty="0"/>
              <a:t>3. Cough Etiquette</a:t>
            </a:r>
          </a:p>
        </p:txBody>
      </p:sp>
      <p:sp>
        <p:nvSpPr>
          <p:cNvPr id="3" name="Content Placeholder 2">
            <a:extLst>
              <a:ext uri="{FF2B5EF4-FFF2-40B4-BE49-F238E27FC236}">
                <a16:creationId xmlns:a16="http://schemas.microsoft.com/office/drawing/2014/main" id="{A967B7F2-D009-F2B9-FB7B-DA335B2BBDDF}"/>
              </a:ext>
            </a:extLst>
          </p:cNvPr>
          <p:cNvSpPr>
            <a:spLocks noGrp="1"/>
          </p:cNvSpPr>
          <p:nvPr>
            <p:ph idx="1"/>
          </p:nvPr>
        </p:nvSpPr>
        <p:spPr>
          <a:xfrm>
            <a:off x="621030" y="1431317"/>
            <a:ext cx="10515600" cy="4351338"/>
          </a:xfrm>
        </p:spPr>
        <p:txBody>
          <a:bodyPr>
            <a:normAutofit lnSpcReduction="10000"/>
          </a:bodyPr>
          <a:lstStyle/>
          <a:p>
            <a:pPr marL="0" indent="0">
              <a:buNone/>
            </a:pPr>
            <a:r>
              <a:rPr lang="en-AU" dirty="0"/>
              <a:t>Older people, carers, visitors and aged care workers should always be encouraged to: </a:t>
            </a:r>
          </a:p>
          <a:p>
            <a:pPr marL="0" indent="0">
              <a:buNone/>
            </a:pPr>
            <a:r>
              <a:rPr lang="en-AU" dirty="0"/>
              <a:t>• Cover their nose and mouth when coughing or sneezing </a:t>
            </a:r>
          </a:p>
          <a:p>
            <a:pPr marL="0" indent="0">
              <a:buNone/>
            </a:pPr>
            <a:r>
              <a:rPr lang="en-AU" dirty="0"/>
              <a:t>• Use tissues</a:t>
            </a:r>
          </a:p>
          <a:p>
            <a:pPr marL="0" indent="0">
              <a:buNone/>
            </a:pPr>
            <a:r>
              <a:rPr lang="en-AU" dirty="0"/>
              <a:t> • Dispose of tissues as soon as possible after use </a:t>
            </a:r>
          </a:p>
          <a:p>
            <a:pPr marL="0" indent="0">
              <a:buNone/>
            </a:pPr>
            <a:r>
              <a:rPr lang="en-AU" dirty="0"/>
              <a:t>• Cough or sneeze into their inner elbow rather than their hand if tissues are not available</a:t>
            </a:r>
          </a:p>
          <a:p>
            <a:pPr marL="0" indent="0">
              <a:buNone/>
            </a:pPr>
            <a:r>
              <a:rPr lang="en-AU" dirty="0"/>
              <a:t> • Perform hand hygiene after coughing or sneezing, and after having contact with respiratory secretions and contaminated objects or materials</a:t>
            </a:r>
          </a:p>
        </p:txBody>
      </p:sp>
    </p:spTree>
    <p:extLst>
      <p:ext uri="{BB962C8B-B14F-4D97-AF65-F5344CB8AC3E}">
        <p14:creationId xmlns:p14="http://schemas.microsoft.com/office/powerpoint/2010/main" val="324689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3" y="399244"/>
            <a:ext cx="6151880" cy="707886"/>
          </a:xfrm>
          <a:prstGeom prst="rect">
            <a:avLst/>
          </a:prstGeom>
          <a:noFill/>
        </p:spPr>
        <p:txBody>
          <a:bodyPr wrap="square">
            <a:spAutoFit/>
          </a:bodyPr>
          <a:lstStyle/>
          <a:p>
            <a:r>
              <a:rPr lang="en-AU" sz="4000" dirty="0"/>
              <a:t>4. Aseptic Technique</a:t>
            </a:r>
          </a:p>
        </p:txBody>
      </p:sp>
      <p:sp>
        <p:nvSpPr>
          <p:cNvPr id="5" name="Content Placeholder 4">
            <a:extLst>
              <a:ext uri="{FF2B5EF4-FFF2-40B4-BE49-F238E27FC236}">
                <a16:creationId xmlns:a16="http://schemas.microsoft.com/office/drawing/2014/main" id="{FFBE04BB-2FF8-316D-CBCE-AF2DDF60D282}"/>
              </a:ext>
            </a:extLst>
          </p:cNvPr>
          <p:cNvSpPr>
            <a:spLocks noGrp="1"/>
          </p:cNvSpPr>
          <p:nvPr>
            <p:ph idx="1"/>
          </p:nvPr>
        </p:nvSpPr>
        <p:spPr>
          <a:xfrm>
            <a:off x="621030" y="1431317"/>
            <a:ext cx="10515600" cy="4351338"/>
          </a:xfrm>
        </p:spPr>
        <p:txBody>
          <a:bodyPr/>
          <a:lstStyle/>
          <a:p>
            <a:pPr marL="0" indent="0">
              <a:buNone/>
            </a:pPr>
            <a:r>
              <a:rPr lang="en-AU" dirty="0"/>
              <a:t>In aged care settings, aseptic technique should be used when a procedure or medical device enters one or more of the body’s normal defences, such as the skin, mucous membranes or body cavity. For example: </a:t>
            </a:r>
          </a:p>
          <a:p>
            <a:pPr marL="0" indent="0">
              <a:buNone/>
            </a:pPr>
            <a:r>
              <a:rPr lang="en-AU" dirty="0"/>
              <a:t>• Wound care </a:t>
            </a:r>
          </a:p>
          <a:p>
            <a:pPr marL="0" indent="0">
              <a:buNone/>
            </a:pPr>
            <a:r>
              <a:rPr lang="en-AU" dirty="0"/>
              <a:t>• Inserting a urinary catheter</a:t>
            </a:r>
          </a:p>
          <a:p>
            <a:pPr marL="0" indent="0">
              <a:buNone/>
            </a:pPr>
            <a:r>
              <a:rPr lang="en-AU" dirty="0"/>
              <a:t> • Accessing an indwelling device.</a:t>
            </a:r>
          </a:p>
        </p:txBody>
      </p:sp>
    </p:spTree>
    <p:extLst>
      <p:ext uri="{BB962C8B-B14F-4D97-AF65-F5344CB8AC3E}">
        <p14:creationId xmlns:p14="http://schemas.microsoft.com/office/powerpoint/2010/main" val="338463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2" y="399244"/>
            <a:ext cx="7996827" cy="707886"/>
          </a:xfrm>
          <a:prstGeom prst="rect">
            <a:avLst/>
          </a:prstGeom>
          <a:noFill/>
        </p:spPr>
        <p:txBody>
          <a:bodyPr wrap="square">
            <a:spAutoFit/>
          </a:bodyPr>
          <a:lstStyle/>
          <a:p>
            <a:r>
              <a:rPr lang="en-AU" sz="4000" dirty="0"/>
              <a:t>5. Use and Dispose of Sharps Safely </a:t>
            </a:r>
          </a:p>
        </p:txBody>
      </p:sp>
      <p:sp>
        <p:nvSpPr>
          <p:cNvPr id="3" name="Content Placeholder 2">
            <a:extLst>
              <a:ext uri="{FF2B5EF4-FFF2-40B4-BE49-F238E27FC236}">
                <a16:creationId xmlns:a16="http://schemas.microsoft.com/office/drawing/2014/main" id="{1118C87E-D776-4269-78D6-B2B86333B7BD}"/>
              </a:ext>
            </a:extLst>
          </p:cNvPr>
          <p:cNvSpPr>
            <a:spLocks noGrp="1"/>
          </p:cNvSpPr>
          <p:nvPr>
            <p:ph idx="1"/>
          </p:nvPr>
        </p:nvSpPr>
        <p:spPr>
          <a:xfrm>
            <a:off x="446133" y="1644650"/>
            <a:ext cx="10515600" cy="4351338"/>
          </a:xfrm>
        </p:spPr>
        <p:txBody>
          <a:bodyPr/>
          <a:lstStyle/>
          <a:p>
            <a:pPr algn="l">
              <a:buFont typeface="Arial" panose="020B0604020202020204" pitchFamily="34" charset="0"/>
              <a:buChar char="•"/>
            </a:pPr>
            <a:r>
              <a:rPr lang="en-AU" b="1" i="0" dirty="0">
                <a:solidFill>
                  <a:srgbClr val="34495E"/>
                </a:solidFill>
                <a:effectLst/>
                <a:latin typeface="arial" panose="020B0604020202020204" pitchFamily="34" charset="0"/>
              </a:rPr>
              <a:t>It is good practice to follow safe sharp handling practices including: </a:t>
            </a:r>
            <a:r>
              <a:rPr lang="en-AU" b="0" i="0" dirty="0">
                <a:solidFill>
                  <a:srgbClr val="34495E"/>
                </a:solidFill>
                <a:effectLst/>
                <a:latin typeface="arial" panose="020B0604020202020204" pitchFamily="34" charset="0"/>
              </a:rPr>
              <a:t>not passing sharps directly from hand to hand</a:t>
            </a:r>
            <a:endParaRPr lang="en-AU" b="0" i="0" dirty="0">
              <a:solidFill>
                <a:srgbClr val="34495E"/>
              </a:solidFill>
              <a:effectLst/>
              <a:latin typeface="Inter"/>
            </a:endParaRPr>
          </a:p>
          <a:p>
            <a:pPr algn="l">
              <a:buFont typeface="Arial" panose="020B0604020202020204" pitchFamily="34" charset="0"/>
              <a:buChar char="•"/>
            </a:pPr>
            <a:r>
              <a:rPr lang="en-AU" b="0" i="0" dirty="0">
                <a:solidFill>
                  <a:srgbClr val="34495E"/>
                </a:solidFill>
                <a:effectLst/>
                <a:latin typeface="arial" panose="020B0604020202020204" pitchFamily="34" charset="0"/>
              </a:rPr>
              <a:t>keep handling to a minimum</a:t>
            </a:r>
            <a:endParaRPr lang="en-AU" b="0" i="0" dirty="0">
              <a:solidFill>
                <a:srgbClr val="34495E"/>
              </a:solidFill>
              <a:effectLst/>
              <a:latin typeface="Inter"/>
            </a:endParaRPr>
          </a:p>
          <a:p>
            <a:pPr algn="l">
              <a:buFont typeface="Arial" panose="020B0604020202020204" pitchFamily="34" charset="0"/>
              <a:buChar char="•"/>
            </a:pPr>
            <a:r>
              <a:rPr lang="en-AU" b="0" i="0" dirty="0">
                <a:solidFill>
                  <a:srgbClr val="34495E"/>
                </a:solidFill>
                <a:effectLst/>
                <a:latin typeface="arial" panose="020B0604020202020204" pitchFamily="34" charset="0"/>
              </a:rPr>
              <a:t>not recapping, bending or breaking needles after use. </a:t>
            </a:r>
            <a:endParaRPr lang="en-AU" b="0" i="0" dirty="0">
              <a:solidFill>
                <a:srgbClr val="34495E"/>
              </a:solidFill>
              <a:effectLst/>
              <a:latin typeface="Inter"/>
            </a:endParaRPr>
          </a:p>
          <a:p>
            <a:pPr marL="0" indent="0">
              <a:buNone/>
            </a:pPr>
            <a:br>
              <a:rPr lang="en-AU" dirty="0"/>
            </a:br>
            <a:endParaRPr lang="en-AU" dirty="0"/>
          </a:p>
        </p:txBody>
      </p:sp>
      <p:pic>
        <p:nvPicPr>
          <p:cNvPr id="9" name="Picture 8">
            <a:extLst>
              <a:ext uri="{FF2B5EF4-FFF2-40B4-BE49-F238E27FC236}">
                <a16:creationId xmlns:a16="http://schemas.microsoft.com/office/drawing/2014/main" id="{9B7F5D90-E403-F94E-09F0-BB68C567A13F}"/>
              </a:ext>
            </a:extLst>
          </p:cNvPr>
          <p:cNvPicPr>
            <a:picLocks noChangeAspect="1"/>
          </p:cNvPicPr>
          <p:nvPr/>
        </p:nvPicPr>
        <p:blipFill>
          <a:blip r:embed="rId5"/>
          <a:stretch>
            <a:fillRect/>
          </a:stretch>
        </p:blipFill>
        <p:spPr>
          <a:xfrm>
            <a:off x="446132" y="3429000"/>
            <a:ext cx="6321693" cy="2456133"/>
          </a:xfrm>
          <a:prstGeom prst="rect">
            <a:avLst/>
          </a:prstGeom>
        </p:spPr>
      </p:pic>
    </p:spTree>
    <p:extLst>
      <p:ext uri="{BB962C8B-B14F-4D97-AF65-F5344CB8AC3E}">
        <p14:creationId xmlns:p14="http://schemas.microsoft.com/office/powerpoint/2010/main" val="14723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2" y="399244"/>
            <a:ext cx="8394067" cy="1323439"/>
          </a:xfrm>
          <a:prstGeom prst="rect">
            <a:avLst/>
          </a:prstGeom>
          <a:noFill/>
        </p:spPr>
        <p:txBody>
          <a:bodyPr wrap="square">
            <a:spAutoFit/>
          </a:bodyPr>
          <a:lstStyle/>
          <a:p>
            <a:r>
              <a:rPr lang="en-AU" sz="4000" dirty="0"/>
              <a:t>6. Clean and dispose of Reuseable Resident Equipment</a:t>
            </a:r>
          </a:p>
        </p:txBody>
      </p:sp>
      <p:sp>
        <p:nvSpPr>
          <p:cNvPr id="9" name="TextBox 8">
            <a:extLst>
              <a:ext uri="{FF2B5EF4-FFF2-40B4-BE49-F238E27FC236}">
                <a16:creationId xmlns:a16="http://schemas.microsoft.com/office/drawing/2014/main" id="{A3B85E06-BEF6-3131-B584-ECFF49696889}"/>
              </a:ext>
            </a:extLst>
          </p:cNvPr>
          <p:cNvSpPr txBox="1"/>
          <p:nvPr/>
        </p:nvSpPr>
        <p:spPr>
          <a:xfrm>
            <a:off x="446132" y="1930783"/>
            <a:ext cx="8789308" cy="1815882"/>
          </a:xfrm>
          <a:prstGeom prst="rect">
            <a:avLst/>
          </a:prstGeom>
          <a:noFill/>
        </p:spPr>
        <p:txBody>
          <a:bodyPr wrap="square">
            <a:spAutoFit/>
          </a:bodyPr>
          <a:lstStyle/>
          <a:p>
            <a:r>
              <a:rPr lang="en-AU" sz="2800" dirty="0"/>
              <a:t>Reprocessing of reusable equipment in aged care primarily includes cleaning and disinfection of reusable equipment such as commodes, blood pressure machines and nail clippers.</a:t>
            </a:r>
          </a:p>
        </p:txBody>
      </p:sp>
    </p:spTree>
    <p:extLst>
      <p:ext uri="{BB962C8B-B14F-4D97-AF65-F5344CB8AC3E}">
        <p14:creationId xmlns:p14="http://schemas.microsoft.com/office/powerpoint/2010/main" val="27967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2" y="399244"/>
            <a:ext cx="8394067" cy="707886"/>
          </a:xfrm>
          <a:prstGeom prst="rect">
            <a:avLst/>
          </a:prstGeom>
          <a:noFill/>
        </p:spPr>
        <p:txBody>
          <a:bodyPr wrap="square">
            <a:spAutoFit/>
          </a:bodyPr>
          <a:lstStyle/>
          <a:p>
            <a:r>
              <a:rPr lang="en-AU" sz="4000" dirty="0"/>
              <a:t>6. Routine Environmental Cleaning</a:t>
            </a:r>
          </a:p>
        </p:txBody>
      </p:sp>
      <p:sp>
        <p:nvSpPr>
          <p:cNvPr id="3" name="TextBox 2">
            <a:extLst>
              <a:ext uri="{FF2B5EF4-FFF2-40B4-BE49-F238E27FC236}">
                <a16:creationId xmlns:a16="http://schemas.microsoft.com/office/drawing/2014/main" id="{E6C07089-B9F6-4221-6EF4-494A9222F08C}"/>
              </a:ext>
            </a:extLst>
          </p:cNvPr>
          <p:cNvSpPr txBox="1"/>
          <p:nvPr/>
        </p:nvSpPr>
        <p:spPr>
          <a:xfrm>
            <a:off x="213009" y="1097308"/>
            <a:ext cx="9113520" cy="4401205"/>
          </a:xfrm>
          <a:prstGeom prst="rect">
            <a:avLst/>
          </a:prstGeom>
          <a:noFill/>
        </p:spPr>
        <p:txBody>
          <a:bodyPr wrap="square">
            <a:spAutoFit/>
          </a:bodyPr>
          <a:lstStyle/>
          <a:p>
            <a:r>
              <a:rPr lang="en-AU" sz="2800" dirty="0"/>
              <a:t>Environmental cleaning is a basic part of standard precautions and is an essential part of any infection prevention and control (IPC) program.</a:t>
            </a:r>
          </a:p>
          <a:p>
            <a:endParaRPr lang="en-AU" sz="2800" dirty="0"/>
          </a:p>
          <a:p>
            <a:r>
              <a:rPr lang="en-AU" sz="2800" dirty="0"/>
              <a:t> • Cleaning involves the use of neutral detergent, water and physical scrubbing to remove microorganisms from surfaces.</a:t>
            </a:r>
          </a:p>
          <a:p>
            <a:endParaRPr lang="en-AU" sz="2800" dirty="0"/>
          </a:p>
          <a:p>
            <a:r>
              <a:rPr lang="en-AU" sz="2800" dirty="0"/>
              <a:t> • Disinfection is the process of using a disinfectant, a chemical that rapidly kills most microorganisms and that is usually only effective in the absence of organic material.</a:t>
            </a:r>
          </a:p>
        </p:txBody>
      </p:sp>
    </p:spTree>
    <p:extLst>
      <p:ext uri="{BB962C8B-B14F-4D97-AF65-F5344CB8AC3E}">
        <p14:creationId xmlns:p14="http://schemas.microsoft.com/office/powerpoint/2010/main" val="43027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2A4949D-FBE7-C171-9548-F6D26E3B1D86}"/>
              </a:ext>
            </a:extLst>
          </p:cNvPr>
          <p:cNvSpPr txBox="1"/>
          <p:nvPr/>
        </p:nvSpPr>
        <p:spPr>
          <a:xfrm>
            <a:off x="446133" y="399244"/>
            <a:ext cx="6151880" cy="707886"/>
          </a:xfrm>
          <a:prstGeom prst="rect">
            <a:avLst/>
          </a:prstGeom>
          <a:noFill/>
        </p:spPr>
        <p:txBody>
          <a:bodyPr wrap="square">
            <a:spAutoFit/>
          </a:bodyPr>
          <a:lstStyle/>
          <a:p>
            <a:r>
              <a:rPr lang="en-AU" sz="4000" dirty="0"/>
              <a:t>8. Waste Segregation</a:t>
            </a:r>
          </a:p>
        </p:txBody>
      </p:sp>
      <p:pic>
        <p:nvPicPr>
          <p:cNvPr id="9" name="Picture 8">
            <a:extLst>
              <a:ext uri="{FF2B5EF4-FFF2-40B4-BE49-F238E27FC236}">
                <a16:creationId xmlns:a16="http://schemas.microsoft.com/office/drawing/2014/main" id="{3AE9E654-4820-1CDB-D7CB-F1E4DC5B771F}"/>
              </a:ext>
            </a:extLst>
          </p:cNvPr>
          <p:cNvPicPr>
            <a:picLocks noChangeAspect="1"/>
          </p:cNvPicPr>
          <p:nvPr/>
        </p:nvPicPr>
        <p:blipFill>
          <a:blip r:embed="rId4"/>
          <a:stretch>
            <a:fillRect/>
          </a:stretch>
        </p:blipFill>
        <p:spPr>
          <a:xfrm>
            <a:off x="1287780" y="1946063"/>
            <a:ext cx="9269997" cy="3368889"/>
          </a:xfrm>
          <a:prstGeom prst="rect">
            <a:avLst/>
          </a:prstGeom>
        </p:spPr>
      </p:pic>
    </p:spTree>
    <p:extLst>
      <p:ext uri="{BB962C8B-B14F-4D97-AF65-F5344CB8AC3E}">
        <p14:creationId xmlns:p14="http://schemas.microsoft.com/office/powerpoint/2010/main" val="10564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3" y="399244"/>
            <a:ext cx="6151880" cy="707886"/>
          </a:xfrm>
          <a:prstGeom prst="rect">
            <a:avLst/>
          </a:prstGeom>
          <a:noFill/>
        </p:spPr>
        <p:txBody>
          <a:bodyPr wrap="square">
            <a:spAutoFit/>
          </a:bodyPr>
          <a:lstStyle/>
          <a:p>
            <a:r>
              <a:rPr lang="en-AU" sz="4000" dirty="0"/>
              <a:t>Clinical Waste</a:t>
            </a:r>
          </a:p>
        </p:txBody>
      </p:sp>
      <p:pic>
        <p:nvPicPr>
          <p:cNvPr id="5" name="Picture 4">
            <a:extLst>
              <a:ext uri="{FF2B5EF4-FFF2-40B4-BE49-F238E27FC236}">
                <a16:creationId xmlns:a16="http://schemas.microsoft.com/office/drawing/2014/main" id="{62B0FF27-9C34-0BD5-0FED-F751E59FC1AD}"/>
              </a:ext>
            </a:extLst>
          </p:cNvPr>
          <p:cNvPicPr>
            <a:picLocks noChangeAspect="1"/>
          </p:cNvPicPr>
          <p:nvPr/>
        </p:nvPicPr>
        <p:blipFill>
          <a:blip r:embed="rId5"/>
          <a:stretch>
            <a:fillRect/>
          </a:stretch>
        </p:blipFill>
        <p:spPr>
          <a:xfrm>
            <a:off x="1508760" y="1614233"/>
            <a:ext cx="7802376" cy="4404009"/>
          </a:xfrm>
          <a:prstGeom prst="rect">
            <a:avLst/>
          </a:prstGeom>
        </p:spPr>
      </p:pic>
    </p:spTree>
    <p:extLst>
      <p:ext uri="{BB962C8B-B14F-4D97-AF65-F5344CB8AC3E}">
        <p14:creationId xmlns:p14="http://schemas.microsoft.com/office/powerpoint/2010/main" val="3721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10" name="TextBox 9">
            <a:extLst>
              <a:ext uri="{FF2B5EF4-FFF2-40B4-BE49-F238E27FC236}">
                <a16:creationId xmlns:a16="http://schemas.microsoft.com/office/drawing/2014/main" id="{82A4949D-FBE7-C171-9548-F6D26E3B1D86}"/>
              </a:ext>
            </a:extLst>
          </p:cNvPr>
          <p:cNvSpPr txBox="1"/>
          <p:nvPr/>
        </p:nvSpPr>
        <p:spPr>
          <a:xfrm>
            <a:off x="446132" y="399244"/>
            <a:ext cx="8088267" cy="707886"/>
          </a:xfrm>
          <a:prstGeom prst="rect">
            <a:avLst/>
          </a:prstGeom>
          <a:noFill/>
        </p:spPr>
        <p:txBody>
          <a:bodyPr wrap="square">
            <a:spAutoFit/>
          </a:bodyPr>
          <a:lstStyle/>
          <a:p>
            <a:r>
              <a:rPr lang="en-AU" sz="4000" dirty="0"/>
              <a:t>9. Linen handling and storage</a:t>
            </a:r>
          </a:p>
        </p:txBody>
      </p:sp>
      <p:sp>
        <p:nvSpPr>
          <p:cNvPr id="9" name="TextBox 8">
            <a:extLst>
              <a:ext uri="{FF2B5EF4-FFF2-40B4-BE49-F238E27FC236}">
                <a16:creationId xmlns:a16="http://schemas.microsoft.com/office/drawing/2014/main" id="{882373A0-F8BA-A119-9DFA-D355CE834A97}"/>
              </a:ext>
            </a:extLst>
          </p:cNvPr>
          <p:cNvSpPr txBox="1"/>
          <p:nvPr/>
        </p:nvSpPr>
        <p:spPr>
          <a:xfrm>
            <a:off x="289560" y="1443841"/>
            <a:ext cx="8900160" cy="3970318"/>
          </a:xfrm>
          <a:prstGeom prst="rect">
            <a:avLst/>
          </a:prstGeom>
          <a:noFill/>
        </p:spPr>
        <p:txBody>
          <a:bodyPr wrap="square">
            <a:spAutoFit/>
          </a:bodyPr>
          <a:lstStyle/>
          <a:p>
            <a:r>
              <a:rPr lang="en-AU" sz="2800" dirty="0"/>
              <a:t>Linen items used by an older person with scabies can be decontaminated by machine washing in hot water and drying using the hot cycle, or by dry-cleaning. Scabies mites do not survive more than two to three days away from human skin. Linen that cannot be washed or dry-cleaned can be decontaminated by being placed in a closed plastic bag for at least three days or until a machine wash and dry can occur. Hanging clothes out in the sun to dry will also remove the mite</a:t>
            </a:r>
          </a:p>
        </p:txBody>
      </p:sp>
    </p:spTree>
    <p:extLst>
      <p:ext uri="{BB962C8B-B14F-4D97-AF65-F5344CB8AC3E}">
        <p14:creationId xmlns:p14="http://schemas.microsoft.com/office/powerpoint/2010/main" val="28931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b="1" dirty="0"/>
              <a:t>A note on Respiratory Precautions</a:t>
            </a:r>
            <a:r>
              <a:rPr lang="en-AU" dirty="0"/>
              <a:t>: In addition to standard precautions, PPE recommended for respiratory precautions will generally include a surgical mask and facial/eye protection. </a:t>
            </a:r>
          </a:p>
          <a:p>
            <a:pPr marL="457200" lvl="1" indent="0">
              <a:buNone/>
            </a:pPr>
            <a:endParaRPr lang="en-AU" dirty="0"/>
          </a:p>
          <a:p>
            <a:pPr marL="457200" lvl="1" indent="0">
              <a:buNone/>
            </a:pPr>
            <a:r>
              <a:rPr lang="en-AU" dirty="0"/>
              <a:t>As per. Updated NHMRC Guidelines PFRs, including N95 and P2 respirators, are only recommended now in all settings during high-risk situations such as during an aerosol-generating procedure or other similar procedures for an older person with a suspected or confirmed respiratory infection.</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TextBox 4">
            <a:extLst>
              <a:ext uri="{FF2B5EF4-FFF2-40B4-BE49-F238E27FC236}">
                <a16:creationId xmlns:a16="http://schemas.microsoft.com/office/drawing/2014/main" id="{2ADC5F88-C40A-C66A-4838-019D945420AC}"/>
              </a:ext>
            </a:extLst>
          </p:cNvPr>
          <p:cNvSpPr txBox="1"/>
          <p:nvPr/>
        </p:nvSpPr>
        <p:spPr>
          <a:xfrm>
            <a:off x="213008" y="406403"/>
            <a:ext cx="8402671" cy="707886"/>
          </a:xfrm>
          <a:prstGeom prst="rect">
            <a:avLst/>
          </a:prstGeom>
          <a:noFill/>
        </p:spPr>
        <p:txBody>
          <a:bodyPr wrap="square">
            <a:spAutoFit/>
          </a:bodyPr>
          <a:lstStyle/>
          <a:p>
            <a:pPr marL="457200" lvl="1" indent="0">
              <a:buNone/>
            </a:pPr>
            <a:r>
              <a:rPr lang="en-AU" sz="4000" dirty="0"/>
              <a:t>Transmission Based Precautions</a:t>
            </a:r>
          </a:p>
        </p:txBody>
      </p:sp>
    </p:spTree>
    <p:extLst>
      <p:ext uri="{BB962C8B-B14F-4D97-AF65-F5344CB8AC3E}">
        <p14:creationId xmlns:p14="http://schemas.microsoft.com/office/powerpoint/2010/main" val="13116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97070"/>
            <a:ext cx="11645074" cy="4105389"/>
          </a:xfrm>
          <a:ln>
            <a:noFill/>
          </a:ln>
        </p:spPr>
        <p:txBody>
          <a:bodyPr>
            <a:normAutofit/>
          </a:bodyPr>
          <a:lstStyle/>
          <a:p>
            <a:pPr marL="457200" lvl="1" indent="0">
              <a:buNone/>
            </a:pPr>
            <a:r>
              <a:rPr lang="en-AU" sz="4000" dirty="0"/>
              <a:t>Transmission Based Precautions</a:t>
            </a:r>
            <a:br>
              <a:rPr lang="en-AU" sz="4000" dirty="0"/>
            </a:br>
            <a:r>
              <a:rPr lang="en-AU" sz="4000" dirty="0"/>
              <a:t>When Standard is not Enough</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2" name="Content Placeholder 4">
            <a:extLst>
              <a:ext uri="{FF2B5EF4-FFF2-40B4-BE49-F238E27FC236}">
                <a16:creationId xmlns:a16="http://schemas.microsoft.com/office/drawing/2014/main" id="{EDAF3D20-AEF2-E73F-2B91-FC6446960199}"/>
              </a:ext>
            </a:extLst>
          </p:cNvPr>
          <p:cNvPicPr>
            <a:picLocks noChangeAspect="1"/>
          </p:cNvPicPr>
          <p:nvPr/>
        </p:nvPicPr>
        <p:blipFill>
          <a:blip r:embed="rId5"/>
          <a:stretch>
            <a:fillRect/>
          </a:stretch>
        </p:blipFill>
        <p:spPr>
          <a:xfrm>
            <a:off x="704576" y="1825625"/>
            <a:ext cx="3050422" cy="3996055"/>
          </a:xfrm>
          <a:prstGeom prst="rect">
            <a:avLst/>
          </a:prstGeom>
        </p:spPr>
      </p:pic>
      <p:pic>
        <p:nvPicPr>
          <p:cNvPr id="5" name="Content Placeholder 5">
            <a:extLst>
              <a:ext uri="{FF2B5EF4-FFF2-40B4-BE49-F238E27FC236}">
                <a16:creationId xmlns:a16="http://schemas.microsoft.com/office/drawing/2014/main" id="{12282EDC-107A-4707-9179-77999A0DDAC4}"/>
              </a:ext>
            </a:extLst>
          </p:cNvPr>
          <p:cNvPicPr>
            <a:picLocks noChangeAspect="1"/>
          </p:cNvPicPr>
          <p:nvPr/>
        </p:nvPicPr>
        <p:blipFill>
          <a:blip r:embed="rId6"/>
          <a:stretch>
            <a:fillRect/>
          </a:stretch>
        </p:blipFill>
        <p:spPr>
          <a:xfrm>
            <a:off x="4584091" y="1825623"/>
            <a:ext cx="2921345" cy="3914776"/>
          </a:xfrm>
          <a:prstGeom prst="rect">
            <a:avLst/>
          </a:prstGeom>
        </p:spPr>
      </p:pic>
      <p:pic>
        <p:nvPicPr>
          <p:cNvPr id="7" name="Picture 6">
            <a:extLst>
              <a:ext uri="{FF2B5EF4-FFF2-40B4-BE49-F238E27FC236}">
                <a16:creationId xmlns:a16="http://schemas.microsoft.com/office/drawing/2014/main" id="{0FD0F231-95F7-4364-5741-F28498D08D70}"/>
              </a:ext>
            </a:extLst>
          </p:cNvPr>
          <p:cNvPicPr>
            <a:picLocks noChangeAspect="1"/>
          </p:cNvPicPr>
          <p:nvPr/>
        </p:nvPicPr>
        <p:blipFill>
          <a:blip r:embed="rId7"/>
          <a:stretch>
            <a:fillRect/>
          </a:stretch>
        </p:blipFill>
        <p:spPr>
          <a:xfrm>
            <a:off x="8334530" y="1825625"/>
            <a:ext cx="2921345" cy="3814391"/>
          </a:xfrm>
          <a:prstGeom prst="rect">
            <a:avLst/>
          </a:prstGeom>
        </p:spPr>
      </p:pic>
    </p:spTree>
    <p:extLst>
      <p:ext uri="{BB962C8B-B14F-4D97-AF65-F5344CB8AC3E}">
        <p14:creationId xmlns:p14="http://schemas.microsoft.com/office/powerpoint/2010/main" val="313506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lnSpcReduction="10000"/>
          </a:bodyPr>
          <a:lstStyle/>
          <a:p>
            <a:pPr marL="457200" lvl="1" indent="0">
              <a:buNone/>
            </a:pPr>
            <a:endParaRPr lang="en-AU" sz="3600" dirty="0"/>
          </a:p>
          <a:p>
            <a:pPr defTabSz="594360">
              <a:spcBef>
                <a:spcPts val="780"/>
              </a:spcBef>
              <a:spcAft>
                <a:spcPts val="780"/>
              </a:spcAft>
            </a:pPr>
            <a:r>
              <a:rPr lang="en-AU" dirty="0"/>
              <a:t>Define an Infection</a:t>
            </a:r>
          </a:p>
          <a:p>
            <a:pPr defTabSz="594360">
              <a:spcBef>
                <a:spcPts val="780"/>
              </a:spcBef>
              <a:spcAft>
                <a:spcPts val="780"/>
              </a:spcAft>
            </a:pPr>
            <a:r>
              <a:rPr lang="en-AU" dirty="0">
                <a:solidFill>
                  <a:schemeClr val="tx1"/>
                </a:solidFill>
              </a:rPr>
              <a:t>Understand and provide examples of The Chain of Infection</a:t>
            </a:r>
          </a:p>
          <a:p>
            <a:pPr defTabSz="594360">
              <a:spcBef>
                <a:spcPts val="780"/>
              </a:spcBef>
              <a:spcAft>
                <a:spcPts val="780"/>
              </a:spcAft>
            </a:pPr>
            <a:r>
              <a:rPr lang="en-AU" dirty="0">
                <a:solidFill>
                  <a:schemeClr val="tx1"/>
                </a:solidFill>
              </a:rPr>
              <a:t>Standard Precautions </a:t>
            </a:r>
          </a:p>
          <a:p>
            <a:pPr defTabSz="594360">
              <a:spcBef>
                <a:spcPts val="780"/>
              </a:spcBef>
              <a:spcAft>
                <a:spcPts val="780"/>
              </a:spcAft>
            </a:pPr>
            <a:r>
              <a:rPr lang="en-AU" dirty="0">
                <a:solidFill>
                  <a:schemeClr val="tx1"/>
                </a:solidFill>
              </a:rPr>
              <a:t>Explain Standard Precautions and why they are so important Aged Care</a:t>
            </a:r>
          </a:p>
          <a:p>
            <a:pPr defTabSz="594360">
              <a:spcAft>
                <a:spcPts val="600"/>
              </a:spcAft>
            </a:pPr>
            <a:r>
              <a:rPr lang="en-AU" dirty="0">
                <a:solidFill>
                  <a:schemeClr val="tx1"/>
                </a:solidFill>
              </a:rPr>
              <a:t>Transmission Based Precautions in Aged Care</a:t>
            </a:r>
          </a:p>
          <a:p>
            <a:pPr defTabSz="594360">
              <a:spcAft>
                <a:spcPts val="600"/>
              </a:spcAft>
            </a:pPr>
            <a:r>
              <a:rPr lang="en-AU" dirty="0">
                <a:solidFill>
                  <a:schemeClr val="tx1"/>
                </a:solidFill>
              </a:rPr>
              <a:t>Identify why and when we would introduce Transmission Based Precautions </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TextBox 4">
            <a:extLst>
              <a:ext uri="{FF2B5EF4-FFF2-40B4-BE49-F238E27FC236}">
                <a16:creationId xmlns:a16="http://schemas.microsoft.com/office/drawing/2014/main" id="{C97E577D-51BA-5817-50A3-5DA4D76C3A11}"/>
              </a:ext>
            </a:extLst>
          </p:cNvPr>
          <p:cNvSpPr txBox="1"/>
          <p:nvPr/>
        </p:nvSpPr>
        <p:spPr>
          <a:xfrm>
            <a:off x="889552" y="619600"/>
            <a:ext cx="6152320" cy="984885"/>
          </a:xfrm>
          <a:prstGeom prst="rect">
            <a:avLst/>
          </a:prstGeom>
          <a:noFill/>
        </p:spPr>
        <p:txBody>
          <a:bodyPr wrap="square">
            <a:spAutoFit/>
          </a:bodyPr>
          <a:lstStyle/>
          <a:p>
            <a:pPr lvl="1"/>
            <a:r>
              <a:rPr lang="en-AU" sz="4000" b="1" dirty="0">
                <a:latin typeface="+mj-lt"/>
              </a:rPr>
              <a:t>Learning Outcomes</a:t>
            </a:r>
          </a:p>
          <a:p>
            <a:pPr marL="457200" lvl="1" indent="0">
              <a:buNone/>
            </a:pPr>
            <a:endParaRPr lang="en-AU" sz="1800" dirty="0"/>
          </a:p>
        </p:txBody>
      </p:sp>
    </p:spTree>
    <p:extLst>
      <p:ext uri="{BB962C8B-B14F-4D97-AF65-F5344CB8AC3E}">
        <p14:creationId xmlns:p14="http://schemas.microsoft.com/office/powerpoint/2010/main" val="242369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2" name="Content Placeholder 1">
            <a:extLst>
              <a:ext uri="{FF2B5EF4-FFF2-40B4-BE49-F238E27FC236}">
                <a16:creationId xmlns:a16="http://schemas.microsoft.com/office/drawing/2014/main" id="{95BFD51C-5E65-6778-A827-B8CB94F1507C}"/>
              </a:ext>
            </a:extLst>
          </p:cNvPr>
          <p:cNvPicPr>
            <a:picLocks noGrp="1" noChangeAspect="1"/>
          </p:cNvPicPr>
          <p:nvPr>
            <p:ph idx="1"/>
          </p:nvPr>
        </p:nvPicPr>
        <p:blipFill>
          <a:blip r:embed="rId5"/>
          <a:stretch>
            <a:fillRect/>
          </a:stretch>
        </p:blipFill>
        <p:spPr>
          <a:xfrm>
            <a:off x="714081" y="1376362"/>
            <a:ext cx="2912064" cy="4105275"/>
          </a:xfrm>
          <a:prstGeom prst="rect">
            <a:avLst/>
          </a:prstGeom>
        </p:spPr>
      </p:pic>
      <p:pic>
        <p:nvPicPr>
          <p:cNvPr id="5" name="Content Placeholder 12">
            <a:extLst>
              <a:ext uri="{FF2B5EF4-FFF2-40B4-BE49-F238E27FC236}">
                <a16:creationId xmlns:a16="http://schemas.microsoft.com/office/drawing/2014/main" id="{05D63D50-7807-F2D7-9135-3E5ABA59B327}"/>
              </a:ext>
            </a:extLst>
          </p:cNvPr>
          <p:cNvPicPr>
            <a:picLocks noChangeAspect="1"/>
          </p:cNvPicPr>
          <p:nvPr/>
        </p:nvPicPr>
        <p:blipFill>
          <a:blip r:embed="rId6"/>
          <a:stretch>
            <a:fillRect/>
          </a:stretch>
        </p:blipFill>
        <p:spPr>
          <a:xfrm>
            <a:off x="4524409" y="1286033"/>
            <a:ext cx="2882129" cy="4127752"/>
          </a:xfrm>
          <a:prstGeom prst="rect">
            <a:avLst/>
          </a:prstGeom>
        </p:spPr>
      </p:pic>
      <p:pic>
        <p:nvPicPr>
          <p:cNvPr id="7" name="Picture 6">
            <a:extLst>
              <a:ext uri="{FF2B5EF4-FFF2-40B4-BE49-F238E27FC236}">
                <a16:creationId xmlns:a16="http://schemas.microsoft.com/office/drawing/2014/main" id="{DB95523E-A2B2-BB3B-B46F-0AD061C9D777}"/>
              </a:ext>
            </a:extLst>
          </p:cNvPr>
          <p:cNvPicPr>
            <a:picLocks noChangeAspect="1"/>
          </p:cNvPicPr>
          <p:nvPr/>
        </p:nvPicPr>
        <p:blipFill>
          <a:blip r:embed="rId7"/>
          <a:stretch>
            <a:fillRect/>
          </a:stretch>
        </p:blipFill>
        <p:spPr>
          <a:xfrm>
            <a:off x="8304803" y="1298664"/>
            <a:ext cx="2882129" cy="4102490"/>
          </a:xfrm>
          <a:prstGeom prst="rect">
            <a:avLst/>
          </a:prstGeom>
        </p:spPr>
      </p:pic>
      <p:sp>
        <p:nvSpPr>
          <p:cNvPr id="10" name="TextBox 9">
            <a:extLst>
              <a:ext uri="{FF2B5EF4-FFF2-40B4-BE49-F238E27FC236}">
                <a16:creationId xmlns:a16="http://schemas.microsoft.com/office/drawing/2014/main" id="{8FFC81B8-A9A8-27F9-8FC8-8E0D2EDEB1B3}"/>
              </a:ext>
            </a:extLst>
          </p:cNvPr>
          <p:cNvSpPr txBox="1"/>
          <p:nvPr/>
        </p:nvSpPr>
        <p:spPr>
          <a:xfrm>
            <a:off x="550204" y="255550"/>
            <a:ext cx="6151880" cy="1077218"/>
          </a:xfrm>
          <a:prstGeom prst="rect">
            <a:avLst/>
          </a:prstGeom>
          <a:noFill/>
        </p:spPr>
        <p:txBody>
          <a:bodyPr wrap="square">
            <a:spAutoFit/>
          </a:bodyPr>
          <a:lstStyle/>
          <a:p>
            <a:r>
              <a:rPr kumimoji="0" lang="en-AU" sz="3200" b="0" i="0" u="none" strike="noStrike" kern="1200" cap="all" spc="0" normalizeH="0" baseline="0" noProof="0" dirty="0">
                <a:ln>
                  <a:noFill/>
                </a:ln>
                <a:solidFill>
                  <a:srgbClr val="FF0000"/>
                </a:solidFill>
                <a:effectLst/>
                <a:uLnTx/>
                <a:uFillTx/>
                <a:latin typeface="Gill Sans MT" panose="020B0502020104020203"/>
                <a:ea typeface="+mj-ea"/>
                <a:cs typeface="+mj-cs"/>
              </a:rPr>
              <a:t>NEW SIGNAGE</a:t>
            </a:r>
            <a:r>
              <a:rPr kumimoji="0" lang="en-AU" sz="3200" b="0" i="0" u="none" strike="noStrike" kern="1200" cap="all" spc="0" normalizeH="0" baseline="0" noProof="0" dirty="0">
                <a:ln>
                  <a:noFill/>
                </a:ln>
                <a:solidFill>
                  <a:prstClr val="black"/>
                </a:solidFill>
                <a:effectLst/>
                <a:uLnTx/>
                <a:uFillTx/>
                <a:latin typeface="Gill Sans MT" panose="020B0502020104020203"/>
                <a:ea typeface="+mj-ea"/>
                <a:cs typeface="+mj-cs"/>
              </a:rPr>
              <a:t>: Transmission Based Precautions</a:t>
            </a:r>
            <a:endParaRPr lang="en-AU" dirty="0"/>
          </a:p>
        </p:txBody>
      </p:sp>
    </p:spTree>
    <p:extLst>
      <p:ext uri="{BB962C8B-B14F-4D97-AF65-F5344CB8AC3E}">
        <p14:creationId xmlns:p14="http://schemas.microsoft.com/office/powerpoint/2010/main" val="36596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3"/>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4"/>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313516" y="978408"/>
            <a:ext cx="4056530" cy="2107692"/>
          </a:xfrm>
        </p:spPr>
        <p:txBody>
          <a:bodyPr vert="horz" lIns="91440" tIns="45720" rIns="91440" bIns="45720" rtlCol="0" anchor="ctr">
            <a:normAutofit/>
          </a:bodyPr>
          <a:lstStyle/>
          <a:p>
            <a:pPr algn="l"/>
            <a:r>
              <a:rPr lang="en-US" sz="2400" b="1" dirty="0"/>
              <a:t>Thank You  for Watching</a:t>
            </a:r>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009262"/>
            <a:ext cx="4056530" cy="1778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50" b="1" dirty="0"/>
              <a:t>Australasian College for Infection Prevention and Control </a:t>
            </a:r>
          </a:p>
          <a:p>
            <a:pPr indent="-228600">
              <a:lnSpc>
                <a:spcPct val="90000"/>
              </a:lnSpc>
              <a:spcAft>
                <a:spcPts val="600"/>
              </a:spcAft>
              <a:buFont typeface="Arial" panose="020B0604020202020204" pitchFamily="34" charset="0"/>
              <a:buChar char="•"/>
            </a:pPr>
            <a:r>
              <a:rPr lang="en-US" sz="1050" dirty="0"/>
              <a:t>Level 6</a:t>
            </a:r>
          </a:p>
          <a:p>
            <a:pPr indent="-228600">
              <a:lnSpc>
                <a:spcPct val="90000"/>
              </a:lnSpc>
              <a:spcAft>
                <a:spcPts val="600"/>
              </a:spcAft>
              <a:buFont typeface="Arial" panose="020B0604020202020204" pitchFamily="34" charset="0"/>
              <a:buChar char="•"/>
            </a:pPr>
            <a:r>
              <a:rPr lang="en-US" sz="1050" dirty="0"/>
              <a:t>152 Macquarie Steet</a:t>
            </a:r>
          </a:p>
          <a:p>
            <a:pPr indent="-228600">
              <a:lnSpc>
                <a:spcPct val="90000"/>
              </a:lnSpc>
              <a:spcAft>
                <a:spcPts val="600"/>
              </a:spcAft>
              <a:buFont typeface="Arial" panose="020B0604020202020204" pitchFamily="34" charset="0"/>
              <a:buChar char="•"/>
            </a:pPr>
            <a:r>
              <a:rPr lang="en-US" sz="1050" dirty="0"/>
              <a:t>Hobart TAS 7000</a:t>
            </a:r>
          </a:p>
          <a:p>
            <a:pPr indent="-228600">
              <a:lnSpc>
                <a:spcPct val="90000"/>
              </a:lnSpc>
              <a:spcAft>
                <a:spcPts val="600"/>
              </a:spcAft>
              <a:buFont typeface="Arial" panose="020B0604020202020204" pitchFamily="34" charset="0"/>
              <a:buChar char="•"/>
            </a:pPr>
            <a:r>
              <a:rPr lang="en-US" sz="1050" dirty="0"/>
              <a:t>03 6281 9239</a:t>
            </a:r>
          </a:p>
          <a:p>
            <a:pPr indent="-228600">
              <a:lnSpc>
                <a:spcPct val="90000"/>
              </a:lnSpc>
              <a:spcAft>
                <a:spcPts val="600"/>
              </a:spcAft>
              <a:buFont typeface="Arial" panose="020B0604020202020204" pitchFamily="34" charset="0"/>
              <a:buChar char="•"/>
            </a:pPr>
            <a:r>
              <a:rPr lang="en-US" sz="1050" dirty="0">
                <a:hlinkClick r:id="rId6"/>
              </a:rPr>
              <a:t>office@acipc.org.au</a:t>
            </a:r>
            <a:endParaRPr lang="en-US" sz="1050" dirty="0"/>
          </a:p>
          <a:p>
            <a:pPr indent="-228600">
              <a:lnSpc>
                <a:spcPct val="90000"/>
              </a:lnSpc>
              <a:spcAft>
                <a:spcPts val="600"/>
              </a:spcAft>
              <a:buFont typeface="Arial" panose="020B0604020202020204" pitchFamily="34" charset="0"/>
              <a:buChar char="•"/>
            </a:pPr>
            <a:r>
              <a:rPr lang="en-US" sz="1050" dirty="0"/>
              <a:t>www.acipc.org.au</a:t>
            </a:r>
          </a:p>
        </p:txBody>
      </p:sp>
      <p:sp>
        <p:nvSpPr>
          <p:cNvPr id="7" name="TextBox 6">
            <a:extLst>
              <a:ext uri="{FF2B5EF4-FFF2-40B4-BE49-F238E27FC236}">
                <a16:creationId xmlns:a16="http://schemas.microsoft.com/office/drawing/2014/main" id="{04C4B187-908A-8562-D794-8AA533A4E7FA}"/>
              </a:ext>
            </a:extLst>
          </p:cNvPr>
          <p:cNvSpPr txBox="1"/>
          <p:nvPr/>
        </p:nvSpPr>
        <p:spPr>
          <a:xfrm>
            <a:off x="7528559" y="2812169"/>
            <a:ext cx="2346967" cy="923330"/>
          </a:xfrm>
          <a:prstGeom prst="rect">
            <a:avLst/>
          </a:prstGeom>
          <a:noFill/>
        </p:spPr>
        <p:txBody>
          <a:bodyPr wrap="square">
            <a:spAutoFit/>
          </a:bodyPr>
          <a:lstStyle/>
          <a:p>
            <a:pPr algn="l"/>
            <a:r>
              <a:rPr lang="en-AU" b="1" dirty="0"/>
              <a:t>Kylie Taylor</a:t>
            </a:r>
          </a:p>
          <a:p>
            <a:pPr algn="l"/>
            <a:r>
              <a:rPr lang="en-AU" b="1" dirty="0"/>
              <a:t>IPC Consultant and ACIPC Facilitator</a:t>
            </a:r>
          </a:p>
        </p:txBody>
      </p:sp>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EBBE-7860-49CC-8881-43A287570EF7}"/>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35DF6F4F-7FC2-4EFF-905B-56A33F27A153}"/>
              </a:ext>
            </a:extLst>
          </p:cNvPr>
          <p:cNvSpPr>
            <a:spLocks noGrp="1"/>
          </p:cNvSpPr>
          <p:nvPr>
            <p:ph idx="1"/>
          </p:nvPr>
        </p:nvSpPr>
        <p:spPr>
          <a:xfrm>
            <a:off x="838200" y="1253331"/>
            <a:ext cx="10515600" cy="4351338"/>
          </a:xfrm>
        </p:spPr>
        <p:txBody>
          <a:bodyPr>
            <a:normAutofit/>
          </a:bodyPr>
          <a:lstStyle/>
          <a:p>
            <a:r>
              <a:rPr lang="en-AU" sz="1800" dirty="0"/>
              <a:t>Australian Commission on Safety and Quality in Health Care. Aged Care IPC Guide. Sydney: ACSQHC; 2024</a:t>
            </a:r>
          </a:p>
          <a:p>
            <a:pPr marL="0" indent="0">
              <a:buNone/>
            </a:pPr>
            <a:r>
              <a:rPr lang="en-AU" sz="1800" dirty="0">
                <a:hlinkClick r:id="rId2"/>
              </a:rPr>
              <a:t>IPC-Practice-Handbook-2020</a:t>
            </a:r>
            <a:endParaRPr lang="en-AU" sz="1800" dirty="0"/>
          </a:p>
          <a:p>
            <a:r>
              <a:rPr lang="en-AU" sz="1800" dirty="0"/>
              <a:t>Australian Commission on Safety and Quality in Health Care. IPC Workbook. Sydney; ACSQHC, 2022.</a:t>
            </a:r>
          </a:p>
          <a:p>
            <a:r>
              <a:rPr lang="en-AU" sz="1800" dirty="0">
                <a:hlinkClick r:id="rId3"/>
              </a:rPr>
              <a:t>Infection Prevention and Control Workbook 2024 | Australian Commission on Safety and Quality in Health Care</a:t>
            </a:r>
            <a:endParaRPr lang="en-AU" sz="1800" dirty="0"/>
          </a:p>
          <a:p>
            <a:r>
              <a:rPr lang="en-AU" sz="1800" b="0" i="0" dirty="0">
                <a:solidFill>
                  <a:srgbClr val="212529"/>
                </a:solidFill>
                <a:effectLst/>
                <a:latin typeface="freight-sans-pro"/>
              </a:rPr>
              <a:t>Andrew Kirby &amp; Imogen Fancourt, 2021.  University of Leeds.</a:t>
            </a:r>
          </a:p>
          <a:p>
            <a:pPr marL="0" indent="0">
              <a:buNone/>
            </a:pPr>
            <a:r>
              <a:rPr lang="en-AU" sz="1800" dirty="0" err="1">
                <a:hlinkClick r:id="rId4"/>
              </a:rPr>
              <a:t>GermBugs</a:t>
            </a:r>
            <a:r>
              <a:rPr lang="en-AU" sz="1800" dirty="0">
                <a:hlinkClick r:id="rId4"/>
              </a:rPr>
              <a:t> | </a:t>
            </a:r>
            <a:r>
              <a:rPr lang="en-AU" sz="1800" dirty="0" err="1">
                <a:hlinkClick r:id="rId4"/>
              </a:rPr>
              <a:t>TiME</a:t>
            </a:r>
            <a:r>
              <a:rPr lang="en-AU" sz="1800" dirty="0">
                <a:hlinkClick r:id="rId4"/>
              </a:rPr>
              <a:t>: Technology in Medical Education</a:t>
            </a:r>
            <a:endParaRPr lang="en-AU" sz="1800" dirty="0"/>
          </a:p>
          <a:p>
            <a:r>
              <a:rPr lang="en-AU" sz="1800" dirty="0"/>
              <a:t>Clinical Excellence Commission. Infection Prevention and Control Precautions</a:t>
            </a:r>
          </a:p>
          <a:p>
            <a:pPr marL="0" indent="0">
              <a:buNone/>
            </a:pPr>
            <a:r>
              <a:rPr lang="en-AU" sz="1800" dirty="0">
                <a:hlinkClick r:id="rId5"/>
              </a:rPr>
              <a:t>Infection Prevention and Control Precautions - Clinical Excellence Commission</a:t>
            </a:r>
            <a:endParaRPr lang="en-AU" sz="1800" dirty="0"/>
          </a:p>
          <a:p>
            <a:r>
              <a:rPr lang="en-AU" sz="1800" strike="noStrike" dirty="0">
                <a:effectLst/>
                <a:hlinkClick r:id="rId6"/>
              </a:rPr>
              <a:t>National </a:t>
            </a:r>
            <a:r>
              <a:rPr lang="en-AU" sz="1800" strike="noStrike" dirty="0" err="1">
                <a:effectLst/>
                <a:hlinkClick r:id="rId6"/>
              </a:rPr>
              <a:t>Center</a:t>
            </a:r>
            <a:r>
              <a:rPr lang="en-AU" sz="1800" strike="noStrike" dirty="0">
                <a:effectLst/>
                <a:hlinkClick r:id="rId6"/>
              </a:rPr>
              <a:t> for Immunization and Respiratory Diseases</a:t>
            </a:r>
            <a:r>
              <a:rPr lang="en-AU" sz="1800" dirty="0">
                <a:solidFill>
                  <a:srgbClr val="1C1D1F"/>
                </a:solidFill>
                <a:effectLst/>
              </a:rPr>
              <a:t>; </a:t>
            </a:r>
            <a:r>
              <a:rPr lang="en-AU" sz="1800" strike="noStrike" dirty="0">
                <a:effectLst/>
                <a:hlinkClick r:id="rId7"/>
              </a:rPr>
              <a:t>Division of Viral Diseases</a:t>
            </a:r>
            <a:endParaRPr lang="en-AU" sz="1800" dirty="0"/>
          </a:p>
          <a:p>
            <a:pPr marL="0" indent="0">
              <a:buNone/>
            </a:pPr>
            <a:r>
              <a:rPr lang="en-AU" sz="1800" dirty="0">
                <a:hlinkClick r:id="rId8"/>
              </a:rPr>
              <a:t>Norovirus | Norovirus | CDC</a:t>
            </a:r>
            <a:endParaRPr lang="en-AU" sz="1800" dirty="0"/>
          </a:p>
        </p:txBody>
      </p:sp>
    </p:spTree>
    <p:extLst>
      <p:ext uri="{BB962C8B-B14F-4D97-AF65-F5344CB8AC3E}">
        <p14:creationId xmlns:p14="http://schemas.microsoft.com/office/powerpoint/2010/main" val="299984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What is an Infection?</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1" name="Picture 10">
            <a:extLst>
              <a:ext uri="{FF2B5EF4-FFF2-40B4-BE49-F238E27FC236}">
                <a16:creationId xmlns:a16="http://schemas.microsoft.com/office/drawing/2014/main" id="{30BC5DC4-0A9F-4F48-A11D-484AC2508560}"/>
              </a:ext>
            </a:extLst>
          </p:cNvPr>
          <p:cNvPicPr>
            <a:picLocks noChangeAspect="1"/>
          </p:cNvPicPr>
          <p:nvPr/>
        </p:nvPicPr>
        <p:blipFill>
          <a:blip r:embed="rId5"/>
          <a:stretch>
            <a:fillRect/>
          </a:stretch>
        </p:blipFill>
        <p:spPr>
          <a:xfrm>
            <a:off x="520127" y="1792849"/>
            <a:ext cx="1733550" cy="3562350"/>
          </a:xfrm>
          <a:prstGeom prst="rect">
            <a:avLst/>
          </a:prstGeom>
        </p:spPr>
      </p:pic>
      <p:pic>
        <p:nvPicPr>
          <p:cNvPr id="14" name="Picture 13">
            <a:extLst>
              <a:ext uri="{FF2B5EF4-FFF2-40B4-BE49-F238E27FC236}">
                <a16:creationId xmlns:a16="http://schemas.microsoft.com/office/drawing/2014/main" id="{340E32E0-B357-40A2-811C-6134FE36E7BE}"/>
              </a:ext>
            </a:extLst>
          </p:cNvPr>
          <p:cNvPicPr>
            <a:picLocks noChangeAspect="1"/>
          </p:cNvPicPr>
          <p:nvPr/>
        </p:nvPicPr>
        <p:blipFill>
          <a:blip r:embed="rId6"/>
          <a:stretch>
            <a:fillRect/>
          </a:stretch>
        </p:blipFill>
        <p:spPr>
          <a:xfrm>
            <a:off x="8614619" y="2873883"/>
            <a:ext cx="2619375" cy="3133725"/>
          </a:xfrm>
          <a:prstGeom prst="rect">
            <a:avLst/>
          </a:prstGeom>
        </p:spPr>
      </p:pic>
      <p:sp>
        <p:nvSpPr>
          <p:cNvPr id="7" name="TextBox 6">
            <a:extLst>
              <a:ext uri="{FF2B5EF4-FFF2-40B4-BE49-F238E27FC236}">
                <a16:creationId xmlns:a16="http://schemas.microsoft.com/office/drawing/2014/main" id="{DA22E97A-1731-BE0A-9618-E2B51D42C0F3}"/>
              </a:ext>
            </a:extLst>
          </p:cNvPr>
          <p:cNvSpPr txBox="1"/>
          <p:nvPr/>
        </p:nvSpPr>
        <p:spPr>
          <a:xfrm>
            <a:off x="2773804" y="2238757"/>
            <a:ext cx="6096000" cy="1384995"/>
          </a:xfrm>
          <a:prstGeom prst="rect">
            <a:avLst/>
          </a:prstGeom>
          <a:noFill/>
        </p:spPr>
        <p:txBody>
          <a:bodyPr wrap="square">
            <a:spAutoFit/>
          </a:bodyPr>
          <a:lstStyle/>
          <a:p>
            <a:r>
              <a:rPr lang="en-AU" sz="2800" b="0" i="0" u="none" strike="noStrike" dirty="0">
                <a:solidFill>
                  <a:srgbClr val="000000"/>
                </a:solidFill>
                <a:effectLst/>
                <a:latin typeface="Calibri" panose="020F0502020204030204" pitchFamily="34" charset="0"/>
              </a:rPr>
              <a:t>Infection means the microorganism has entered and multiplied inside the body and is spreading.</a:t>
            </a:r>
            <a:endParaRPr lang="en-AU" sz="2800" dirty="0"/>
          </a:p>
        </p:txBody>
      </p:sp>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154139-3E4F-91F7-BF4B-875C784DEE8B}"/>
              </a:ext>
            </a:extLst>
          </p:cNvPr>
          <p:cNvPicPr>
            <a:picLocks noGrp="1" noChangeAspect="1"/>
          </p:cNvPicPr>
          <p:nvPr>
            <p:ph idx="1"/>
          </p:nvPr>
        </p:nvPicPr>
        <p:blipFill>
          <a:blip r:embed="rId2"/>
          <a:stretch>
            <a:fillRect/>
          </a:stretch>
        </p:blipFill>
        <p:spPr>
          <a:xfrm>
            <a:off x="7110507" y="1226046"/>
            <a:ext cx="4868484" cy="4862259"/>
          </a:xfrm>
          <a:ln>
            <a:noFill/>
          </a:ln>
        </p:spPr>
      </p:pic>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7" name="TextBox 6">
            <a:extLst>
              <a:ext uri="{FF2B5EF4-FFF2-40B4-BE49-F238E27FC236}">
                <a16:creationId xmlns:a16="http://schemas.microsoft.com/office/drawing/2014/main" id="{29FA43CD-B0A9-D001-D504-7150864DC016}"/>
              </a:ext>
            </a:extLst>
          </p:cNvPr>
          <p:cNvSpPr txBox="1"/>
          <p:nvPr/>
        </p:nvSpPr>
        <p:spPr>
          <a:xfrm>
            <a:off x="365760" y="518160"/>
            <a:ext cx="8190255" cy="707886"/>
          </a:xfrm>
          <a:prstGeom prst="rect">
            <a:avLst/>
          </a:prstGeom>
          <a:noFill/>
        </p:spPr>
        <p:txBody>
          <a:bodyPr wrap="none" rtlCol="0">
            <a:spAutoFit/>
          </a:bodyPr>
          <a:lstStyle/>
          <a:p>
            <a:r>
              <a:rPr lang="en-AU" sz="4000" dirty="0"/>
              <a:t>A common Viral Infection in Aged Care</a:t>
            </a:r>
          </a:p>
        </p:txBody>
      </p:sp>
      <p:sp>
        <p:nvSpPr>
          <p:cNvPr id="10" name="TextBox 9">
            <a:extLst>
              <a:ext uri="{FF2B5EF4-FFF2-40B4-BE49-F238E27FC236}">
                <a16:creationId xmlns:a16="http://schemas.microsoft.com/office/drawing/2014/main" id="{E25B368F-31D0-0835-D8DA-36991DCAF476}"/>
              </a:ext>
            </a:extLst>
          </p:cNvPr>
          <p:cNvSpPr txBox="1"/>
          <p:nvPr/>
        </p:nvSpPr>
        <p:spPr>
          <a:xfrm>
            <a:off x="476774" y="1917809"/>
            <a:ext cx="6156960" cy="3539430"/>
          </a:xfrm>
          <a:prstGeom prst="rect">
            <a:avLst/>
          </a:prstGeom>
          <a:noFill/>
        </p:spPr>
        <p:txBody>
          <a:bodyPr wrap="square">
            <a:spAutoFit/>
          </a:bodyPr>
          <a:lstStyle/>
          <a:p>
            <a:r>
              <a:rPr lang="en-AU" sz="2800" b="0" i="0" dirty="0">
                <a:solidFill>
                  <a:srgbClr val="09183C"/>
                </a:solidFill>
                <a:effectLst/>
              </a:rPr>
              <a:t>Noroviruses are a group of related viruses that can cause gastroenteritis (GAS-</a:t>
            </a:r>
            <a:r>
              <a:rPr lang="en-AU" sz="2800" b="0" i="0" dirty="0" err="1">
                <a:solidFill>
                  <a:srgbClr val="09183C"/>
                </a:solidFill>
                <a:effectLst/>
              </a:rPr>
              <a:t>tro</a:t>
            </a:r>
            <a:r>
              <a:rPr lang="en-AU" sz="2800" b="0" i="0" dirty="0">
                <a:solidFill>
                  <a:srgbClr val="09183C"/>
                </a:solidFill>
                <a:effectLst/>
              </a:rPr>
              <a:t>-</a:t>
            </a:r>
            <a:r>
              <a:rPr lang="en-AU" sz="2800" b="0" i="0" dirty="0" err="1">
                <a:solidFill>
                  <a:srgbClr val="09183C"/>
                </a:solidFill>
                <a:effectLst/>
              </a:rPr>
              <a:t>en</a:t>
            </a:r>
            <a:r>
              <a:rPr lang="en-AU" sz="2800" b="0" i="0" dirty="0">
                <a:solidFill>
                  <a:srgbClr val="09183C"/>
                </a:solidFill>
                <a:effectLst/>
              </a:rPr>
              <a:t>-</a:t>
            </a:r>
            <a:r>
              <a:rPr lang="en-AU" sz="2800" b="0" i="0" dirty="0" err="1">
                <a:solidFill>
                  <a:srgbClr val="09183C"/>
                </a:solidFill>
                <a:effectLst/>
              </a:rPr>
              <a:t>ter</a:t>
            </a:r>
            <a:r>
              <a:rPr lang="en-AU" sz="2800" b="0" i="0" dirty="0">
                <a:solidFill>
                  <a:srgbClr val="09183C"/>
                </a:solidFill>
                <a:effectLst/>
              </a:rPr>
              <a:t>-I-tis), which is inflammation of the stomach and intestines. This leads to cramping, nausea, vomiting, and diarrhea. Common symptoms include cramping, nausea, vomiting and diarrhea. </a:t>
            </a:r>
            <a:endParaRPr lang="en-AU" sz="2800" dirty="0"/>
          </a:p>
        </p:txBody>
      </p:sp>
    </p:spTree>
    <p:extLst>
      <p:ext uri="{BB962C8B-B14F-4D97-AF65-F5344CB8AC3E}">
        <p14:creationId xmlns:p14="http://schemas.microsoft.com/office/powerpoint/2010/main" val="35414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What is The Chain of Infection?</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lnSpcReduction="10000"/>
          </a:bodyPr>
          <a:lstStyle/>
          <a:p>
            <a:pPr marL="285750" indent="-285750" defTabSz="594360">
              <a:lnSpc>
                <a:spcPct val="130000"/>
              </a:lnSpc>
              <a:spcBef>
                <a:spcPts val="780"/>
              </a:spcBef>
              <a:spcAft>
                <a:spcPts val="780"/>
              </a:spcAft>
              <a:buFont typeface="Arial" panose="020B0604020202020204" pitchFamily="34" charset="0"/>
              <a:buChar char="•"/>
            </a:pPr>
            <a:r>
              <a:rPr lang="en-AU" b="1" kern="1200" dirty="0">
                <a:solidFill>
                  <a:schemeClr val="tx1"/>
                </a:solidFill>
                <a:latin typeface="+mn-lt"/>
                <a:ea typeface="+mn-ea"/>
                <a:cs typeface="+mn-cs"/>
              </a:rPr>
              <a:t>A model to describe how an infection spreads.</a:t>
            </a:r>
          </a:p>
          <a:p>
            <a:pPr marL="285750" indent="-285750" defTabSz="594360">
              <a:lnSpc>
                <a:spcPct val="130000"/>
              </a:lnSpc>
              <a:spcBef>
                <a:spcPts val="780"/>
              </a:spcBef>
              <a:spcAft>
                <a:spcPts val="780"/>
              </a:spcAft>
              <a:buFont typeface="Arial" panose="020B0604020202020204" pitchFamily="34" charset="0"/>
              <a:buChar char="•"/>
            </a:pPr>
            <a:r>
              <a:rPr lang="en-AU" b="1" dirty="0"/>
              <a:t>The aim of infection prevention and control is to </a:t>
            </a:r>
          </a:p>
          <a:p>
            <a:pPr defTabSz="594360">
              <a:lnSpc>
                <a:spcPct val="130000"/>
              </a:lnSpc>
              <a:spcBef>
                <a:spcPts val="780"/>
              </a:spcBef>
              <a:spcAft>
                <a:spcPts val="780"/>
              </a:spcAft>
            </a:pPr>
            <a:r>
              <a:rPr lang="en-AU" b="1" dirty="0"/>
              <a:t>      Interrupt/break this Chain. </a:t>
            </a:r>
          </a:p>
          <a:p>
            <a:pPr marL="285750" indent="-285750" defTabSz="594360">
              <a:lnSpc>
                <a:spcPct val="130000"/>
              </a:lnSpc>
              <a:spcBef>
                <a:spcPts val="780"/>
              </a:spcBef>
              <a:spcAft>
                <a:spcPts val="780"/>
              </a:spcAft>
              <a:buFont typeface="Arial" panose="020B0604020202020204" pitchFamily="34" charset="0"/>
              <a:buChar char="•"/>
            </a:pPr>
            <a:r>
              <a:rPr lang="en-AU" b="1" dirty="0"/>
              <a:t> This can be achieved through a</a:t>
            </a:r>
          </a:p>
          <a:p>
            <a:pPr defTabSz="594360">
              <a:lnSpc>
                <a:spcPct val="130000"/>
              </a:lnSpc>
              <a:spcBef>
                <a:spcPts val="780"/>
              </a:spcBef>
              <a:spcAft>
                <a:spcPts val="780"/>
              </a:spcAft>
            </a:pPr>
            <a:r>
              <a:rPr lang="en-AU" b="1" dirty="0"/>
              <a:t>      number of ways.</a:t>
            </a:r>
          </a:p>
          <a:p>
            <a:pPr defTabSz="594360">
              <a:lnSpc>
                <a:spcPct val="130000"/>
              </a:lnSpc>
              <a:spcBef>
                <a:spcPts val="780"/>
              </a:spcBef>
              <a:spcAft>
                <a:spcPts val="780"/>
              </a:spcAft>
            </a:pPr>
            <a:endParaRPr lang="en-AU" sz="1820" b="1"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7" name="Picture 6">
            <a:extLst>
              <a:ext uri="{FF2B5EF4-FFF2-40B4-BE49-F238E27FC236}">
                <a16:creationId xmlns:a16="http://schemas.microsoft.com/office/drawing/2014/main" id="{A9C28A58-29FA-4922-AD62-3D7A6773C28C}"/>
              </a:ext>
            </a:extLst>
          </p:cNvPr>
          <p:cNvPicPr>
            <a:picLocks noChangeAspect="1"/>
          </p:cNvPicPr>
          <p:nvPr/>
        </p:nvPicPr>
        <p:blipFill>
          <a:blip r:embed="rId5"/>
          <a:stretch>
            <a:fillRect/>
          </a:stretch>
        </p:blipFill>
        <p:spPr>
          <a:xfrm>
            <a:off x="8132107" y="2528834"/>
            <a:ext cx="1766670" cy="2512378"/>
          </a:xfrm>
          <a:prstGeom prst="rect">
            <a:avLst/>
          </a:prstGeom>
        </p:spPr>
      </p:pic>
    </p:spTree>
    <p:extLst>
      <p:ext uri="{BB962C8B-B14F-4D97-AF65-F5344CB8AC3E}">
        <p14:creationId xmlns:p14="http://schemas.microsoft.com/office/powerpoint/2010/main" val="14750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32B-80CA-4A9C-A3E8-F5DB094A7567}"/>
              </a:ext>
            </a:extLst>
          </p:cNvPr>
          <p:cNvSpPr>
            <a:spLocks noGrp="1"/>
          </p:cNvSpPr>
          <p:nvPr>
            <p:ph type="title"/>
          </p:nvPr>
        </p:nvSpPr>
        <p:spPr/>
        <p:txBody>
          <a:bodyPr/>
          <a:lstStyle/>
          <a:p>
            <a:r>
              <a:rPr lang="en-AU" dirty="0"/>
              <a:t> Six Sequential Elements of the Chain</a:t>
            </a:r>
          </a:p>
        </p:txBody>
      </p:sp>
      <p:sp>
        <p:nvSpPr>
          <p:cNvPr id="3" name="Content Placeholder 2">
            <a:extLst>
              <a:ext uri="{FF2B5EF4-FFF2-40B4-BE49-F238E27FC236}">
                <a16:creationId xmlns:a16="http://schemas.microsoft.com/office/drawing/2014/main" id="{D846B26A-B2B9-429B-A456-4D099CEC342F}"/>
              </a:ext>
            </a:extLst>
          </p:cNvPr>
          <p:cNvSpPr>
            <a:spLocks noGrp="1"/>
          </p:cNvSpPr>
          <p:nvPr>
            <p:ph sz="half" idx="1"/>
          </p:nvPr>
        </p:nvSpPr>
        <p:spPr/>
        <p:txBody>
          <a:bodyPr/>
          <a:lstStyle/>
          <a:p>
            <a:r>
              <a:rPr lang="en-AU" dirty="0"/>
              <a:t>Source -Infectious agent</a:t>
            </a:r>
          </a:p>
          <a:p>
            <a:r>
              <a:rPr lang="en-AU" dirty="0"/>
              <a:t>The reservoir</a:t>
            </a:r>
          </a:p>
          <a:p>
            <a:r>
              <a:rPr lang="en-AU" dirty="0"/>
              <a:t>Portal of exit</a:t>
            </a:r>
          </a:p>
          <a:p>
            <a:r>
              <a:rPr lang="en-AU" dirty="0"/>
              <a:t>Means of transmission</a:t>
            </a:r>
          </a:p>
          <a:p>
            <a:r>
              <a:rPr lang="en-AU" dirty="0"/>
              <a:t>Portal of entry</a:t>
            </a:r>
          </a:p>
          <a:p>
            <a:r>
              <a:rPr lang="en-AU" dirty="0"/>
              <a:t>Susceptible host</a:t>
            </a:r>
          </a:p>
        </p:txBody>
      </p:sp>
      <p:pic>
        <p:nvPicPr>
          <p:cNvPr id="6" name="Content Placeholder 5">
            <a:extLst>
              <a:ext uri="{FF2B5EF4-FFF2-40B4-BE49-F238E27FC236}">
                <a16:creationId xmlns:a16="http://schemas.microsoft.com/office/drawing/2014/main" id="{32D5B844-9D65-4B8D-AD7F-2511D15563E5}"/>
              </a:ext>
            </a:extLst>
          </p:cNvPr>
          <p:cNvPicPr>
            <a:picLocks noGrp="1" noChangeAspect="1"/>
          </p:cNvPicPr>
          <p:nvPr>
            <p:ph sz="half" idx="2"/>
          </p:nvPr>
        </p:nvPicPr>
        <p:blipFill>
          <a:blip r:embed="rId3"/>
          <a:stretch>
            <a:fillRect/>
          </a:stretch>
        </p:blipFill>
        <p:spPr>
          <a:xfrm>
            <a:off x="6019800" y="1550793"/>
            <a:ext cx="4662487" cy="4165001"/>
          </a:xfrm>
        </p:spPr>
      </p:pic>
    </p:spTree>
    <p:extLst>
      <p:ext uri="{BB962C8B-B14F-4D97-AF65-F5344CB8AC3E}">
        <p14:creationId xmlns:p14="http://schemas.microsoft.com/office/powerpoint/2010/main" val="184583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The Source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1" name="Picture 10">
            <a:extLst>
              <a:ext uri="{FF2B5EF4-FFF2-40B4-BE49-F238E27FC236}">
                <a16:creationId xmlns:a16="http://schemas.microsoft.com/office/drawing/2014/main" id="{12023EE7-6828-4605-9C15-B1125F31A905}"/>
              </a:ext>
            </a:extLst>
          </p:cNvPr>
          <p:cNvPicPr>
            <a:picLocks noChangeAspect="1"/>
          </p:cNvPicPr>
          <p:nvPr/>
        </p:nvPicPr>
        <p:blipFill>
          <a:blip r:embed="rId5"/>
          <a:stretch>
            <a:fillRect/>
          </a:stretch>
        </p:blipFill>
        <p:spPr>
          <a:xfrm>
            <a:off x="1448962" y="2733761"/>
            <a:ext cx="8554720" cy="2043473"/>
          </a:xfrm>
          <a:prstGeom prst="rect">
            <a:avLst/>
          </a:prstGeom>
        </p:spPr>
      </p:pic>
      <p:sp>
        <p:nvSpPr>
          <p:cNvPr id="7" name="TextBox 6">
            <a:extLst>
              <a:ext uri="{FF2B5EF4-FFF2-40B4-BE49-F238E27FC236}">
                <a16:creationId xmlns:a16="http://schemas.microsoft.com/office/drawing/2014/main" id="{39B4963C-1E1C-0D3A-FFAA-7489346ADD25}"/>
              </a:ext>
            </a:extLst>
          </p:cNvPr>
          <p:cNvSpPr txBox="1"/>
          <p:nvPr/>
        </p:nvSpPr>
        <p:spPr>
          <a:xfrm>
            <a:off x="875193" y="4403761"/>
            <a:ext cx="1255630" cy="461665"/>
          </a:xfrm>
          <a:prstGeom prst="rect">
            <a:avLst/>
          </a:prstGeom>
          <a:noFill/>
        </p:spPr>
        <p:txBody>
          <a:bodyPr wrap="square">
            <a:spAutoFit/>
          </a:bodyPr>
          <a:lstStyle/>
          <a:p>
            <a:r>
              <a:rPr lang="en-AU" sz="1200" b="0" dirty="0">
                <a:solidFill>
                  <a:srgbClr val="212529"/>
                </a:solidFill>
                <a:effectLst/>
                <a:latin typeface="freight-sans-pro"/>
              </a:rPr>
              <a:t>Mike Mycoplasma</a:t>
            </a:r>
            <a:endParaRPr lang="en-AU" sz="1200" dirty="0"/>
          </a:p>
        </p:txBody>
      </p:sp>
      <p:sp>
        <p:nvSpPr>
          <p:cNvPr id="10" name="TextBox 9">
            <a:extLst>
              <a:ext uri="{FF2B5EF4-FFF2-40B4-BE49-F238E27FC236}">
                <a16:creationId xmlns:a16="http://schemas.microsoft.com/office/drawing/2014/main" id="{B76DB59C-C58B-6032-7B52-ED5159FD9784}"/>
              </a:ext>
            </a:extLst>
          </p:cNvPr>
          <p:cNvSpPr txBox="1"/>
          <p:nvPr/>
        </p:nvSpPr>
        <p:spPr>
          <a:xfrm>
            <a:off x="2032000" y="4685280"/>
            <a:ext cx="1412240" cy="276999"/>
          </a:xfrm>
          <a:prstGeom prst="rect">
            <a:avLst/>
          </a:prstGeom>
          <a:noFill/>
        </p:spPr>
        <p:txBody>
          <a:bodyPr wrap="square">
            <a:spAutoFit/>
          </a:bodyPr>
          <a:lstStyle/>
          <a:p>
            <a:r>
              <a:rPr lang="en-AU" sz="1200" b="0" i="0" dirty="0">
                <a:solidFill>
                  <a:srgbClr val="212529"/>
                </a:solidFill>
                <a:effectLst/>
                <a:latin typeface="freight-sans-pro"/>
              </a:rPr>
              <a:t>Harry Haemophilus</a:t>
            </a:r>
            <a:endParaRPr lang="en-AU" sz="1200" dirty="0"/>
          </a:p>
        </p:txBody>
      </p:sp>
      <p:sp>
        <p:nvSpPr>
          <p:cNvPr id="14" name="TextBox 13">
            <a:extLst>
              <a:ext uri="{FF2B5EF4-FFF2-40B4-BE49-F238E27FC236}">
                <a16:creationId xmlns:a16="http://schemas.microsoft.com/office/drawing/2014/main" id="{FC6893E3-4430-B795-2A7C-AB3FD9EBF8C8}"/>
              </a:ext>
            </a:extLst>
          </p:cNvPr>
          <p:cNvSpPr txBox="1"/>
          <p:nvPr/>
        </p:nvSpPr>
        <p:spPr>
          <a:xfrm>
            <a:off x="3777760" y="4685280"/>
            <a:ext cx="4553440" cy="758285"/>
          </a:xfrm>
          <a:prstGeom prst="rect">
            <a:avLst/>
          </a:prstGeom>
          <a:noFill/>
        </p:spPr>
        <p:txBody>
          <a:bodyPr wrap="square">
            <a:spAutoFit/>
          </a:bodyPr>
          <a:lstStyle/>
          <a:p>
            <a:pPr defTabSz="594360">
              <a:lnSpc>
                <a:spcPct val="130000"/>
              </a:lnSpc>
              <a:spcBef>
                <a:spcPts val="780"/>
              </a:spcBef>
              <a:spcAft>
                <a:spcPts val="780"/>
              </a:spcAft>
            </a:pPr>
            <a:r>
              <a:rPr lang="en-AU" sz="1200" dirty="0">
                <a:solidFill>
                  <a:srgbClr val="212529"/>
                </a:solidFill>
                <a:latin typeface="freight-sans-pro"/>
              </a:rPr>
              <a:t>Kev Klebsiella               Poppy Pneumococcus                Eric enterococcus</a:t>
            </a:r>
          </a:p>
          <a:p>
            <a:pPr defTabSz="594360">
              <a:lnSpc>
                <a:spcPct val="130000"/>
              </a:lnSpc>
              <a:spcBef>
                <a:spcPts val="780"/>
              </a:spcBef>
              <a:spcAft>
                <a:spcPts val="780"/>
              </a:spcAft>
            </a:pPr>
            <a:r>
              <a:rPr lang="en-AU" sz="1200" dirty="0">
                <a:solidFill>
                  <a:srgbClr val="212529"/>
                </a:solidFill>
                <a:latin typeface="freight-sans-pro"/>
              </a:rPr>
              <a:t>Images by Imogen Fancourt</a:t>
            </a:r>
            <a:endParaRPr lang="en-AU" sz="1200" dirty="0"/>
          </a:p>
        </p:txBody>
      </p:sp>
      <p:sp>
        <p:nvSpPr>
          <p:cNvPr id="16" name="TextBox 15">
            <a:extLst>
              <a:ext uri="{FF2B5EF4-FFF2-40B4-BE49-F238E27FC236}">
                <a16:creationId xmlns:a16="http://schemas.microsoft.com/office/drawing/2014/main" id="{82562ABA-1EC7-B637-26E0-AAE69C3A6147}"/>
              </a:ext>
            </a:extLst>
          </p:cNvPr>
          <p:cNvSpPr txBox="1"/>
          <p:nvPr/>
        </p:nvSpPr>
        <p:spPr>
          <a:xfrm>
            <a:off x="8788402" y="4667225"/>
            <a:ext cx="1548802" cy="276999"/>
          </a:xfrm>
          <a:prstGeom prst="rect">
            <a:avLst/>
          </a:prstGeom>
          <a:noFill/>
        </p:spPr>
        <p:txBody>
          <a:bodyPr wrap="square" rtlCol="0">
            <a:spAutoFit/>
          </a:bodyPr>
          <a:lstStyle/>
          <a:p>
            <a:r>
              <a:rPr lang="en-AU" sz="1200" dirty="0"/>
              <a:t>Badu the </a:t>
            </a:r>
            <a:r>
              <a:rPr lang="en-AU" sz="1200" dirty="0" err="1"/>
              <a:t>Bacterioides</a:t>
            </a:r>
            <a:endParaRPr lang="en-AU" sz="1200" dirty="0"/>
          </a:p>
        </p:txBody>
      </p:sp>
    </p:spTree>
    <p:extLst>
      <p:ext uri="{BB962C8B-B14F-4D97-AF65-F5344CB8AC3E}">
        <p14:creationId xmlns:p14="http://schemas.microsoft.com/office/powerpoint/2010/main" val="4051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endParaRPr lang="en-AU" sz="3600" dirty="0"/>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TextBox 4">
            <a:extLst>
              <a:ext uri="{FF2B5EF4-FFF2-40B4-BE49-F238E27FC236}">
                <a16:creationId xmlns:a16="http://schemas.microsoft.com/office/drawing/2014/main" id="{C97E577D-51BA-5817-50A3-5DA4D76C3A11}"/>
              </a:ext>
            </a:extLst>
          </p:cNvPr>
          <p:cNvSpPr txBox="1"/>
          <p:nvPr/>
        </p:nvSpPr>
        <p:spPr>
          <a:xfrm>
            <a:off x="818432" y="513658"/>
            <a:ext cx="6152320" cy="984885"/>
          </a:xfrm>
          <a:prstGeom prst="rect">
            <a:avLst/>
          </a:prstGeom>
          <a:noFill/>
        </p:spPr>
        <p:txBody>
          <a:bodyPr wrap="square">
            <a:spAutoFit/>
          </a:bodyPr>
          <a:lstStyle/>
          <a:p>
            <a:pPr lvl="1"/>
            <a:r>
              <a:rPr lang="en-AU" sz="4000" b="1" dirty="0">
                <a:latin typeface="+mj-lt"/>
              </a:rPr>
              <a:t>Candida (Yeasts)</a:t>
            </a:r>
          </a:p>
          <a:p>
            <a:pPr marL="457200" lvl="1" indent="0">
              <a:buNone/>
            </a:pPr>
            <a:endParaRPr lang="en-AU" sz="1800" dirty="0"/>
          </a:p>
        </p:txBody>
      </p:sp>
      <p:pic>
        <p:nvPicPr>
          <p:cNvPr id="7" name="Picture 6">
            <a:extLst>
              <a:ext uri="{FF2B5EF4-FFF2-40B4-BE49-F238E27FC236}">
                <a16:creationId xmlns:a16="http://schemas.microsoft.com/office/drawing/2014/main" id="{55CAFC43-EC94-9830-F1E4-BEC493EBB93F}"/>
              </a:ext>
            </a:extLst>
          </p:cNvPr>
          <p:cNvPicPr>
            <a:picLocks noChangeAspect="1"/>
          </p:cNvPicPr>
          <p:nvPr/>
        </p:nvPicPr>
        <p:blipFill>
          <a:blip r:embed="rId5"/>
          <a:stretch>
            <a:fillRect/>
          </a:stretch>
        </p:blipFill>
        <p:spPr>
          <a:xfrm>
            <a:off x="2444362" y="1245990"/>
            <a:ext cx="8294758" cy="4721992"/>
          </a:xfrm>
          <a:prstGeom prst="rect">
            <a:avLst/>
          </a:prstGeom>
        </p:spPr>
      </p:pic>
    </p:spTree>
    <p:extLst>
      <p:ext uri="{BB962C8B-B14F-4D97-AF65-F5344CB8AC3E}">
        <p14:creationId xmlns:p14="http://schemas.microsoft.com/office/powerpoint/2010/main" val="66172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AB278AFA82D4A97ABAF74DF46C099" ma:contentTypeVersion="18" ma:contentTypeDescription="Create a new document." ma:contentTypeScope="" ma:versionID="7138f30c9f76f33d64bd2c6c365cd27b">
  <xsd:schema xmlns:xsd="http://www.w3.org/2001/XMLSchema" xmlns:xs="http://www.w3.org/2001/XMLSchema" xmlns:p="http://schemas.microsoft.com/office/2006/metadata/properties" xmlns:ns2="614eb5ac-d6cd-4f59-a3aa-744c9766c7ff" xmlns:ns3="767fe1fb-a778-4607-880f-66c4ec81c6ad" targetNamespace="http://schemas.microsoft.com/office/2006/metadata/properties" ma:root="true" ma:fieldsID="e443e81537f9ab56f88242c5704198df" ns2:_="" ns3:_="">
    <xsd:import namespace="614eb5ac-d6cd-4f59-a3aa-744c9766c7ff"/>
    <xsd:import namespace="767fe1fb-a778-4607-880f-66c4ec81c6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eb5ac-d6cd-4f59-a3aa-744c9766c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12c2ea-3e67-4785-8bf5-4f19be5ece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fe1fb-a778-4607-880f-66c4ec81c6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620d9-cf6e-4e80-bb36-7d0e92f1d687}" ma:internalName="TaxCatchAll" ma:showField="CatchAllData" ma:web="767fe1fb-a778-4607-880f-66c4ec81c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7fe1fb-a778-4607-880f-66c4ec81c6ad" xsi:nil="true"/>
    <lcf76f155ced4ddcb4097134ff3c332f xmlns="614eb5ac-d6cd-4f59-a3aa-744c9766c7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A19B02-A038-4569-B8F7-A16D6CC0EA86}"/>
</file>

<file path=customXml/itemProps2.xml><?xml version="1.0" encoding="utf-8"?>
<ds:datastoreItem xmlns:ds="http://schemas.openxmlformats.org/officeDocument/2006/customXml" ds:itemID="{F0A45F3D-4A5A-4F4F-81D7-80C868D8AD9E}"/>
</file>

<file path=customXml/itemProps3.xml><?xml version="1.0" encoding="utf-8"?>
<ds:datastoreItem xmlns:ds="http://schemas.openxmlformats.org/officeDocument/2006/customXml" ds:itemID="{A438653F-6F40-4264-9C6A-FE0056AB4BF0}"/>
</file>

<file path=docProps/app.xml><?xml version="1.0" encoding="utf-8"?>
<Properties xmlns="http://schemas.openxmlformats.org/officeDocument/2006/extended-properties" xmlns:vt="http://schemas.openxmlformats.org/officeDocument/2006/docPropsVTypes">
  <TotalTime>1295</TotalTime>
  <Words>3763</Words>
  <Application>Microsoft Office PowerPoint</Application>
  <PresentationFormat>Widescreen</PresentationFormat>
  <Paragraphs>252</Paragraphs>
  <Slides>32</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vt:lpstr>
      <vt:lpstr>Calibri</vt:lpstr>
      <vt:lpstr>Calibri Light</vt:lpstr>
      <vt:lpstr>freight-sans-pro</vt:lpstr>
      <vt:lpstr>Gill Sans MT</vt:lpstr>
      <vt:lpstr>Inter</vt:lpstr>
      <vt:lpstr>Monotype Sorts</vt:lpstr>
      <vt:lpstr>Montserrat</vt:lpstr>
      <vt:lpstr>OpenSans</vt:lpstr>
      <vt:lpstr>OpenSans-Bold</vt:lpstr>
      <vt:lpstr>Times New Roman</vt:lpstr>
      <vt:lpstr>Office Theme</vt:lpstr>
      <vt:lpstr>The Chain of Infection &amp; Standard and Transmission Based Precautions in Aged Care</vt:lpstr>
      <vt:lpstr>PowerPoint Presentation</vt:lpstr>
      <vt:lpstr>PowerPoint Presentation</vt:lpstr>
      <vt:lpstr>What is an Infection?</vt:lpstr>
      <vt:lpstr>PowerPoint Presentation</vt:lpstr>
      <vt:lpstr>What is The Chain of Infection?</vt:lpstr>
      <vt:lpstr> Six Sequential Elements of the Chain</vt:lpstr>
      <vt:lpstr>The Source</vt:lpstr>
      <vt:lpstr>PowerPoint Presentation</vt:lpstr>
      <vt:lpstr>The Reservoir</vt:lpstr>
      <vt:lpstr>The Portal of Exit</vt:lpstr>
      <vt:lpstr>The Means of Transmission</vt:lpstr>
      <vt:lpstr>Portal of Entry</vt:lpstr>
      <vt:lpstr>A Susceptible Host</vt:lpstr>
      <vt:lpstr>Breaking the Chain</vt:lpstr>
      <vt:lpstr>The type of pathogen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KylieJ Taylor (Hunter New England LHD)</cp:lastModifiedBy>
  <cp:revision>38</cp:revision>
  <dcterms:created xsi:type="dcterms:W3CDTF">2024-04-11T01:26:16Z</dcterms:created>
  <dcterms:modified xsi:type="dcterms:W3CDTF">2025-01-29T04:42:34Z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0x010100E4EAB278AFA82D4A97ABAF74DF46C099</vt:lpwstr>
  </property>
</Properties>
</file>