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7" r:id="rId5"/>
    <p:sldId id="258" r:id="rId6"/>
    <p:sldId id="263" r:id="rId7"/>
    <p:sldId id="265" r:id="rId8"/>
    <p:sldId id="259" r:id="rId9"/>
    <p:sldId id="277"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0C98F-3034-390E-BDD3-FF80E836C279}" v="32" dt="2024-05-22T03:56:0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95" autoAdjust="0"/>
  </p:normalViewPr>
  <p:slideViewPr>
    <p:cSldViewPr snapToGrid="0">
      <p:cViewPr varScale="1">
        <p:scale>
          <a:sx n="72" d="100"/>
          <a:sy n="72" d="100"/>
        </p:scale>
        <p:origin x="20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right" userId="S::423025@monashhealth.org::2455a5dd-14e7-43ea-861d-9ce1fca7c757" providerId="AD" clId="Web-{11BB41B4-0508-3596-5B36-AD80D7EEF076}"/>
    <pc:docChg chg="modSld">
      <pc:chgData name="Louise Wright" userId="S::423025@monashhealth.org::2455a5dd-14e7-43ea-861d-9ce1fca7c757" providerId="AD" clId="Web-{11BB41B4-0508-3596-5B36-AD80D7EEF076}" dt="2024-04-29T06:31:58.993" v="102"/>
      <pc:docMkLst>
        <pc:docMk/>
      </pc:docMkLst>
      <pc:sldChg chg="modSp modNotes">
        <pc:chgData name="Louise Wright" userId="S::423025@monashhealth.org::2455a5dd-14e7-43ea-861d-9ce1fca7c757" providerId="AD" clId="Web-{11BB41B4-0508-3596-5B36-AD80D7EEF076}" dt="2024-04-29T06:31:58.993" v="102"/>
        <pc:sldMkLst>
          <pc:docMk/>
          <pc:sldMk cId="129495793" sldId="271"/>
        </pc:sldMkLst>
        <pc:spChg chg="mod">
          <ac:chgData name="Louise Wright" userId="S::423025@monashhealth.org::2455a5dd-14e7-43ea-861d-9ce1fca7c757" providerId="AD" clId="Web-{11BB41B4-0508-3596-5B36-AD80D7EEF076}" dt="2024-04-29T06:26:49.176" v="32" actId="20577"/>
          <ac:spMkLst>
            <pc:docMk/>
            <pc:sldMk cId="129495793" sldId="271"/>
            <ac:spMk id="10" creationId="{8DB173CB-4072-586B-CFAD-973C519557A0}"/>
          </ac:spMkLst>
        </pc:spChg>
      </pc:sldChg>
    </pc:docChg>
  </pc:docChgLst>
  <pc:docChgLst>
    <pc:chgData name="Louise Wright" userId="S::423025@monashhealth.org::2455a5dd-14e7-43ea-861d-9ce1fca7c757" providerId="AD" clId="Web-{BC0E1F3A-0E48-3867-6370-A5E618DB21EA}"/>
    <pc:docChg chg="modSld">
      <pc:chgData name="Louise Wright" userId="S::423025@monashhealth.org::2455a5dd-14e7-43ea-861d-9ce1fca7c757" providerId="AD" clId="Web-{BC0E1F3A-0E48-3867-6370-A5E618DB21EA}" dt="2024-04-29T07:09:11.116" v="325"/>
      <pc:docMkLst>
        <pc:docMk/>
      </pc:docMkLst>
      <pc:sldChg chg="modNotes">
        <pc:chgData name="Louise Wright" userId="S::423025@monashhealth.org::2455a5dd-14e7-43ea-861d-9ce1fca7c757" providerId="AD" clId="Web-{BC0E1F3A-0E48-3867-6370-A5E618DB21EA}" dt="2024-04-29T07:09:11.116" v="325"/>
        <pc:sldMkLst>
          <pc:docMk/>
          <pc:sldMk cId="3425251345" sldId="267"/>
        </pc:sldMkLst>
      </pc:sldChg>
      <pc:sldChg chg="modSp modNotes">
        <pc:chgData name="Louise Wright" userId="S::423025@monashhealth.org::2455a5dd-14e7-43ea-861d-9ce1fca7c757" providerId="AD" clId="Web-{BC0E1F3A-0E48-3867-6370-A5E618DB21EA}" dt="2024-04-29T07:07:49.329" v="322"/>
        <pc:sldMkLst>
          <pc:docMk/>
          <pc:sldMk cId="129495793" sldId="271"/>
        </pc:sldMkLst>
        <pc:spChg chg="mod">
          <ac:chgData name="Louise Wright" userId="S::423025@monashhealth.org::2455a5dd-14e7-43ea-861d-9ce1fca7c757" providerId="AD" clId="Web-{BC0E1F3A-0E48-3867-6370-A5E618DB21EA}" dt="2024-04-29T06:36:08.522" v="25" actId="14100"/>
          <ac:spMkLst>
            <pc:docMk/>
            <pc:sldMk cId="129495793" sldId="271"/>
            <ac:spMk id="10" creationId="{8DB173CB-4072-586B-CFAD-973C519557A0}"/>
          </ac:spMkLst>
        </pc:spChg>
      </pc:sldChg>
    </pc:docChg>
  </pc:docChgLst>
  <pc:docChgLst>
    <pc:chgData name="Louise Wright" userId="S::423025@monashhealth.org::2455a5dd-14e7-43ea-861d-9ce1fca7c757" providerId="AD" clId="Web-{48E0C98F-3034-390E-BDD3-FF80E836C279}"/>
    <pc:docChg chg="modSld">
      <pc:chgData name="Louise Wright" userId="S::423025@monashhealth.org::2455a5dd-14e7-43ea-861d-9ce1fca7c757" providerId="AD" clId="Web-{48E0C98F-3034-390E-BDD3-FF80E836C279}" dt="2024-05-22T04:17:03.564" v="200"/>
      <pc:docMkLst>
        <pc:docMk/>
      </pc:docMkLst>
      <pc:sldChg chg="modNotes">
        <pc:chgData name="Louise Wright" userId="S::423025@monashhealth.org::2455a5dd-14e7-43ea-861d-9ce1fca7c757" providerId="AD" clId="Web-{48E0C98F-3034-390E-BDD3-FF80E836C279}" dt="2024-05-22T03:55:42.685" v="170"/>
        <pc:sldMkLst>
          <pc:docMk/>
          <pc:sldMk cId="3709288580" sldId="257"/>
        </pc:sldMkLst>
      </pc:sldChg>
      <pc:sldChg chg="modNotes">
        <pc:chgData name="Louise Wright" userId="S::423025@monashhealth.org::2455a5dd-14e7-43ea-861d-9ce1fca7c757" providerId="AD" clId="Web-{48E0C98F-3034-390E-BDD3-FF80E836C279}" dt="2024-05-22T03:56:04.859" v="172"/>
        <pc:sldMkLst>
          <pc:docMk/>
          <pc:sldMk cId="3618379126" sldId="258"/>
        </pc:sldMkLst>
      </pc:sldChg>
      <pc:sldChg chg="modNotes">
        <pc:chgData name="Louise Wright" userId="S::423025@monashhealth.org::2455a5dd-14e7-43ea-861d-9ce1fca7c757" providerId="AD" clId="Web-{48E0C98F-3034-390E-BDD3-FF80E836C279}" dt="2024-05-22T04:02:30.107" v="181"/>
        <pc:sldMkLst>
          <pc:docMk/>
          <pc:sldMk cId="3372983555" sldId="259"/>
        </pc:sldMkLst>
      </pc:sldChg>
      <pc:sldChg chg="modSp">
        <pc:chgData name="Louise Wright" userId="S::423025@monashhealth.org::2455a5dd-14e7-43ea-861d-9ce1fca7c757" providerId="AD" clId="Web-{48E0C98F-3034-390E-BDD3-FF80E836C279}" dt="2024-05-22T03:53:48.849" v="169" actId="20577"/>
        <pc:sldMkLst>
          <pc:docMk/>
          <pc:sldMk cId="82497821" sldId="261"/>
        </pc:sldMkLst>
        <pc:spChg chg="mod">
          <ac:chgData name="Louise Wright" userId="S::423025@monashhealth.org::2455a5dd-14e7-43ea-861d-9ce1fca7c757" providerId="AD" clId="Web-{48E0C98F-3034-390E-BDD3-FF80E836C279}" dt="2024-05-22T03:53:48.849" v="169" actId="20577"/>
          <ac:spMkLst>
            <pc:docMk/>
            <pc:sldMk cId="82497821" sldId="261"/>
            <ac:spMk id="2" creationId="{2D10C423-C66B-464F-A223-AD7DA2E006EA}"/>
          </ac:spMkLst>
        </pc:spChg>
      </pc:sldChg>
      <pc:sldChg chg="modNotes">
        <pc:chgData name="Louise Wright" userId="S::423025@monashhealth.org::2455a5dd-14e7-43ea-861d-9ce1fca7c757" providerId="AD" clId="Web-{48E0C98F-3034-390E-BDD3-FF80E836C279}" dt="2024-05-22T03:57:46.054" v="175"/>
        <pc:sldMkLst>
          <pc:docMk/>
          <pc:sldMk cId="1989321102" sldId="263"/>
        </pc:sldMkLst>
      </pc:sldChg>
      <pc:sldChg chg="delSp modNotes">
        <pc:chgData name="Louise Wright" userId="S::423025@monashhealth.org::2455a5dd-14e7-43ea-861d-9ce1fca7c757" providerId="AD" clId="Web-{48E0C98F-3034-390E-BDD3-FF80E836C279}" dt="2024-05-22T04:11:28.913" v="185"/>
        <pc:sldMkLst>
          <pc:docMk/>
          <pc:sldMk cId="2601784269" sldId="264"/>
        </pc:sldMkLst>
        <pc:picChg chg="del">
          <ac:chgData name="Louise Wright" userId="S::423025@monashhealth.org::2455a5dd-14e7-43ea-861d-9ce1fca7c757" providerId="AD" clId="Web-{48E0C98F-3034-390E-BDD3-FF80E836C279}" dt="2024-05-22T02:58:02.203" v="115"/>
          <ac:picMkLst>
            <pc:docMk/>
            <pc:sldMk cId="2601784269" sldId="264"/>
            <ac:picMk id="5" creationId="{00000000-0000-0000-0000-000000000000}"/>
          </ac:picMkLst>
        </pc:picChg>
      </pc:sldChg>
      <pc:sldChg chg="modNotes">
        <pc:chgData name="Louise Wright" userId="S::423025@monashhealth.org::2455a5dd-14e7-43ea-861d-9ce1fca7c757" providerId="AD" clId="Web-{48E0C98F-3034-390E-BDD3-FF80E836C279}" dt="2024-05-22T03:58:42.262" v="177"/>
        <pc:sldMkLst>
          <pc:docMk/>
          <pc:sldMk cId="819189744" sldId="265"/>
        </pc:sldMkLst>
      </pc:sldChg>
      <pc:sldChg chg="modNotes">
        <pc:chgData name="Louise Wright" userId="S::423025@monashhealth.org::2455a5dd-14e7-43ea-861d-9ce1fca7c757" providerId="AD" clId="Web-{48E0C98F-3034-390E-BDD3-FF80E836C279}" dt="2024-05-22T04:11:52.071" v="187"/>
        <pc:sldMkLst>
          <pc:docMk/>
          <pc:sldMk cId="3378772640" sldId="266"/>
        </pc:sldMkLst>
      </pc:sldChg>
      <pc:sldChg chg="modNotes">
        <pc:chgData name="Louise Wright" userId="S::423025@monashhealth.org::2455a5dd-14e7-43ea-861d-9ce1fca7c757" providerId="AD" clId="Web-{48E0C98F-3034-390E-BDD3-FF80E836C279}" dt="2024-05-22T04:12:44.153" v="190"/>
        <pc:sldMkLst>
          <pc:docMk/>
          <pc:sldMk cId="3425251345" sldId="267"/>
        </pc:sldMkLst>
      </pc:sldChg>
      <pc:sldChg chg="modNotes">
        <pc:chgData name="Louise Wright" userId="S::423025@monashhealth.org::2455a5dd-14e7-43ea-861d-9ce1fca7c757" providerId="AD" clId="Web-{48E0C98F-3034-390E-BDD3-FF80E836C279}" dt="2024-05-22T04:13:21.172" v="191"/>
        <pc:sldMkLst>
          <pc:docMk/>
          <pc:sldMk cId="2004417296" sldId="268"/>
        </pc:sldMkLst>
      </pc:sldChg>
      <pc:sldChg chg="modNotes">
        <pc:chgData name="Louise Wright" userId="S::423025@monashhealth.org::2455a5dd-14e7-43ea-861d-9ce1fca7c757" providerId="AD" clId="Web-{48E0C98F-3034-390E-BDD3-FF80E836C279}" dt="2024-05-22T04:14:19.989" v="193"/>
        <pc:sldMkLst>
          <pc:docMk/>
          <pc:sldMk cId="2579676699" sldId="270"/>
        </pc:sldMkLst>
      </pc:sldChg>
      <pc:sldChg chg="delSp modNotes">
        <pc:chgData name="Louise Wright" userId="S::423025@monashhealth.org::2455a5dd-14e7-43ea-861d-9ce1fca7c757" providerId="AD" clId="Web-{48E0C98F-3034-390E-BDD3-FF80E836C279}" dt="2024-05-22T04:16:08.606" v="196"/>
        <pc:sldMkLst>
          <pc:docMk/>
          <pc:sldMk cId="129495793" sldId="271"/>
        </pc:sldMkLst>
        <pc:picChg chg="del">
          <ac:chgData name="Louise Wright" userId="S::423025@monashhealth.org::2455a5dd-14e7-43ea-861d-9ce1fca7c757" providerId="AD" clId="Web-{48E0C98F-3034-390E-BDD3-FF80E836C279}" dt="2024-05-22T02:58:07.344" v="116"/>
          <ac:picMkLst>
            <pc:docMk/>
            <pc:sldMk cId="129495793" sldId="271"/>
            <ac:picMk id="5" creationId="{00000000-0000-0000-0000-000000000000}"/>
          </ac:picMkLst>
        </pc:picChg>
      </pc:sldChg>
      <pc:sldChg chg="modNotes">
        <pc:chgData name="Louise Wright" userId="S::423025@monashhealth.org::2455a5dd-14e7-43ea-861d-9ce1fca7c757" providerId="AD" clId="Web-{48E0C98F-3034-390E-BDD3-FF80E836C279}" dt="2024-05-22T04:17:03.564" v="200"/>
        <pc:sldMkLst>
          <pc:docMk/>
          <pc:sldMk cId="2668781416" sldId="272"/>
        </pc:sldMkLst>
      </pc:sldChg>
      <pc:sldChg chg="delSp modNotes">
        <pc:chgData name="Louise Wright" userId="S::423025@monashhealth.org::2455a5dd-14e7-43ea-861d-9ce1fca7c757" providerId="AD" clId="Web-{48E0C98F-3034-390E-BDD3-FF80E836C279}" dt="2024-05-22T02:58:14.672" v="117"/>
        <pc:sldMkLst>
          <pc:docMk/>
          <pc:sldMk cId="2188481765" sldId="273"/>
        </pc:sldMkLst>
        <pc:picChg chg="del">
          <ac:chgData name="Louise Wright" userId="S::423025@monashhealth.org::2455a5dd-14e7-43ea-861d-9ce1fca7c757" providerId="AD" clId="Web-{48E0C98F-3034-390E-BDD3-FF80E836C279}" dt="2024-05-22T02:58:14.672" v="117"/>
          <ac:picMkLst>
            <pc:docMk/>
            <pc:sldMk cId="2188481765" sldId="273"/>
            <ac:picMk id="5" creationId="{00000000-0000-0000-0000-000000000000}"/>
          </ac:picMkLst>
        </pc:picChg>
      </pc:sldChg>
      <pc:sldChg chg="delSp modNotes">
        <pc:chgData name="Louise Wright" userId="S::423025@monashhealth.org::2455a5dd-14e7-43ea-861d-9ce1fca7c757" providerId="AD" clId="Web-{48E0C98F-3034-390E-BDD3-FF80E836C279}" dt="2024-05-22T03:49:16.734" v="160"/>
        <pc:sldMkLst>
          <pc:docMk/>
          <pc:sldMk cId="3401472451" sldId="274"/>
        </pc:sldMkLst>
        <pc:picChg chg="del">
          <ac:chgData name="Louise Wright" userId="S::423025@monashhealth.org::2455a5dd-14e7-43ea-861d-9ce1fca7c757" providerId="AD" clId="Web-{48E0C98F-3034-390E-BDD3-FF80E836C279}" dt="2024-05-22T02:58:16.094" v="118"/>
          <ac:picMkLst>
            <pc:docMk/>
            <pc:sldMk cId="3401472451" sldId="274"/>
            <ac:picMk id="5" creationId="{00000000-0000-0000-0000-000000000000}"/>
          </ac:picMkLst>
        </pc:picChg>
      </pc:sldChg>
      <pc:sldChg chg="modSp">
        <pc:chgData name="Louise Wright" userId="S::423025@monashhealth.org::2455a5dd-14e7-43ea-861d-9ce1fca7c757" providerId="AD" clId="Web-{48E0C98F-3034-390E-BDD3-FF80E836C279}" dt="2024-05-22T03:49:48.408" v="162" actId="1076"/>
        <pc:sldMkLst>
          <pc:docMk/>
          <pc:sldMk cId="2225242988" sldId="275"/>
        </pc:sldMkLst>
        <pc:spChg chg="mod">
          <ac:chgData name="Louise Wright" userId="S::423025@monashhealth.org::2455a5dd-14e7-43ea-861d-9ce1fca7c757" providerId="AD" clId="Web-{48E0C98F-3034-390E-BDD3-FF80E836C279}" dt="2024-05-22T03:49:48.408" v="162" actId="1076"/>
          <ac:spMkLst>
            <pc:docMk/>
            <pc:sldMk cId="2225242988" sldId="275"/>
            <ac:spMk id="3" creationId="{23C44D11-670C-4897-BA34-E37072C8BA0B}"/>
          </ac:spMkLst>
        </pc:spChg>
      </pc:sldChg>
      <pc:sldChg chg="modNotes">
        <pc:chgData name="Louise Wright" userId="S::423025@monashhealth.org::2455a5dd-14e7-43ea-861d-9ce1fca7c757" providerId="AD" clId="Web-{48E0C98F-3034-390E-BDD3-FF80E836C279}" dt="2024-05-22T03:52:56.673" v="164"/>
        <pc:sldMkLst>
          <pc:docMk/>
          <pc:sldMk cId="3450198431" sldId="276"/>
        </pc:sldMkLst>
      </pc:sldChg>
      <pc:sldChg chg="modNotes">
        <pc:chgData name="Louise Wright" userId="S::423025@monashhealth.org::2455a5dd-14e7-43ea-861d-9ce1fca7c757" providerId="AD" clId="Web-{48E0C98F-3034-390E-BDD3-FF80E836C279}" dt="2024-05-22T04:10:40.566" v="183"/>
        <pc:sldMkLst>
          <pc:docMk/>
          <pc:sldMk cId="3056568843" sldId="27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24:53.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5:54.670"/>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25:05.9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1,'9'0,"21"0,25 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25:45.21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1:22.47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1:24.53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1:28.57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5:47.991"/>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5:49.911"/>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5T06:35:52.232"/>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0 1,'10'0,"2"0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49DD4-D231-43FF-A49B-C3D3F1DDCE62}" type="datetimeFigureOut">
              <a:rPr lang="en-AU" smtClean="0"/>
              <a:t>21/05/2024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7650A-B51F-4793-81EA-9A487768B1C7}" type="slidenum">
              <a:rPr lang="en-AU" smtClean="0"/>
              <a:t>‹#›</a:t>
            </a:fld>
            <a:endParaRPr lang="en-AU"/>
          </a:p>
        </p:txBody>
      </p:sp>
    </p:spTree>
    <p:extLst>
      <p:ext uri="{BB962C8B-B14F-4D97-AF65-F5344CB8AC3E}">
        <p14:creationId xmlns:p14="http://schemas.microsoft.com/office/powerpoint/2010/main" val="153465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this, the ACIPC aged care community of practice Outbreak Management presentation my name is Louise and I am an infection Prevention Consultant with the Residential in reach program at Monash Health.</a:t>
            </a:r>
            <a:endParaRPr lang="en-US" dirty="0"/>
          </a:p>
        </p:txBody>
      </p:sp>
      <p:sp>
        <p:nvSpPr>
          <p:cNvPr id="4" name="Slide Number Placeholder 3"/>
          <p:cNvSpPr>
            <a:spLocks noGrp="1"/>
          </p:cNvSpPr>
          <p:nvPr>
            <p:ph type="sldNum" sz="quarter" idx="5"/>
          </p:nvPr>
        </p:nvSpPr>
        <p:spPr/>
        <p:txBody>
          <a:bodyPr/>
          <a:lstStyle/>
          <a:p>
            <a:fld id="{59E7650A-B51F-4793-81EA-9A487768B1C7}" type="slidenum">
              <a:rPr lang="en-AU" smtClean="0"/>
              <a:t>1</a:t>
            </a:fld>
            <a:endParaRPr lang="en-AU"/>
          </a:p>
        </p:txBody>
      </p:sp>
    </p:spTree>
    <p:extLst>
      <p:ext uri="{BB962C8B-B14F-4D97-AF65-F5344CB8AC3E}">
        <p14:creationId xmlns:p14="http://schemas.microsoft.com/office/powerpoint/2010/main" val="180147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solidFill>
                  <a:srgbClr val="000000"/>
                </a:solidFill>
              </a:rPr>
              <a:t>Disease recognition, isolation, and diagnosis</a:t>
            </a:r>
            <a:endParaRPr lang="en-AU">
              <a:solidFill>
                <a:srgbClr val="000000"/>
              </a:solidFill>
            </a:endParaRPr>
          </a:p>
          <a:p>
            <a:pPr>
              <a:defRPr/>
            </a:pPr>
            <a:r>
              <a:rPr lang="en-AU">
                <a:solidFill>
                  <a:srgbClr val="000000"/>
                </a:solidFill>
                <a:effectLst/>
              </a:rPr>
              <a:t>I have focused on the two common causes of outbreaks being acute respiratory illnesses and gastrointestinal illnesses.</a:t>
            </a:r>
            <a:r>
              <a:rPr lang="en-AU">
                <a:solidFill>
                  <a:srgbClr val="000000"/>
                </a:solidFill>
              </a:rPr>
              <a:t> </a:t>
            </a:r>
            <a:r>
              <a:rPr lang="en-AU">
                <a:solidFill>
                  <a:srgbClr val="000000"/>
                </a:solidFill>
                <a:effectLst/>
              </a:rPr>
              <a:t> However, an outbreak management plan should be adaptable to any cause of an outbreak</a:t>
            </a:r>
            <a:r>
              <a:rPr lang="en-AU">
                <a:solidFill>
                  <a:srgbClr val="000000"/>
                </a:solidFill>
              </a:rPr>
              <a:t>. </a:t>
            </a:r>
            <a:r>
              <a:rPr lang="en-AU">
                <a:solidFill>
                  <a:srgbClr val="000000"/>
                </a:solidFill>
                <a:effectLst/>
              </a:rPr>
              <a:t>Not all outbreaks are reportable but by informing your local public health authority regardless of the cause they can provide </a:t>
            </a:r>
            <a:r>
              <a:rPr lang="en-AU">
                <a:solidFill>
                  <a:srgbClr val="000000"/>
                </a:solidFill>
              </a:rPr>
              <a:t>infection control advice</a:t>
            </a:r>
            <a:r>
              <a:rPr lang="en-AU">
                <a:solidFill>
                  <a:srgbClr val="000000"/>
                </a:solidFill>
                <a:effectLst/>
              </a:rPr>
              <a:t>.</a:t>
            </a:r>
          </a:p>
          <a:p>
            <a:r>
              <a:rPr lang="en-AU">
                <a:solidFill>
                  <a:srgbClr val="000000"/>
                </a:solidFill>
                <a:effectLst/>
              </a:rPr>
              <a:t>Most importantly, staff providing care for residents should be aware of what signs and symptoms to look for.</a:t>
            </a:r>
            <a:r>
              <a:rPr lang="en-AU">
                <a:solidFill>
                  <a:srgbClr val="000000"/>
                </a:solidFill>
              </a:rPr>
              <a:t> </a:t>
            </a:r>
            <a:r>
              <a:rPr lang="en-AU">
                <a:solidFill>
                  <a:srgbClr val="000000"/>
                </a:solidFill>
                <a:effectLst/>
              </a:rPr>
              <a:t> They should also be aware of subtle changes in a resident such as a change in their usual behaviour, falls or a change in their chronic condition like increasing breathlessness in a resident with heart failure or Chronic obstructive pulmonary disease, which maybe the first indication that something is not quite right.</a:t>
            </a:r>
            <a:r>
              <a:rPr lang="en-AU">
                <a:solidFill>
                  <a:srgbClr val="000000"/>
                </a:solidFill>
              </a:rPr>
              <a:t> </a:t>
            </a:r>
            <a:r>
              <a:rPr lang="en-AU">
                <a:solidFill>
                  <a:srgbClr val="000000"/>
                </a:solidFill>
                <a:effectLst/>
              </a:rPr>
              <a:t>Respiratory symptoms, such as new or worsening cough, difficulty breathing, sore throat, runny nose/nasal congestion, with or without other symptoms such as, headache, muscle aches and pains, chills, tiredness</a:t>
            </a:r>
            <a:r>
              <a:rPr lang="en-AU">
                <a:solidFill>
                  <a:srgbClr val="000000"/>
                </a:solidFill>
              </a:rPr>
              <a:t>,</a:t>
            </a:r>
            <a:r>
              <a:rPr lang="en-AU">
                <a:solidFill>
                  <a:srgbClr val="000000"/>
                </a:solidFill>
                <a:effectLst/>
              </a:rPr>
              <a:t> or they may have a temperature. Gastrointestinal illness symptoms can include, Nausea, not wanting to eat, vomiting, abdominal pain, diarrhoea</a:t>
            </a:r>
            <a:r>
              <a:rPr lang="en-AU">
                <a:solidFill>
                  <a:srgbClr val="000000"/>
                </a:solidFill>
              </a:rPr>
              <a:t>,</a:t>
            </a:r>
            <a:r>
              <a:rPr lang="en-AU">
                <a:solidFill>
                  <a:srgbClr val="000000"/>
                </a:solidFill>
                <a:effectLst/>
              </a:rPr>
              <a:t> and some may also have a temperature.</a:t>
            </a:r>
          </a:p>
          <a:p>
            <a:r>
              <a:rPr lang="en-AU"/>
              <a:t>Where possible it is best to </a:t>
            </a:r>
            <a:r>
              <a:rPr lang="en-AU">
                <a:solidFill>
                  <a:srgbClr val="000000"/>
                </a:solidFill>
                <a:effectLst/>
              </a:rPr>
              <a:t>isolate the symptomatic resident within their room, in transmission-based precautions appropriate to the mode of transmission of the suspected illness</a:t>
            </a:r>
            <a:r>
              <a:rPr lang="en-AU">
                <a:solidFill>
                  <a:srgbClr val="000000"/>
                </a:solidFill>
              </a:rPr>
              <a:t>. The staff member should then</a:t>
            </a:r>
            <a:r>
              <a:rPr lang="en-AU">
                <a:solidFill>
                  <a:srgbClr val="000000"/>
                </a:solidFill>
                <a:effectLst/>
              </a:rPr>
              <a:t> report their findings and actions.</a:t>
            </a:r>
            <a:r>
              <a:rPr lang="en-AU">
                <a:solidFill>
                  <a:srgbClr val="000000"/>
                </a:solidFill>
              </a:rPr>
              <a:t>  Potential</a:t>
            </a:r>
            <a:r>
              <a:rPr lang="en-AU">
                <a:solidFill>
                  <a:srgbClr val="000000"/>
                </a:solidFill>
                <a:effectLst/>
              </a:rPr>
              <a:t> causes for the signs and symptoms should</a:t>
            </a:r>
            <a:r>
              <a:rPr lang="en-AU" baseline="0">
                <a:solidFill>
                  <a:srgbClr val="000000"/>
                </a:solidFill>
                <a:effectLst/>
              </a:rPr>
              <a:t> then be investigated.</a:t>
            </a:r>
            <a:r>
              <a:rPr lang="en-AU">
                <a:solidFill>
                  <a:srgbClr val="000000"/>
                </a:solidFill>
              </a:rPr>
              <a:t> </a:t>
            </a:r>
            <a:r>
              <a:rPr lang="en-AU">
                <a:solidFill>
                  <a:srgbClr val="000000"/>
                </a:solidFill>
                <a:effectLst/>
              </a:rPr>
              <a:t> (Shut the gate before the horse has bolted).</a:t>
            </a:r>
            <a:r>
              <a:rPr lang="en-AU">
                <a:solidFill>
                  <a:srgbClr val="000000"/>
                </a:solidFill>
              </a:rPr>
              <a:t>  It is important</a:t>
            </a:r>
            <a:r>
              <a:rPr lang="en-AU">
                <a:solidFill>
                  <a:srgbClr val="000000"/>
                </a:solidFill>
                <a:effectLst/>
              </a:rPr>
              <a:t> to remember that most RA Tests </a:t>
            </a:r>
            <a:r>
              <a:rPr lang="en-AU">
                <a:solidFill>
                  <a:srgbClr val="000000"/>
                </a:solidFill>
              </a:rPr>
              <a:t>usually </a:t>
            </a:r>
            <a:r>
              <a:rPr lang="en-AU">
                <a:solidFill>
                  <a:srgbClr val="000000"/>
                </a:solidFill>
                <a:effectLst/>
              </a:rPr>
              <a:t>only test for </a:t>
            </a:r>
            <a:r>
              <a:rPr lang="en-AU">
                <a:solidFill>
                  <a:srgbClr val="000000"/>
                </a:solidFill>
              </a:rPr>
              <a:t>one or so respiratory viruses</a:t>
            </a:r>
            <a:r>
              <a:rPr lang="en-AU">
                <a:solidFill>
                  <a:srgbClr val="000000"/>
                </a:solidFill>
                <a:effectLst/>
              </a:rPr>
              <a:t>, so if that test is negative in a symptomatic resident a respiratory PCR </a:t>
            </a:r>
            <a:r>
              <a:rPr lang="en-AU">
                <a:solidFill>
                  <a:srgbClr val="000000"/>
                </a:solidFill>
              </a:rPr>
              <a:t>specimen </a:t>
            </a:r>
            <a:r>
              <a:rPr lang="en-AU">
                <a:solidFill>
                  <a:srgbClr val="000000"/>
                </a:solidFill>
                <a:effectLst/>
              </a:rPr>
              <a:t>needs to be attended as this will either confirm or exclude up to 12 respiratory viruses or bacteria. For resident’s who complain of diarrhoea, if possible, send a faecal specimen for PCR testing? </a:t>
            </a:r>
            <a:r>
              <a:rPr lang="en-AU">
                <a:solidFill>
                  <a:srgbClr val="000000"/>
                </a:solidFill>
              </a:rPr>
              <a:t>The results of either the respiratory or faecal specimen </a:t>
            </a:r>
            <a:r>
              <a:rPr lang="en-AU">
                <a:solidFill>
                  <a:srgbClr val="000000"/>
                </a:solidFill>
                <a:effectLst/>
              </a:rPr>
              <a:t>will further </a:t>
            </a:r>
            <a:r>
              <a:rPr lang="en-AU">
                <a:solidFill>
                  <a:srgbClr val="000000"/>
                </a:solidFill>
              </a:rPr>
              <a:t>inform </a:t>
            </a:r>
            <a:r>
              <a:rPr lang="en-AU">
                <a:solidFill>
                  <a:srgbClr val="000000"/>
                </a:solidFill>
                <a:effectLst/>
              </a:rPr>
              <a:t>treatment such as provision of </a:t>
            </a:r>
            <a:r>
              <a:rPr lang="en-AU">
                <a:solidFill>
                  <a:srgbClr val="000000"/>
                </a:solidFill>
              </a:rPr>
              <a:t>anti-viral medication </a:t>
            </a:r>
            <a:r>
              <a:rPr lang="en-AU">
                <a:solidFill>
                  <a:srgbClr val="000000"/>
                </a:solidFill>
                <a:effectLst/>
              </a:rPr>
              <a:t>or a change to antibiotic therapy if the faecal specimen is positive for </a:t>
            </a:r>
            <a:r>
              <a:rPr lang="en-AU" i="1">
                <a:solidFill>
                  <a:srgbClr val="000000"/>
                </a:solidFill>
                <a:effectLst/>
              </a:rPr>
              <a:t>Clostridium difficile.</a:t>
            </a:r>
            <a:r>
              <a:rPr lang="en-AU" i="1">
                <a:solidFill>
                  <a:srgbClr val="000000"/>
                </a:solidFill>
              </a:rPr>
              <a:t>  </a:t>
            </a:r>
            <a:endParaRPr lang="en-AU" i="0">
              <a:effectLst/>
            </a:endParaRPr>
          </a:p>
          <a:p>
            <a:pPr>
              <a:lnSpc>
                <a:spcPct val="107000"/>
              </a:lnSpc>
              <a:spcAft>
                <a:spcPts val="800"/>
              </a:spcAft>
            </a:pPr>
            <a:endParaRPr lang="en-AU" sz="1800" i="0"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10</a:t>
            </a:fld>
            <a:endParaRPr lang="en-AU"/>
          </a:p>
        </p:txBody>
      </p:sp>
    </p:spTree>
    <p:extLst>
      <p:ext uri="{BB962C8B-B14F-4D97-AF65-F5344CB8AC3E}">
        <p14:creationId xmlns:p14="http://schemas.microsoft.com/office/powerpoint/2010/main" val="353581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a diagnosis has been made of a communicable disease illness which may</a:t>
            </a:r>
            <a:r>
              <a:rPr lang="en-AU" sz="1200" baseline="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result in an outbreak </a:t>
            </a: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then important to identify those further at risk.</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 has been exposed, staff, other residents or visitors and when were they exposed?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there any issues regarding the environment have a person vomited in a communal area has extra cleaning been implemented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identifying any persons at risk, it is important that they themselves know of the need to be vigilant for signs of illness. Staff should also be aware of the need to monitor residents identified as contacts.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further resident or staff case is identified with symptoms it is likely that it is now an outbreak situation.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11</a:t>
            </a:fld>
            <a:endParaRPr lang="en-AU"/>
          </a:p>
        </p:txBody>
      </p:sp>
    </p:spTree>
    <p:extLst>
      <p:ext uri="{BB962C8B-B14F-4D97-AF65-F5344CB8AC3E}">
        <p14:creationId xmlns:p14="http://schemas.microsoft.com/office/powerpoint/2010/main" val="154061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000000"/>
                </a:solidFill>
              </a:rPr>
              <a:t>Oh no more cases. </a:t>
            </a:r>
            <a:endParaRPr lang="en-AU" dirty="0">
              <a:solidFill>
                <a:srgbClr val="000000"/>
              </a:solidFill>
            </a:endParaRPr>
          </a:p>
          <a:p>
            <a:r>
              <a:rPr lang="en-AU" dirty="0">
                <a:solidFill>
                  <a:srgbClr val="000000"/>
                </a:solidFill>
                <a:effectLst/>
              </a:rPr>
              <a:t>What determines an outbreak? There are occasions when only one case </a:t>
            </a:r>
            <a:r>
              <a:rPr lang="en-AU" baseline="0" dirty="0">
                <a:solidFill>
                  <a:srgbClr val="000000"/>
                </a:solidFill>
                <a:effectLst/>
              </a:rPr>
              <a:t>is sufficient to illicit an outbreak response, for example, a case of scabies. </a:t>
            </a:r>
            <a:r>
              <a:rPr lang="en-AU" dirty="0">
                <a:solidFill>
                  <a:srgbClr val="000000"/>
                </a:solidFill>
              </a:rPr>
              <a:t>Using</a:t>
            </a:r>
            <a:r>
              <a:rPr lang="en-AU" baseline="0" dirty="0">
                <a:solidFill>
                  <a:srgbClr val="000000"/>
                </a:solidFill>
                <a:effectLst/>
              </a:rPr>
              <a:t> the </a:t>
            </a:r>
            <a:r>
              <a:rPr lang="en-AU" dirty="0">
                <a:solidFill>
                  <a:srgbClr val="000000"/>
                </a:solidFill>
              </a:rPr>
              <a:t>commonwealth definitions, a respiratory </a:t>
            </a:r>
            <a:r>
              <a:rPr lang="en-AU" dirty="0">
                <a:solidFill>
                  <a:srgbClr val="000000"/>
                </a:solidFill>
                <a:effectLst/>
              </a:rPr>
              <a:t>illness outbreak is defined as:</a:t>
            </a:r>
            <a:r>
              <a:rPr lang="en-AU" dirty="0">
                <a:solidFill>
                  <a:srgbClr val="000000"/>
                </a:solidFill>
              </a:rPr>
              <a:t> </a:t>
            </a:r>
            <a:r>
              <a:rPr lang="en-AU" dirty="0">
                <a:solidFill>
                  <a:srgbClr val="000000"/>
                </a:solidFill>
                <a:effectLst/>
              </a:rPr>
              <a:t>Two or more residents test positive for COVID-19, Influenza or any other respiratory virus within a 72-hour period. </a:t>
            </a:r>
            <a:r>
              <a:rPr lang="en-AU" dirty="0">
                <a:solidFill>
                  <a:srgbClr val="000000"/>
                </a:solidFill>
              </a:rPr>
              <a:t>Gastrointestinal </a:t>
            </a:r>
            <a:r>
              <a:rPr lang="en-AU" dirty="0">
                <a:solidFill>
                  <a:srgbClr val="000000"/>
                </a:solidFill>
                <a:effectLst/>
              </a:rPr>
              <a:t>illness </a:t>
            </a:r>
            <a:r>
              <a:rPr lang="en-AU" dirty="0">
                <a:solidFill>
                  <a:srgbClr val="000000"/>
                </a:solidFill>
              </a:rPr>
              <a:t>outbreaks are </a:t>
            </a:r>
            <a:r>
              <a:rPr lang="en-AU" dirty="0">
                <a:solidFill>
                  <a:srgbClr val="000000"/>
                </a:solidFill>
                <a:effectLst/>
              </a:rPr>
              <a:t>defined </a:t>
            </a:r>
            <a:r>
              <a:rPr lang="en-AU" dirty="0">
                <a:solidFill>
                  <a:srgbClr val="000000"/>
                </a:solidFill>
              </a:rPr>
              <a:t>similarly </a:t>
            </a:r>
            <a:r>
              <a:rPr lang="en-AU" dirty="0">
                <a:solidFill>
                  <a:srgbClr val="000000"/>
                </a:solidFill>
                <a:effectLst/>
              </a:rPr>
              <a:t>as</a:t>
            </a:r>
            <a:r>
              <a:rPr lang="en-AU" dirty="0">
                <a:solidFill>
                  <a:srgbClr val="000000"/>
                </a:solidFill>
              </a:rPr>
              <a:t>; </a:t>
            </a:r>
            <a:r>
              <a:rPr lang="en-AU" dirty="0">
                <a:solidFill>
                  <a:srgbClr val="000000"/>
                </a:solidFill>
                <a:effectLst/>
              </a:rPr>
              <a:t>two or more people ill with vomiting or diarrhoea within 24 hours of each other.</a:t>
            </a:r>
            <a:r>
              <a:rPr lang="en-AU" dirty="0">
                <a:solidFill>
                  <a:srgbClr val="000000"/>
                </a:solidFill>
              </a:rPr>
              <a:t>   Although</a:t>
            </a:r>
            <a:r>
              <a:rPr lang="en-AU" dirty="0">
                <a:solidFill>
                  <a:srgbClr val="000000"/>
                </a:solidFill>
                <a:effectLst/>
              </a:rPr>
              <a:t> staff </a:t>
            </a:r>
            <a:r>
              <a:rPr lang="en-AU" dirty="0">
                <a:solidFill>
                  <a:srgbClr val="000000"/>
                </a:solidFill>
              </a:rPr>
              <a:t>cases are not included in the respiratory outbreak definition unlike the gastrointestinal illness definition, these cases still require you to identify if any residents may be at risk</a:t>
            </a:r>
            <a:endParaRPr lang="en-AU" dirty="0">
              <a:effectLst/>
            </a:endParaRPr>
          </a:p>
          <a:p>
            <a:r>
              <a:rPr lang="en-AU" dirty="0">
                <a:solidFill>
                  <a:srgbClr val="000000"/>
                </a:solidFill>
                <a:effectLst/>
              </a:rPr>
              <a:t>Once the outbreak definition has been met the facility outbreak management plan should be implemented.</a:t>
            </a:r>
            <a:r>
              <a:rPr lang="en-AU" dirty="0">
                <a:solidFill>
                  <a:srgbClr val="000000"/>
                </a:solidFill>
              </a:rPr>
              <a:t> </a:t>
            </a:r>
            <a:endParaRPr lang="en-AU" dirty="0">
              <a:effectLst/>
            </a:endParaRPr>
          </a:p>
          <a:p>
            <a:r>
              <a:rPr lang="en-AU" dirty="0"/>
              <a:t>Occasionally an outbreak may be due to transmission of a</a:t>
            </a:r>
            <a:r>
              <a:rPr lang="en-AU" baseline="0" dirty="0"/>
              <a:t> multi-resistant micro-organism between residents, such as MRSA </a:t>
            </a:r>
            <a:r>
              <a:rPr lang="en-AU" dirty="0"/>
              <a:t>(Methicillin Resistant Staphylococcus Aureus) </a:t>
            </a:r>
            <a:r>
              <a:rPr lang="en-AU" baseline="0" dirty="0"/>
              <a:t>but this would only be evident </a:t>
            </a:r>
            <a:r>
              <a:rPr lang="en-AU" dirty="0"/>
              <a:t>through a surveillance system where each resident case is identified and investigated.</a:t>
            </a:r>
          </a:p>
          <a:p>
            <a:pPr>
              <a:lnSpc>
                <a:spcPct val="107000"/>
              </a:lnSpc>
              <a:spcAft>
                <a:spcPts val="800"/>
              </a:spcAft>
            </a:pPr>
            <a:endParaRPr lang="en-AU"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12</a:t>
            </a:fld>
            <a:endParaRPr lang="en-AU"/>
          </a:p>
        </p:txBody>
      </p:sp>
    </p:spTree>
    <p:extLst>
      <p:ext uri="{BB962C8B-B14F-4D97-AF65-F5344CB8AC3E}">
        <p14:creationId xmlns:p14="http://schemas.microsoft.com/office/powerpoint/2010/main" val="7516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Do</a:t>
            </a:r>
            <a:endParaRPr lang="en-AU" dirty="0"/>
          </a:p>
          <a:p>
            <a:r>
              <a:rPr lang="en-AU" dirty="0"/>
              <a:t>We have now covered the P of the PDSA cycle and moved into the Do section.</a:t>
            </a:r>
          </a:p>
          <a:p>
            <a:r>
              <a:rPr lang="en-AU" dirty="0"/>
              <a:t>Utilising the outbreak management plan, those persons nominated within the plan such as the outbreak management co-ordinator need to swing into action and ensure all outbreak management strategies contained within the plan are implemented as needed and communication to key-stake holders occur. Usually, once declared an outbreak management meeting will occur these meetings assist in monitoring the situation and evaluating whether </a:t>
            </a:r>
            <a:r>
              <a:rPr lang="en-AU" dirty="0" err="1"/>
              <a:t>stratgies</a:t>
            </a:r>
            <a:r>
              <a:rPr lang="en-AU" dirty="0"/>
              <a:t> in place are having the desired effect. It is usual that several individual strategies can be implemented concurrently to expediate the response and reduce the risk of illness to others.</a:t>
            </a:r>
          </a:p>
          <a:p>
            <a:r>
              <a:rPr lang="en-AU" dirty="0"/>
              <a:t>It is important that infection control measures and the risks associated with an exposure </a:t>
            </a:r>
            <a:r>
              <a:rPr lang="en-AU" u="sng" dirty="0"/>
              <a:t>MUST</a:t>
            </a:r>
            <a:r>
              <a:rPr lang="en-AU" dirty="0"/>
              <a:t> be balanced against the individual resident’s mental and physical wellbeing, something which was not done well in the initial pandemic response. Access to essential visitors must be maintained for residents, with the wishes and preferences of the resident being central to all decision making. The difficulty is balancing the right to have visitors for one resident verses the right to be protected from infection for another, as per the guidance in the COTA aged care visitors' code. For residents who are approaching end-of-life visitation should not be limited by time or number.</a:t>
            </a:r>
            <a:endParaRPr lang="en-US" dirty="0"/>
          </a:p>
          <a:p>
            <a:r>
              <a:rPr lang="en-AU" dirty="0"/>
              <a:t>Communication and notification of the current situation should occur with staff, residents, and visitors. Regular updates including resident condition should continue for the duration of the outbreak.</a:t>
            </a:r>
            <a:endParaRPr lang="en-US" dirty="0"/>
          </a:p>
          <a:p>
            <a:r>
              <a:rPr lang="en-AU" dirty="0"/>
              <a:t>Further notification to GPs, alerting service providers such as pathology providers of the possibility for increased number of specimens and if relevant the associated </a:t>
            </a:r>
            <a:r>
              <a:rPr lang="en-AU" dirty="0" err="1"/>
              <a:t>DoH</a:t>
            </a:r>
            <a:r>
              <a:rPr lang="en-AU" dirty="0"/>
              <a:t>/PHU outbreak code associated with the outbreak. This usually consists of year, month, and name of facility.</a:t>
            </a:r>
            <a:endParaRPr lang="en-US" dirty="0"/>
          </a:p>
          <a:p>
            <a:r>
              <a:rPr lang="en-AU" dirty="0"/>
              <a:t>Commonwealth and state or territory health department notification including identification of cases, date/time of symptom onset, any testing that has occurred and results available, whether the resident remains symptomatic or not and may also include numbers of persons at risk. When reporting a gastroenteritis outbreak additional details of implemented infection control strategies may also need to be included.</a:t>
            </a:r>
            <a:endParaRPr lang="en-US" dirty="0"/>
          </a:p>
          <a:p>
            <a:r>
              <a:rPr lang="en-AU" dirty="0"/>
              <a:t>As previously mentioned, notification to suppliers of the situation may be necessary to ensure prompt delivery of consumable supplies especially PPE supplies. Knowing what the trigger is to order more supplies when undertaking the PPE daily stocktake to ensure supply. Ensuring ongoing increased cleaning of high touch points is being undertaken with TGA approved and recommended cleaning and disinfectant agents at least twice daily, but also as required.</a:t>
            </a:r>
            <a:endParaRPr lang="en-US" dirty="0"/>
          </a:p>
          <a:p>
            <a:r>
              <a:rPr lang="en-AU" dirty="0"/>
              <a:t>Is there a need to implement laundry contingencies? Have waste contractors been alerted regarding the need for increased bins and pick-up of waste, in the hope of reducing the need to store large volumes of waste as was needed at the start of the pandemic.</a:t>
            </a:r>
            <a:endParaRPr lang="en-US" dirty="0"/>
          </a:p>
          <a:p>
            <a:endParaRPr lang="en-US" dirty="0"/>
          </a:p>
          <a:p>
            <a:r>
              <a:rPr lang="en-AU" dirty="0"/>
              <a:t>Other strategies which need to be implemented include:</a:t>
            </a:r>
            <a:endParaRPr lang="en-US" dirty="0"/>
          </a:p>
          <a:p>
            <a:pPr marL="285750" indent="-285750">
              <a:buFont typeface="Symbol"/>
              <a:buChar char="•"/>
            </a:pPr>
            <a:r>
              <a:rPr lang="en-AU" dirty="0"/>
              <a:t>reducing/stopping movement of staff from an affected area to a non-affected area by </a:t>
            </a:r>
            <a:r>
              <a:rPr lang="en-AU" dirty="0" err="1"/>
              <a:t>cohorting</a:t>
            </a:r>
            <a:r>
              <a:rPr lang="en-AU" dirty="0"/>
              <a:t>, limiting lifestyle activities, limiting visitors to designated persons</a:t>
            </a:r>
            <a:endParaRPr lang="en-US" dirty="0"/>
          </a:p>
          <a:p>
            <a:r>
              <a:rPr lang="en-AU" dirty="0"/>
              <a:t> Looking now at further strategies requiring implementation,</a:t>
            </a:r>
            <a:endParaRPr lang="en-US" dirty="0"/>
          </a:p>
          <a:p>
            <a:pPr marL="285750" indent="-285750">
              <a:buFont typeface="Symbol"/>
              <a:buChar char="•"/>
            </a:pPr>
            <a:r>
              <a:rPr lang="en-AU" dirty="0"/>
              <a:t>Placing signage at the entry to the facility to ensure visitors are aware of outbreak situation and their personal responsibilities to mitigate further risks such as undertaking hand hygiene and what PPE they may be required to wear.</a:t>
            </a:r>
          </a:p>
          <a:p>
            <a:pPr marL="285750" indent="-285750">
              <a:buFont typeface="Symbol"/>
              <a:buChar char="•"/>
            </a:pPr>
            <a:r>
              <a:rPr lang="en-AU" dirty="0"/>
              <a:t>Closing doors and displaying signage on entry to an affected wing where the building design allows.</a:t>
            </a:r>
          </a:p>
          <a:p>
            <a:pPr marL="285750" indent="-285750">
              <a:buFont typeface="Symbol"/>
              <a:buChar char="•"/>
            </a:pPr>
            <a:r>
              <a:rPr lang="en-AU" dirty="0"/>
              <a:t>There should be appropriate transmission-based precautions signs alerting as to the residents affected for example: contact precautions or Respiratory precaution signage, dependent upon the transmission of the microorganism responsible for the outbreak.</a:t>
            </a:r>
          </a:p>
          <a:p>
            <a:pPr marL="285750" indent="-285750">
              <a:buFont typeface="Symbol"/>
              <a:buChar char="•"/>
            </a:pPr>
            <a:r>
              <a:rPr lang="en-AU" dirty="0"/>
              <a:t>Providing PPE stations where needed relevant to the outbreak illness. For example, mask donning doffing stations in a covid-19 outbreak. Help each other by making sure PPE is worn correctly and removed safely. (Posters available for display)</a:t>
            </a:r>
          </a:p>
          <a:p>
            <a:pPr marL="285750" indent="-285750">
              <a:buFont typeface="Symbol"/>
              <a:buChar char="•"/>
            </a:pPr>
            <a:r>
              <a:rPr lang="en-AU" dirty="0"/>
              <a:t>With increase in equipment needed for PPE stations and waste management making sure that this does not pose a falls risk to residents or staff</a:t>
            </a:r>
          </a:p>
          <a:p>
            <a:pPr marL="285750" indent="-285750">
              <a:buFont typeface="Symbol"/>
              <a:buChar char="•"/>
            </a:pPr>
            <a:r>
              <a:rPr lang="en-AU" dirty="0"/>
              <a:t>Check residents in isolation regularly, not just from a medical perspective but for their mental health and wellbeing, they may require having someone spending time with them, or having time outside </a:t>
            </a:r>
            <a:endParaRPr lang="en-US" dirty="0"/>
          </a:p>
          <a:p>
            <a:pPr marL="285750" indent="-285750">
              <a:buFont typeface="Symbol"/>
              <a:buChar char="•"/>
            </a:pPr>
            <a:r>
              <a:rPr lang="en-AU" dirty="0"/>
              <a:t>Maintain accurate records of fluid and dietary intake and output. Residents at risk of dehydration and/or weight loss, regardless of being ill. If the outbreak is due to gastrointestinal illness maintaining accurate objective records of their bowel habits using a bowel description chart such as the Bristol stool scale</a:t>
            </a:r>
            <a:endParaRPr lang="en-US" dirty="0"/>
          </a:p>
          <a:p>
            <a:pPr marL="285750" indent="-285750">
              <a:buFont typeface="Symbol"/>
              <a:buChar char="•"/>
            </a:pPr>
            <a:r>
              <a:rPr lang="en-AU" dirty="0"/>
              <a:t>Provide prompt medical intervention as the resident condition indicates. If a resident requires medical review or investigations off-site, that the transporting service and the receiving service are notified of the situation and especially if the resident is affected or not </a:t>
            </a:r>
          </a:p>
          <a:p>
            <a:pPr marL="285750" indent="-285750">
              <a:buFont typeface="Symbol"/>
              <a:buChar char="•"/>
            </a:pPr>
            <a:r>
              <a:rPr lang="en-AU" dirty="0"/>
              <a:t>In respiratory illness outbreaks, Ensuring enhanced ventilation such as closure of bedroom doors then opening external windows even if only for a brief time if the weather is inclement,</a:t>
            </a:r>
          </a:p>
          <a:p>
            <a:pPr marL="285750" indent="-285750">
              <a:buFont typeface="Symbol"/>
              <a:buChar char="•"/>
            </a:pPr>
            <a:r>
              <a:rPr lang="en-AU" dirty="0"/>
              <a:t> placing air purifiers in resident rooms, corridors, and staff spaces</a:t>
            </a:r>
          </a:p>
          <a:p>
            <a:pPr marL="285750" indent="-285750">
              <a:buFont typeface="Symbol"/>
              <a:buChar char="•"/>
            </a:pPr>
            <a:r>
              <a:rPr lang="en-AU" dirty="0"/>
              <a:t>Enhancing social distancing within communal areas but still allowing social engagement between the residents</a:t>
            </a:r>
          </a:p>
          <a:p>
            <a:pPr marL="285750" indent="-285750">
              <a:buFont typeface="Symbol"/>
              <a:buChar char="•"/>
            </a:pPr>
            <a:r>
              <a:rPr lang="en-AU" dirty="0"/>
              <a:t>Have Alcohol based hand rub (ABHR) readily available at point of care, even for gastroenteritis but ensuring hand washing with soap and water occurs if hands are soiled, or if going on a break including after bathroom breaks and when leaving the facility.</a:t>
            </a:r>
          </a:p>
          <a:p>
            <a:pPr marL="285750" indent="-285750">
              <a:buFont typeface="Symbol"/>
              <a:buChar char="•"/>
            </a:pPr>
            <a:r>
              <a:rPr lang="en-AU" dirty="0"/>
              <a:t>Ensure well residents and visitors undertake hand hygiene</a:t>
            </a:r>
          </a:p>
          <a:p>
            <a:pPr marL="285750" indent="-285750">
              <a:buFont typeface="Symbol"/>
              <a:buChar char="•"/>
            </a:pPr>
            <a:r>
              <a:rPr lang="en-AU" dirty="0"/>
              <a:t>Providing affected residents with their own care equipment and if this is not possible ensuring staff are aware of need to clean &amp; disinfect the equipment when removing from resident room. </a:t>
            </a:r>
          </a:p>
          <a:p>
            <a:pPr marL="285750" indent="-285750">
              <a:buFont typeface="Symbol"/>
              <a:buChar char="•"/>
            </a:pPr>
            <a:r>
              <a:rPr lang="en-AU" dirty="0"/>
              <a:t>Implement increased waste/linen removal rounds, remembering to place waste/linen being removed from an affected resident’s room into a clean bag at the room exit to reduce the risk of possible environmental contamination. </a:t>
            </a:r>
          </a:p>
          <a:p>
            <a:pPr marL="285750" indent="-285750">
              <a:buFont typeface="Symbol"/>
              <a:buChar char="•"/>
            </a:pPr>
            <a:r>
              <a:rPr lang="en-AU" dirty="0"/>
              <a:t>Ensure appropriate PPE is used by staff undertaking, cleaning, laundry, and waste removal</a:t>
            </a:r>
          </a:p>
          <a:p>
            <a:pPr marL="285750" indent="-285750">
              <a:buFont typeface="Symbol"/>
              <a:buChar char="•"/>
            </a:pPr>
            <a:r>
              <a:rPr lang="en-AU" dirty="0"/>
              <a:t>Removal of shared condiments, bowls of fruit and preventing/restricting the use of tea/coffee making facilities only allow staff to provide these beverages.</a:t>
            </a:r>
          </a:p>
          <a:p>
            <a:pPr marL="285750" indent="-285750">
              <a:buFont typeface="Symbol"/>
              <a:buChar char="•"/>
            </a:pPr>
            <a:r>
              <a:rPr lang="en-AU" dirty="0"/>
              <a:t>If outbreak spreading it may be necessary to close communal areas.</a:t>
            </a:r>
            <a:endParaRPr lang="en-US" dirty="0"/>
          </a:p>
          <a:p>
            <a:pPr marL="285750" indent="-285750">
              <a:buFont typeface="Symbol"/>
              <a:buChar char="•"/>
            </a:pPr>
            <a:r>
              <a:rPr lang="en-AU" dirty="0"/>
              <a:t>Undertake surveillance testing as directed by local health agency.</a:t>
            </a:r>
            <a:endParaRPr lang="en-US" dirty="0"/>
          </a:p>
          <a:p>
            <a:r>
              <a:rPr lang="en-AU" dirty="0"/>
              <a:t>Importantly the outbreak management coordinator needs to be informed of any changes, they need to know if cases are increasing or not. They need to ensure as previously mentioned there are sufficient consumables available and that cleaning, laundry and waste is being managed effectively. They also need to ensure that communication is maintained, and reporting requirements are met. They may also need to make changes to the way some residents are cared for. All of which should be documented and reviewed once the outbreak is no longer active in an incident summary document.</a:t>
            </a:r>
          </a:p>
          <a:p>
            <a:endParaRPr lang="en-AU" b="1" dirty="0"/>
          </a:p>
          <a:p>
            <a:pPr>
              <a:lnSpc>
                <a:spcPct val="107000"/>
              </a:lnSpc>
              <a:spcAft>
                <a:spcPts val="800"/>
              </a:spcAft>
            </a:pPr>
            <a:endParaRPr lang="en-AU" sz="18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13</a:t>
            </a:fld>
            <a:endParaRPr lang="en-AU"/>
          </a:p>
        </p:txBody>
      </p:sp>
    </p:spTree>
    <p:extLst>
      <p:ext uri="{BB962C8B-B14F-4D97-AF65-F5344CB8AC3E}">
        <p14:creationId xmlns:p14="http://schemas.microsoft.com/office/powerpoint/2010/main" val="305007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 it over?</a:t>
            </a:r>
            <a:endParaRPr lang="en-US" dirty="0"/>
          </a:p>
          <a:p>
            <a:r>
              <a:rPr lang="en-AU" dirty="0"/>
              <a:t>During the active phase of the outbreak maintaining accurate case lists which may need to include any treatments received by a resident as well as when they were on longer symptomatic will all inform the decision to stand down the outbreak by the authorities. </a:t>
            </a:r>
            <a:endParaRPr lang="en-US" dirty="0"/>
          </a:p>
          <a:p>
            <a:r>
              <a:rPr lang="en-AU" dirty="0"/>
              <a:t>On average for gastrointestinal illness a person is considered ‘well’ if they have had no further symptoms for at least 48hours. For residents with respiratory illnesses please refer to your local health department guidelines for clearance requirements. They are usually around five to seven days or when symptoms resolve.</a:t>
            </a:r>
            <a:endParaRPr lang="en-US" dirty="0"/>
          </a:p>
          <a:p>
            <a:endParaRPr lang="en-US" dirty="0"/>
          </a:p>
          <a:p>
            <a:r>
              <a:rPr lang="en-AU" dirty="0"/>
              <a:t>If the outbreak is due to scabies all persons identified as needing treatment or prophylaxis should have had their first treatment and any clothing, towels and bedclothes reprocessed in a high-level wash or dry-cleaned, particularly items used in the previous 48hours.  If items are unable to be laundered in either manner, then place them into a sealed plastic bag for a week before usual laundering processes as the mites are unable to survive for lengthy periods off a human body. In a scabies outbreak it is essential that staff, visitor contacts and residents are treated simultaneously, not in dribs and drabs as this increases risk of re-infestation. However, if cases are in different areas, it may be worth treating one area of residents at a time to reduce some of the impact. But and it is a BIG BUT there should be absolutely no cross over between treated and untreated areas.</a:t>
            </a:r>
            <a:endParaRPr lang="en-US" dirty="0"/>
          </a:p>
          <a:p>
            <a:endParaRPr lang="en-AU" dirty="0"/>
          </a:p>
          <a:p>
            <a:r>
              <a:rPr lang="en-AU" dirty="0"/>
              <a:t>The clean-up should commence in each resident room as they become well, all items need to be cleaned following the national outbreak deep cleaning guidelines, steam cleaning carpets, potentially with high level cleaning across the home.  Resident’s own bedding items should be laundered, their personal refrigerators emptied and cleaned and even a ‘declutter’ may well be in order.</a:t>
            </a:r>
            <a:endParaRPr lang="en-US" dirty="0"/>
          </a:p>
          <a:p>
            <a:endParaRPr lang="en-US" dirty="0"/>
          </a:p>
          <a:p>
            <a:r>
              <a:rPr lang="en-AU" dirty="0"/>
              <a:t>Once the outbreak has been declared over the incident report should also be finalised.</a:t>
            </a:r>
            <a:endParaRPr lang="en-US" dirty="0"/>
          </a:p>
          <a:p>
            <a:pPr>
              <a:lnSpc>
                <a:spcPct val="107000"/>
              </a:lnSpc>
              <a:spcAft>
                <a:spcPts val="800"/>
              </a:spcAft>
            </a:pPr>
            <a:endParaRPr lang="en-AU" sz="180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59E7650A-B51F-4793-81EA-9A487768B1C7}" type="slidenum">
              <a:rPr lang="en-AU" smtClean="0"/>
              <a:t>14</a:t>
            </a:fld>
            <a:endParaRPr lang="en-AU"/>
          </a:p>
        </p:txBody>
      </p:sp>
    </p:spTree>
    <p:extLst>
      <p:ext uri="{BB962C8B-B14F-4D97-AF65-F5344CB8AC3E}">
        <p14:creationId xmlns:p14="http://schemas.microsoft.com/office/powerpoint/2010/main" val="307789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solidFill>
                  <a:srgbClr val="000000"/>
                </a:solidFill>
              </a:rPr>
              <a:t>We now move to </a:t>
            </a:r>
            <a:r>
              <a:rPr lang="en-AU" dirty="0">
                <a:solidFill>
                  <a:srgbClr val="000000"/>
                </a:solidFill>
                <a:effectLst/>
              </a:rPr>
              <a:t>the </a:t>
            </a:r>
            <a:r>
              <a:rPr lang="en-AU" dirty="0">
                <a:solidFill>
                  <a:srgbClr val="000000"/>
                </a:solidFill>
              </a:rPr>
              <a:t>S, study </a:t>
            </a:r>
            <a:r>
              <a:rPr lang="en-AU" dirty="0">
                <a:solidFill>
                  <a:srgbClr val="000000"/>
                </a:solidFill>
                <a:effectLst/>
              </a:rPr>
              <a:t>of the </a:t>
            </a:r>
            <a:r>
              <a:rPr lang="en-AU" dirty="0">
                <a:solidFill>
                  <a:srgbClr val="000000"/>
                </a:solidFill>
              </a:rPr>
              <a:t>PDSA cycle. Were </a:t>
            </a:r>
            <a:r>
              <a:rPr lang="en-AU" dirty="0">
                <a:solidFill>
                  <a:srgbClr val="000000"/>
                </a:solidFill>
                <a:effectLst/>
              </a:rPr>
              <a:t>it is important that the response to the outbreak is discussed with all key persons,</a:t>
            </a:r>
            <a:r>
              <a:rPr lang="en-AU" dirty="0">
                <a:solidFill>
                  <a:srgbClr val="000000"/>
                </a:solidFill>
              </a:rPr>
              <a:t> </a:t>
            </a:r>
            <a:r>
              <a:rPr lang="en-AU" dirty="0">
                <a:solidFill>
                  <a:srgbClr val="000000"/>
                </a:solidFill>
                <a:effectLst/>
              </a:rPr>
              <a:t>the outbreak </a:t>
            </a:r>
            <a:r>
              <a:rPr lang="en-AU" dirty="0">
                <a:solidFill>
                  <a:srgbClr val="000000"/>
                </a:solidFill>
              </a:rPr>
              <a:t>coordinator</a:t>
            </a:r>
            <a:r>
              <a:rPr lang="en-AU" dirty="0">
                <a:solidFill>
                  <a:srgbClr val="000000"/>
                </a:solidFill>
                <a:effectLst/>
              </a:rPr>
              <a:t>, care staff, housekeeping personal, residents and families. </a:t>
            </a:r>
            <a:r>
              <a:rPr lang="en-AU" dirty="0">
                <a:solidFill>
                  <a:srgbClr val="000000"/>
                </a:solidFill>
              </a:rPr>
              <a:t>Review </a:t>
            </a:r>
            <a:r>
              <a:rPr lang="en-AU" dirty="0">
                <a:solidFill>
                  <a:srgbClr val="000000"/>
                </a:solidFill>
                <a:effectLst/>
              </a:rPr>
              <a:t>the incident summary, what worked, </a:t>
            </a:r>
            <a:r>
              <a:rPr lang="en-AU" dirty="0">
                <a:solidFill>
                  <a:srgbClr val="000000"/>
                </a:solidFill>
              </a:rPr>
              <a:t>why did it work, </a:t>
            </a:r>
            <a:r>
              <a:rPr lang="en-AU" dirty="0">
                <a:solidFill>
                  <a:srgbClr val="000000"/>
                </a:solidFill>
                <a:effectLst/>
              </a:rPr>
              <a:t>what </a:t>
            </a:r>
            <a:r>
              <a:rPr lang="en-AU" dirty="0">
                <a:solidFill>
                  <a:srgbClr val="000000"/>
                </a:solidFill>
              </a:rPr>
              <a:t>did not </a:t>
            </a:r>
            <a:r>
              <a:rPr lang="en-AU" dirty="0">
                <a:solidFill>
                  <a:srgbClr val="000000"/>
                </a:solidFill>
                <a:effectLst/>
              </a:rPr>
              <a:t>work</a:t>
            </a:r>
            <a:r>
              <a:rPr lang="en-AU" dirty="0">
                <a:solidFill>
                  <a:srgbClr val="000000"/>
                </a:solidFill>
              </a:rPr>
              <a:t>,</a:t>
            </a:r>
            <a:r>
              <a:rPr lang="en-AU" dirty="0">
                <a:solidFill>
                  <a:srgbClr val="000000"/>
                </a:solidFill>
                <a:effectLst/>
              </a:rPr>
              <a:t> why</a:t>
            </a:r>
            <a:r>
              <a:rPr lang="en-AU" dirty="0">
                <a:solidFill>
                  <a:srgbClr val="000000"/>
                </a:solidFill>
              </a:rPr>
              <a:t> not</a:t>
            </a:r>
            <a:r>
              <a:rPr lang="en-AU" dirty="0">
                <a:solidFill>
                  <a:srgbClr val="000000"/>
                </a:solidFill>
                <a:effectLst/>
              </a:rPr>
              <a:t>? By doing this any gaps within the </a:t>
            </a:r>
            <a:r>
              <a:rPr lang="en-AU" dirty="0">
                <a:solidFill>
                  <a:srgbClr val="000000"/>
                </a:solidFill>
              </a:rPr>
              <a:t>current </a:t>
            </a:r>
            <a:r>
              <a:rPr lang="en-AU" dirty="0">
                <a:solidFill>
                  <a:srgbClr val="000000"/>
                </a:solidFill>
                <a:effectLst/>
              </a:rPr>
              <a:t>plan can be found and </a:t>
            </a:r>
            <a:r>
              <a:rPr lang="en-AU" dirty="0">
                <a:solidFill>
                  <a:srgbClr val="000000"/>
                </a:solidFill>
              </a:rPr>
              <a:t>changed using the findings from the recent outbreak as </a:t>
            </a:r>
            <a:r>
              <a:rPr lang="en-AU" dirty="0">
                <a:solidFill>
                  <a:srgbClr val="000000"/>
                </a:solidFill>
                <a:effectLst/>
              </a:rPr>
              <a:t>the </a:t>
            </a:r>
            <a:r>
              <a:rPr lang="en-AU" dirty="0">
                <a:solidFill>
                  <a:srgbClr val="000000"/>
                </a:solidFill>
              </a:rPr>
              <a:t>impetus and rationale </a:t>
            </a:r>
            <a:r>
              <a:rPr lang="en-AU" dirty="0">
                <a:solidFill>
                  <a:srgbClr val="000000"/>
                </a:solidFill>
                <a:effectLst/>
              </a:rPr>
              <a:t>for </a:t>
            </a:r>
            <a:r>
              <a:rPr lang="en-AU" dirty="0">
                <a:solidFill>
                  <a:srgbClr val="000000"/>
                </a:solidFill>
              </a:rPr>
              <a:t>the changes</a:t>
            </a:r>
            <a:r>
              <a:rPr lang="en-AU" dirty="0">
                <a:solidFill>
                  <a:srgbClr val="000000"/>
                </a:solidFill>
                <a:effectLst/>
              </a:rPr>
              <a:t>. </a:t>
            </a:r>
            <a:r>
              <a:rPr lang="en-AU" dirty="0">
                <a:solidFill>
                  <a:srgbClr val="000000"/>
                </a:solidFill>
              </a:rPr>
              <a:t>Once </a:t>
            </a:r>
            <a:r>
              <a:rPr lang="en-AU" dirty="0">
                <a:solidFill>
                  <a:srgbClr val="000000"/>
                </a:solidFill>
                <a:effectLst/>
              </a:rPr>
              <a:t>changes </a:t>
            </a:r>
            <a:r>
              <a:rPr lang="en-AU" dirty="0">
                <a:solidFill>
                  <a:srgbClr val="000000"/>
                </a:solidFill>
              </a:rPr>
              <a:t>have been </a:t>
            </a:r>
            <a:r>
              <a:rPr lang="en-AU" dirty="0">
                <a:solidFill>
                  <a:srgbClr val="000000"/>
                </a:solidFill>
                <a:effectLst/>
              </a:rPr>
              <a:t>made </a:t>
            </a:r>
            <a:r>
              <a:rPr lang="en-AU" dirty="0">
                <a:solidFill>
                  <a:srgbClr val="000000"/>
                </a:solidFill>
              </a:rPr>
              <a:t>this needs </a:t>
            </a:r>
            <a:r>
              <a:rPr lang="en-AU" dirty="0">
                <a:solidFill>
                  <a:srgbClr val="000000"/>
                </a:solidFill>
                <a:effectLst/>
              </a:rPr>
              <a:t>to be </a:t>
            </a:r>
            <a:r>
              <a:rPr lang="en-AU" dirty="0">
                <a:solidFill>
                  <a:srgbClr val="000000"/>
                </a:solidFill>
              </a:rPr>
              <a:t>communicated with </a:t>
            </a:r>
            <a:r>
              <a:rPr lang="en-AU" dirty="0">
                <a:solidFill>
                  <a:srgbClr val="000000"/>
                </a:solidFill>
                <a:effectLst/>
              </a:rPr>
              <a:t>the </a:t>
            </a:r>
            <a:r>
              <a:rPr lang="en-AU" dirty="0">
                <a:solidFill>
                  <a:srgbClr val="000000"/>
                </a:solidFill>
              </a:rPr>
              <a:t>wider community</a:t>
            </a:r>
            <a:r>
              <a:rPr lang="en-AU" dirty="0">
                <a:solidFill>
                  <a:srgbClr val="000000"/>
                </a:solidFill>
                <a:effectLst/>
              </a:rPr>
              <a:t>.</a:t>
            </a:r>
            <a:endParaRPr lang="en-AU"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15</a:t>
            </a:fld>
            <a:endParaRPr lang="en-AU"/>
          </a:p>
        </p:txBody>
      </p:sp>
    </p:spTree>
    <p:extLst>
      <p:ext uri="{BB962C8B-B14F-4D97-AF65-F5344CB8AC3E}">
        <p14:creationId xmlns:p14="http://schemas.microsoft.com/office/powerpoint/2010/main" val="122932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Moving to the final part of the PDSA cycle, Act. </a:t>
            </a:r>
            <a:r>
              <a:rPr lang="en-US" dirty="0"/>
              <a:t>Outbreak management plans should be living documents, which are updated regularly against newer guidance documents as they are published and </a:t>
            </a:r>
            <a:r>
              <a:rPr lang="en-AU" dirty="0"/>
              <a:t>using the findings from the recent outbreak as the impetus and rationale for the changes.</a:t>
            </a:r>
          </a:p>
          <a:p>
            <a:pPr>
              <a:defRPr/>
            </a:pPr>
            <a:r>
              <a:rPr lang="en-US" dirty="0"/>
              <a:t>It is not always possible for guidance to be followed to the ‘letter’ but documenting a risk based rational for why something is or is not being adhered to shows application of knowledge.</a:t>
            </a:r>
          </a:p>
          <a:p>
            <a:pPr>
              <a:defRPr/>
            </a:pPr>
            <a:r>
              <a:rPr lang="en-AU" dirty="0"/>
              <a:t>As with any change, these need to be communicated with the wider community.</a:t>
            </a:r>
            <a:endParaRPr lang="en-US" dirty="0"/>
          </a:p>
          <a:p>
            <a:pPr>
              <a:defRPr/>
            </a:pPr>
            <a:r>
              <a:rPr lang="en-AU" dirty="0"/>
              <a:t>It is my hope that I have provided an alternative and comprehensive way of developing and reviewing your outbreak management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16</a:t>
            </a:fld>
            <a:endParaRPr lang="en-AU"/>
          </a:p>
        </p:txBody>
      </p:sp>
    </p:spTree>
    <p:extLst>
      <p:ext uri="{BB962C8B-B14F-4D97-AF65-F5344CB8AC3E}">
        <p14:creationId xmlns:p14="http://schemas.microsoft.com/office/powerpoint/2010/main" val="125113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17</a:t>
            </a:fld>
            <a:endParaRPr lang="en-AU"/>
          </a:p>
        </p:txBody>
      </p:sp>
    </p:spTree>
    <p:extLst>
      <p:ext uri="{BB962C8B-B14F-4D97-AF65-F5344CB8AC3E}">
        <p14:creationId xmlns:p14="http://schemas.microsoft.com/office/powerpoint/2010/main" val="280036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 would like to thank my colleagues in the Residential in-reach team who have allowed me the time, and my IP&amp;C colleagues at Monash Health and the IP CNC within our local public health unit for their assistance and finally Carrie for having the confidence in me to undertake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18</a:t>
            </a:fld>
            <a:endParaRPr lang="en-AU"/>
          </a:p>
        </p:txBody>
      </p:sp>
    </p:spTree>
    <p:extLst>
      <p:ext uri="{BB962C8B-B14F-4D97-AF65-F5344CB8AC3E}">
        <p14:creationId xmlns:p14="http://schemas.microsoft.com/office/powerpoint/2010/main" val="381793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9E7650A-B51F-4793-81EA-9A487768B1C7}" type="slidenum">
              <a:rPr lang="en-AU" smtClean="0"/>
              <a:t>19</a:t>
            </a:fld>
            <a:endParaRPr lang="en-AU"/>
          </a:p>
        </p:txBody>
      </p:sp>
    </p:spTree>
    <p:extLst>
      <p:ext uri="{BB962C8B-B14F-4D97-AF65-F5344CB8AC3E}">
        <p14:creationId xmlns:p14="http://schemas.microsoft.com/office/powerpoint/2010/main" val="389270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ACIPC acknowledges Aboriginal and Torres Strait Island people as the traditional owners of country throughout Australia and </a:t>
            </a:r>
            <a:r>
              <a:rPr lang="en-US" dirty="0" err="1"/>
              <a:t>ngā</a:t>
            </a:r>
            <a:r>
              <a:rPr lang="en-US" dirty="0"/>
              <a:t> iwi Māori as the people of the land of Aotearoa and respects their continuing connection to culture, land, waterways, community, and family.</a:t>
            </a:r>
          </a:p>
        </p:txBody>
      </p:sp>
      <p:sp>
        <p:nvSpPr>
          <p:cNvPr id="4" name="Slide Number Placeholder 3"/>
          <p:cNvSpPr>
            <a:spLocks noGrp="1"/>
          </p:cNvSpPr>
          <p:nvPr>
            <p:ph type="sldNum" sz="quarter" idx="5"/>
          </p:nvPr>
        </p:nvSpPr>
        <p:spPr/>
        <p:txBody>
          <a:bodyPr/>
          <a:lstStyle/>
          <a:p>
            <a:fld id="{59E7650A-B51F-4793-81EA-9A487768B1C7}" type="slidenum">
              <a:rPr lang="en-AU" smtClean="0"/>
              <a:t>2</a:t>
            </a:fld>
            <a:endParaRPr lang="en-AU"/>
          </a:p>
        </p:txBody>
      </p:sp>
    </p:spTree>
    <p:extLst>
      <p:ext uri="{BB962C8B-B14F-4D97-AF65-F5344CB8AC3E}">
        <p14:creationId xmlns:p14="http://schemas.microsoft.com/office/powerpoint/2010/main" val="249502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Why is an outbreak management plan required?</a:t>
            </a:r>
            <a:endParaRPr lang="en-AU" dirty="0"/>
          </a:p>
          <a:p>
            <a:pPr>
              <a:defRPr/>
            </a:pPr>
            <a:r>
              <a:rPr lang="en-AU" dirty="0"/>
              <a:t>In the past four years outbreak management of COVID-19 has been one of the most discussed topics. </a:t>
            </a:r>
          </a:p>
          <a:p>
            <a:pPr>
              <a:defRPr/>
            </a:pPr>
            <a:r>
              <a:rPr lang="en-AU" dirty="0"/>
              <a:t>As part of a Public Health response in Australian aged care facilities outbreak management was nothing new, outbreak management plans had been part of “an effective infection control program” described in the first iteration of accreditation in care homes following the introduction of the Aged Care Act 1997 and was at that stage needed for gastrointestinal and influenza like illnesses. With both state and commonwealth bodies providing resources over the years for assistance. Given this it could be argued that responding to a COVID-19 respiratory illness outbreak wouldn’t have caused any major problems. Unfortunately, this was not the case, as the initial COVID-19 outbreaks in our aged care facilities proved.  Unfortunately, in many facilities residents died and some facilities were left without sufficient staff numbers to provide desired levels of care. Many GPs would not do on-site visits, and facilities closed their doors in the hope of reducing the risk of illness to resident to visitors, which has had a lasting effect on the mental health wellbeing not only of the residents but families as well, especially those who lost loved ones.</a:t>
            </a:r>
          </a:p>
          <a:p>
            <a:pPr marL="0" marR="0" lvl="0" indent="0" algn="l" defTabSz="914400">
              <a:lnSpc>
                <a:spcPct val="100000"/>
              </a:lnSpc>
              <a:spcBef>
                <a:spcPts val="0"/>
              </a:spcBef>
              <a:spcAft>
                <a:spcPts val="0"/>
              </a:spcAft>
              <a:buClrTx/>
              <a:buSzTx/>
              <a:buFontTx/>
              <a:buNone/>
              <a:tabLst/>
              <a:defRPr/>
            </a:pPr>
            <a:endParaRPr lang="en-AU"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3</a:t>
            </a:fld>
            <a:endParaRPr lang="en-AU"/>
          </a:p>
        </p:txBody>
      </p:sp>
    </p:spTree>
    <p:extLst>
      <p:ext uri="{BB962C8B-B14F-4D97-AF65-F5344CB8AC3E}">
        <p14:creationId xmlns:p14="http://schemas.microsoft.com/office/powerpoint/2010/main" val="61903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What do I mean by the issue or in this case illness, how do we define an outbreak and looking at how it happened help in formulating a plan for improved outbreak management, looking at what worked, what went wrong helps inform our response to further outbreak situations.</a:t>
            </a:r>
          </a:p>
          <a:p>
            <a:r>
              <a:rPr lang="en-US">
                <a:solidFill>
                  <a:srgbClr val="000000"/>
                </a:solidFill>
              </a:rPr>
              <a:t>Guidelines have been developed by Commonwealth and State Departments of Heath across Australia regarding actual disease management which are up-dated as needed.  In 2020 the COVID-19 respiratory guidance updates occurred almost daily, unlike the gastrointestinal illness guidelines which haven’t been up-dated since 2010.  With each publication of a new guideline, outbreak management plans should be reviewed and updated as needed.</a:t>
            </a:r>
          </a:p>
          <a:p>
            <a:r>
              <a:rPr lang="en-AU">
                <a:solidFill>
                  <a:srgbClr val="000000"/>
                </a:solidFill>
              </a:rPr>
              <a:t>The most important thing to remember is for staff and visitors not to come to work or visit if they have any symptoms of illness regardless of how mild the symptoms are, and for prompt recognition of the ill resident.  </a:t>
            </a:r>
            <a:endParaRPr lang="en-US">
              <a:solidFill>
                <a:srgbClr val="000000"/>
              </a:solidFill>
            </a:endParaRPr>
          </a:p>
          <a:p>
            <a:endParaRPr lang="en-US" dirty="0">
              <a:solidFill>
                <a:srgbClr val="000000"/>
              </a:solidFill>
              <a:effectLst/>
              <a:latin typeface="Apto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9E7650A-B51F-4793-81EA-9A487768B1C7}" type="slidenum">
              <a:rPr lang="en-AU" smtClean="0"/>
              <a:t>4</a:t>
            </a:fld>
            <a:endParaRPr lang="en-AU"/>
          </a:p>
        </p:txBody>
      </p:sp>
    </p:spTree>
    <p:extLst>
      <p:ext uri="{BB962C8B-B14F-4D97-AF65-F5344CB8AC3E}">
        <p14:creationId xmlns:p14="http://schemas.microsoft.com/office/powerpoint/2010/main" val="428706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are probably thinking ‘ We already have a plan’ but I am hoping that this presentation may make you think about whether you have considered the worst possible scenario that could happen and included how this can be avoided.  I will be utilising a, </a:t>
            </a:r>
            <a:r>
              <a:rPr lang="en-US" dirty="0"/>
              <a:t>Improvement methodology which is used nationally and internationally, to improve processes of care or resident outcomes. Clinical Practice Improvement (CPI) is a common methodology to address identified problems in the clinical area like a communicable illness outbreak.</a:t>
            </a:r>
          </a:p>
          <a:p>
            <a:r>
              <a:rPr lang="en-US" dirty="0"/>
              <a:t>It involves identifying, defining, and diagnosing a problem, before developing solutions and implementing interventions that may address the identified issues. Practical solutions or in this example the outbreak management plan is then tested using "Plan, Do, Study, Act" (PDSA) cycles. </a:t>
            </a:r>
          </a:p>
          <a:p>
            <a:endParaRPr lang="en-US" dirty="0"/>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59E7650A-B51F-4793-81EA-9A487768B1C7}" type="slidenum">
              <a:rPr lang="en-AU" smtClean="0"/>
              <a:t>5</a:t>
            </a:fld>
            <a:endParaRPr lang="en-AU"/>
          </a:p>
        </p:txBody>
      </p:sp>
    </p:spTree>
    <p:extLst>
      <p:ext uri="{BB962C8B-B14F-4D97-AF65-F5344CB8AC3E}">
        <p14:creationId xmlns:p14="http://schemas.microsoft.com/office/powerpoint/2010/main" val="76157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94360"/>
            <a:r>
              <a:rPr lang="en-AU">
                <a:effectLst/>
              </a:rPr>
              <a:t>A </a:t>
            </a:r>
            <a:r>
              <a:rPr lang="en-AU"/>
              <a:t>key </a:t>
            </a:r>
            <a:r>
              <a:rPr lang="en-AU">
                <a:effectLst/>
              </a:rPr>
              <a:t>factor in outbreak management is prevention.</a:t>
            </a:r>
            <a:r>
              <a:rPr lang="en-AU"/>
              <a:t> </a:t>
            </a:r>
            <a:r>
              <a:rPr lang="en-AU">
                <a:effectLst/>
              </a:rPr>
              <a:t> Many outbreaks have occurred</a:t>
            </a:r>
            <a:r>
              <a:rPr lang="en-AU" baseline="0">
                <a:effectLst/>
              </a:rPr>
              <a:t> due to the illness being brought in either through symptomatic staff or visitors. I </a:t>
            </a:r>
            <a:r>
              <a:rPr lang="en-AU"/>
              <a:t>‘</a:t>
            </a:r>
            <a:r>
              <a:rPr lang="en-AU" baseline="0">
                <a:effectLst/>
              </a:rPr>
              <a:t>don’t feel too good but my </a:t>
            </a:r>
            <a:r>
              <a:rPr lang="en-AU"/>
              <a:t>R.A.T </a:t>
            </a:r>
            <a:r>
              <a:rPr lang="en-AU" baseline="0">
                <a:effectLst/>
              </a:rPr>
              <a:t>is negative</a:t>
            </a:r>
            <a:r>
              <a:rPr lang="en-AU"/>
              <a:t>, or</a:t>
            </a:r>
            <a:r>
              <a:rPr lang="en-AU" baseline="0">
                <a:effectLst/>
              </a:rPr>
              <a:t> when isolation requirements are not followed, </a:t>
            </a:r>
            <a:r>
              <a:rPr lang="en-AU"/>
              <a:t>respiratory illness between five to seven days, gastrointestinal </a:t>
            </a:r>
            <a:r>
              <a:rPr lang="en-AU" kern="1200"/>
              <a:t>illness at least 48hrs symptom free it is important to check your </a:t>
            </a:r>
            <a:r>
              <a:rPr lang="en-AU"/>
              <a:t>own state </a:t>
            </a:r>
            <a:r>
              <a:rPr lang="en-AU" kern="1200"/>
              <a:t>public</a:t>
            </a:r>
            <a:r>
              <a:rPr lang="en-AU" kern="1200" baseline="0"/>
              <a:t> health guidelines for </a:t>
            </a:r>
            <a:r>
              <a:rPr lang="en-AU"/>
              <a:t>the </a:t>
            </a:r>
            <a:r>
              <a:rPr lang="en-AU" kern="1200" baseline="0"/>
              <a:t>time frames.</a:t>
            </a:r>
            <a:r>
              <a:rPr lang="en-AU"/>
              <a:t> </a:t>
            </a:r>
            <a:r>
              <a:rPr lang="en-AU" kern="1200" baseline="0"/>
              <a:t> All people coming into a facility in any capacity should be made aware of these requirements and reminded frequently.</a:t>
            </a:r>
            <a:endParaRPr lang="en-AU" kern="1200"/>
          </a:p>
          <a:p>
            <a:pPr>
              <a:defRPr/>
            </a:pPr>
            <a:r>
              <a:rPr lang="en-AU" baseline="0" dirty="0">
                <a:effectLst/>
              </a:rPr>
              <a:t>Encouraging all residents, visitors</a:t>
            </a:r>
            <a:r>
              <a:rPr lang="en-AU" dirty="0"/>
              <a:t>,</a:t>
            </a:r>
            <a:r>
              <a:rPr lang="en-AU" baseline="0" dirty="0">
                <a:effectLst/>
              </a:rPr>
              <a:t> and staff to be fully vaccinated against the vaccine preventable diseases</a:t>
            </a:r>
            <a:r>
              <a:rPr lang="en-AU" dirty="0"/>
              <a:t>. I am </a:t>
            </a:r>
            <a:r>
              <a:rPr lang="en-AU" baseline="0" dirty="0">
                <a:effectLst/>
              </a:rPr>
              <a:t>referring not just to </a:t>
            </a:r>
            <a:r>
              <a:rPr lang="en-AU" dirty="0"/>
              <a:t>influenza </a:t>
            </a:r>
            <a:r>
              <a:rPr lang="en-AU" baseline="0" dirty="0">
                <a:effectLst/>
              </a:rPr>
              <a:t>and Covid </a:t>
            </a:r>
            <a:r>
              <a:rPr lang="en-AU" dirty="0"/>
              <a:t>vaccinations </a:t>
            </a:r>
            <a:r>
              <a:rPr lang="en-AU" baseline="0" dirty="0">
                <a:effectLst/>
              </a:rPr>
              <a:t>but </a:t>
            </a:r>
            <a:r>
              <a:rPr lang="en-AU" dirty="0"/>
              <a:t>those listed in the Australian immunisation handbook. For example, </a:t>
            </a:r>
            <a:r>
              <a:rPr lang="en-AU" baseline="0" dirty="0">
                <a:effectLst/>
              </a:rPr>
              <a:t>Pertussis </a:t>
            </a:r>
            <a:r>
              <a:rPr lang="en-AU" dirty="0"/>
              <a:t>or </a:t>
            </a:r>
            <a:r>
              <a:rPr lang="en-AU" baseline="0" dirty="0">
                <a:effectLst/>
              </a:rPr>
              <a:t>whooping cough, varicella</a:t>
            </a:r>
            <a:r>
              <a:rPr lang="en-AU" dirty="0"/>
              <a:t>, or </a:t>
            </a:r>
            <a:r>
              <a:rPr lang="en-AU" baseline="0" dirty="0">
                <a:effectLst/>
              </a:rPr>
              <a:t>chicken pox</a:t>
            </a:r>
            <a:r>
              <a:rPr lang="en-AU" dirty="0"/>
              <a:t>, </a:t>
            </a:r>
            <a:r>
              <a:rPr lang="en-AU" baseline="0" dirty="0">
                <a:effectLst/>
              </a:rPr>
              <a:t>pneumococcal and shingles.</a:t>
            </a:r>
            <a:r>
              <a:rPr lang="en-AU" dirty="0"/>
              <a:t> </a:t>
            </a:r>
            <a:r>
              <a:rPr lang="en-AU" baseline="0" dirty="0">
                <a:effectLst/>
              </a:rPr>
              <a:t> Vaccines protect the vaccinated person as well as those with whom they have contact.</a:t>
            </a:r>
            <a:endParaRPr lang="en-AU" dirty="0"/>
          </a:p>
          <a:p>
            <a:pPr marL="0" marR="0" lvl="0" indent="0" algn="l" defTabSz="914400">
              <a:lnSpc>
                <a:spcPct val="130000"/>
              </a:lnSpc>
              <a:spcBef>
                <a:spcPts val="780"/>
              </a:spcBef>
              <a:spcAft>
                <a:spcPts val="780"/>
              </a:spcAft>
              <a:buClrTx/>
              <a:buSzTx/>
              <a:buFont typeface="Arial" panose="020B0604020202020204" pitchFamily="34" charset="0"/>
              <a:buNone/>
              <a:tabLst/>
              <a:defRPr/>
            </a:pPr>
            <a:endParaRPr lang="en-AU" sz="1800" dirty="0"/>
          </a:p>
        </p:txBody>
      </p:sp>
      <p:sp>
        <p:nvSpPr>
          <p:cNvPr id="4" name="Slide Number Placeholder 3"/>
          <p:cNvSpPr>
            <a:spLocks noGrp="1"/>
          </p:cNvSpPr>
          <p:nvPr>
            <p:ph type="sldNum" sz="quarter" idx="5"/>
          </p:nvPr>
        </p:nvSpPr>
        <p:spPr/>
        <p:txBody>
          <a:bodyPr/>
          <a:lstStyle/>
          <a:p>
            <a:fld id="{59E7650A-B51F-4793-81EA-9A487768B1C7}" type="slidenum">
              <a:rPr lang="en-AU" smtClean="0"/>
              <a:t>6</a:t>
            </a:fld>
            <a:endParaRPr lang="en-AU"/>
          </a:p>
        </p:txBody>
      </p:sp>
    </p:spTree>
    <p:extLst>
      <p:ext uri="{BB962C8B-B14F-4D97-AF65-F5344CB8AC3E}">
        <p14:creationId xmlns:p14="http://schemas.microsoft.com/office/powerpoint/2010/main" val="295245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000000"/>
                </a:solidFill>
              </a:rPr>
              <a:t>Let’s now look at the first step of our PDSA cycle Plan:</a:t>
            </a:r>
          </a:p>
          <a:p>
            <a:r>
              <a:rPr lang="en-AU" dirty="0">
                <a:solidFill>
                  <a:srgbClr val="000000"/>
                </a:solidFill>
                <a:effectLst/>
              </a:rPr>
              <a:t>In formulating an outbreak management plan</a:t>
            </a:r>
            <a:r>
              <a:rPr lang="en-AU" dirty="0">
                <a:solidFill>
                  <a:srgbClr val="000000"/>
                </a:solidFill>
              </a:rPr>
              <a:t>,</a:t>
            </a:r>
            <a:r>
              <a:rPr lang="en-AU" dirty="0">
                <a:solidFill>
                  <a:srgbClr val="000000"/>
                </a:solidFill>
                <a:effectLst/>
              </a:rPr>
              <a:t> risk mitigation strategies must be included</a:t>
            </a:r>
            <a:r>
              <a:rPr lang="en-AU" dirty="0">
                <a:solidFill>
                  <a:srgbClr val="000000"/>
                </a:solidFill>
              </a:rPr>
              <a:t>,</a:t>
            </a:r>
            <a:r>
              <a:rPr lang="en-AU" baseline="0" dirty="0">
                <a:solidFill>
                  <a:srgbClr val="000000"/>
                </a:solidFill>
                <a:effectLst/>
              </a:rPr>
              <a:t> </a:t>
            </a:r>
            <a:r>
              <a:rPr lang="en-AU" dirty="0">
                <a:solidFill>
                  <a:srgbClr val="000000"/>
                </a:solidFill>
                <a:effectLst/>
              </a:rPr>
              <a:t>and requirements communicated with all</a:t>
            </a:r>
            <a:r>
              <a:rPr lang="en-AU" dirty="0">
                <a:solidFill>
                  <a:srgbClr val="000000"/>
                </a:solidFill>
              </a:rPr>
              <a:t>; staff</a:t>
            </a:r>
            <a:r>
              <a:rPr lang="en-AU" dirty="0">
                <a:solidFill>
                  <a:srgbClr val="000000"/>
                </a:solidFill>
                <a:effectLst/>
              </a:rPr>
              <a:t>, residents</a:t>
            </a:r>
            <a:r>
              <a:rPr lang="en-AU" dirty="0">
                <a:solidFill>
                  <a:srgbClr val="000000"/>
                </a:solidFill>
              </a:rPr>
              <a:t>, families,</a:t>
            </a:r>
            <a:r>
              <a:rPr lang="en-AU" dirty="0">
                <a:solidFill>
                  <a:srgbClr val="000000"/>
                </a:solidFill>
                <a:effectLst/>
              </a:rPr>
              <a:t> and </a:t>
            </a:r>
            <a:r>
              <a:rPr lang="en-AU" dirty="0">
                <a:solidFill>
                  <a:srgbClr val="000000"/>
                </a:solidFill>
              </a:rPr>
              <a:t>contractors/suppliers </a:t>
            </a:r>
            <a:r>
              <a:rPr lang="en-AU" baseline="0" dirty="0">
                <a:solidFill>
                  <a:srgbClr val="000000"/>
                </a:solidFill>
                <a:effectLst/>
              </a:rPr>
              <a:t>so they understand </a:t>
            </a:r>
            <a:r>
              <a:rPr lang="en-AU" dirty="0">
                <a:solidFill>
                  <a:srgbClr val="000000"/>
                </a:solidFill>
              </a:rPr>
              <a:t>what </a:t>
            </a:r>
            <a:r>
              <a:rPr lang="en-AU" baseline="0" dirty="0">
                <a:solidFill>
                  <a:srgbClr val="000000"/>
                </a:solidFill>
                <a:effectLst/>
              </a:rPr>
              <a:t>their role </a:t>
            </a:r>
            <a:r>
              <a:rPr lang="en-AU" dirty="0">
                <a:solidFill>
                  <a:srgbClr val="000000"/>
                </a:solidFill>
              </a:rPr>
              <a:t>is</a:t>
            </a:r>
            <a:r>
              <a:rPr lang="en-AU" baseline="0" dirty="0">
                <a:solidFill>
                  <a:srgbClr val="000000"/>
                </a:solidFill>
                <a:effectLst/>
              </a:rPr>
              <a:t>.</a:t>
            </a:r>
            <a:r>
              <a:rPr lang="en-AU" dirty="0">
                <a:solidFill>
                  <a:srgbClr val="000000"/>
                </a:solidFill>
              </a:rPr>
              <a:t>  </a:t>
            </a:r>
            <a:endParaRPr lang="en-AU" dirty="0">
              <a:solidFill>
                <a:srgbClr val="000000"/>
              </a:solidFill>
              <a:effectLst/>
            </a:endParaRPr>
          </a:p>
          <a:p>
            <a:r>
              <a:rPr lang="en-AU" dirty="0">
                <a:solidFill>
                  <a:srgbClr val="000000"/>
                </a:solidFill>
                <a:effectLst/>
              </a:rPr>
              <a:t>As far as the </a:t>
            </a:r>
            <a:r>
              <a:rPr lang="en-AU" dirty="0">
                <a:solidFill>
                  <a:srgbClr val="000000"/>
                </a:solidFill>
              </a:rPr>
              <a:t>causative organism </a:t>
            </a:r>
            <a:r>
              <a:rPr lang="en-AU" baseline="0" dirty="0">
                <a:solidFill>
                  <a:srgbClr val="000000"/>
                </a:solidFill>
                <a:effectLst/>
              </a:rPr>
              <a:t>of the outbreak is concerned</a:t>
            </a:r>
            <a:r>
              <a:rPr lang="en-AU" dirty="0">
                <a:solidFill>
                  <a:srgbClr val="000000"/>
                </a:solidFill>
              </a:rPr>
              <a:t>,</a:t>
            </a:r>
            <a:r>
              <a:rPr lang="en-AU" baseline="0" dirty="0">
                <a:solidFill>
                  <a:srgbClr val="000000"/>
                </a:solidFill>
                <a:effectLst/>
              </a:rPr>
              <a:t> it </a:t>
            </a:r>
            <a:r>
              <a:rPr lang="en-AU" dirty="0">
                <a:solidFill>
                  <a:srgbClr val="000000"/>
                </a:solidFill>
              </a:rPr>
              <a:t>should not </a:t>
            </a:r>
            <a:r>
              <a:rPr lang="en-AU" baseline="0" dirty="0">
                <a:solidFill>
                  <a:srgbClr val="000000"/>
                </a:solidFill>
                <a:effectLst/>
              </a:rPr>
              <a:t>matter providing the following principles are applied:</a:t>
            </a:r>
            <a:r>
              <a:rPr lang="en-AU" dirty="0">
                <a:solidFill>
                  <a:srgbClr val="000000"/>
                </a:solidFill>
              </a:rPr>
              <a:t> </a:t>
            </a:r>
            <a:endParaRPr lang="en-AU" dirty="0">
              <a:effectLst/>
            </a:endParaRPr>
          </a:p>
          <a:p>
            <a:pPr marL="285750" indent="-285750">
              <a:buFont typeface="Arial"/>
              <a:buChar char="•"/>
            </a:pPr>
            <a:r>
              <a:rPr lang="en-AU" dirty="0">
                <a:solidFill>
                  <a:srgbClr val="000000"/>
                </a:solidFill>
                <a:effectLst/>
              </a:rPr>
              <a:t>Recognition of the ill resident/ initial case and isolation according to the transmission of the disease</a:t>
            </a:r>
            <a:r>
              <a:rPr lang="en-AU" dirty="0">
                <a:solidFill>
                  <a:srgbClr val="000000"/>
                </a:solidFill>
              </a:rPr>
              <a:t> </a:t>
            </a:r>
            <a:endParaRPr lang="en-AU" dirty="0">
              <a:effectLst/>
            </a:endParaRPr>
          </a:p>
          <a:p>
            <a:pPr marL="285750" lvl="0" indent="-285750">
              <a:buFont typeface="Arial"/>
              <a:buChar char="•"/>
            </a:pPr>
            <a:r>
              <a:rPr lang="en-AU" dirty="0">
                <a:solidFill>
                  <a:srgbClr val="000000"/>
                </a:solidFill>
                <a:effectLst/>
              </a:rPr>
              <a:t>Identifying risks- People (Contacts), Place (environment) when (exposure period) and System</a:t>
            </a:r>
            <a:r>
              <a:rPr lang="en-AU" baseline="0" dirty="0">
                <a:solidFill>
                  <a:srgbClr val="000000"/>
                </a:solidFill>
                <a:effectLst/>
              </a:rPr>
              <a:t> risk –</a:t>
            </a:r>
          </a:p>
          <a:p>
            <a:pPr marL="285750" lvl="0" indent="-285750">
              <a:buFont typeface="Arial"/>
              <a:buChar char="•"/>
            </a:pPr>
            <a:r>
              <a:rPr lang="en-AU" dirty="0">
                <a:solidFill>
                  <a:srgbClr val="000000"/>
                </a:solidFill>
                <a:effectLst/>
              </a:rPr>
              <a:t>Undertaking surveillance of those at risk</a:t>
            </a:r>
            <a:endParaRPr lang="en-AU" dirty="0">
              <a:effectLst/>
            </a:endParaRPr>
          </a:p>
          <a:p>
            <a:pPr marL="285750" lvl="0" indent="-285750">
              <a:buFont typeface="Arial"/>
              <a:buChar char="•"/>
            </a:pPr>
            <a:r>
              <a:rPr lang="en-AU" dirty="0">
                <a:solidFill>
                  <a:srgbClr val="000000"/>
                </a:solidFill>
                <a:effectLst/>
              </a:rPr>
              <a:t>Notification and Communication</a:t>
            </a:r>
            <a:endParaRPr lang="en-AU" dirty="0">
              <a:effectLst/>
            </a:endParaRPr>
          </a:p>
          <a:p>
            <a:pPr marL="285750" lvl="0" indent="-285750">
              <a:buFont typeface="Arial"/>
              <a:buChar char="•"/>
            </a:pPr>
            <a:r>
              <a:rPr lang="en-AU" dirty="0">
                <a:solidFill>
                  <a:srgbClr val="000000"/>
                </a:solidFill>
                <a:effectLst/>
              </a:rPr>
              <a:t>Implementing further control measures – tweaking responses as needed and documenting this to assist</a:t>
            </a:r>
            <a:r>
              <a:rPr lang="en-AU" baseline="0" dirty="0">
                <a:solidFill>
                  <a:srgbClr val="000000"/>
                </a:solidFill>
                <a:effectLst/>
              </a:rPr>
              <a:t> in the incident review at the study and act parts of the PDSA cycle.</a:t>
            </a:r>
            <a:endParaRPr lang="en-AU" dirty="0">
              <a:effectLst/>
            </a:endParaRPr>
          </a:p>
          <a:p>
            <a:pPr marL="285750" lvl="0" indent="-285750">
              <a:buFont typeface="Arial"/>
              <a:buChar char="•"/>
            </a:pPr>
            <a:r>
              <a:rPr lang="en-AU" dirty="0">
                <a:solidFill>
                  <a:srgbClr val="000000"/>
                </a:solidFill>
                <a:effectLst/>
              </a:rPr>
              <a:t>Finalising – the</a:t>
            </a:r>
            <a:r>
              <a:rPr lang="en-AU" baseline="0" dirty="0">
                <a:solidFill>
                  <a:srgbClr val="000000"/>
                </a:solidFill>
                <a:effectLst/>
              </a:rPr>
              <a:t> outbreak is over then what?</a:t>
            </a:r>
            <a:endParaRPr lang="en-AU" dirty="0">
              <a:effectLst/>
            </a:endParaRPr>
          </a:p>
          <a:p>
            <a:pPr marL="285750" lvl="0" indent="-285750">
              <a:buFont typeface="Arial"/>
              <a:buChar char="•"/>
            </a:pPr>
            <a:r>
              <a:rPr lang="en-AU" dirty="0">
                <a:solidFill>
                  <a:srgbClr val="000000"/>
                </a:solidFill>
                <a:effectLst/>
              </a:rPr>
              <a:t>Incident review</a:t>
            </a:r>
            <a:endParaRPr lang="en-AU" dirty="0">
              <a:effectLst/>
            </a:endParaRPr>
          </a:p>
          <a:p>
            <a:pPr>
              <a:lnSpc>
                <a:spcPct val="107000"/>
              </a:lnSpc>
              <a:spcAft>
                <a:spcPts val="800"/>
              </a:spcAft>
            </a:pPr>
            <a:endParaRPr lang="en-AU" sz="18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7</a:t>
            </a:fld>
            <a:endParaRPr lang="en-AU"/>
          </a:p>
        </p:txBody>
      </p:sp>
    </p:spTree>
    <p:extLst>
      <p:ext uri="{BB962C8B-B14F-4D97-AF65-F5344CB8AC3E}">
        <p14:creationId xmlns:p14="http://schemas.microsoft.com/office/powerpoint/2010/main" val="38308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ask ourselves two questions, the first being, ‘what could go wrong or what are the risks’ then, how do we eliminate or reduce the risk? By acknowledging risks and what we can do about them we are implementing risk mitigation strategies.</a:t>
            </a:r>
          </a:p>
          <a:p>
            <a:pPr>
              <a:defRPr/>
            </a:pPr>
            <a:r>
              <a:rPr lang="en-AU" dirty="0">
                <a:effectLst/>
              </a:rPr>
              <a:t>At the commencement of the COVID-19 pandemic many facilities found they </a:t>
            </a:r>
            <a:r>
              <a:rPr lang="en-AU" dirty="0"/>
              <a:t>did not </a:t>
            </a:r>
            <a:r>
              <a:rPr lang="en-AU" dirty="0">
                <a:effectLst/>
              </a:rPr>
              <a:t>have staff </a:t>
            </a:r>
            <a:r>
              <a:rPr lang="en-AU" dirty="0"/>
              <a:t>available</a:t>
            </a:r>
            <a:r>
              <a:rPr lang="en-AU" dirty="0">
                <a:effectLst/>
              </a:rPr>
              <a:t>, </a:t>
            </a:r>
            <a:r>
              <a:rPr lang="en-AU" dirty="0"/>
              <a:t>not just care staff but staff shortages also included </a:t>
            </a:r>
            <a:r>
              <a:rPr lang="en-AU" dirty="0">
                <a:effectLst/>
              </a:rPr>
              <a:t>administration,</a:t>
            </a:r>
            <a:r>
              <a:rPr lang="en-AU" baseline="0" dirty="0">
                <a:effectLst/>
              </a:rPr>
              <a:t> managers,</a:t>
            </a:r>
            <a:r>
              <a:rPr lang="en-AU" dirty="0">
                <a:effectLst/>
              </a:rPr>
              <a:t> </a:t>
            </a:r>
            <a:r>
              <a:rPr lang="en-AU" dirty="0"/>
              <a:t>and food services </a:t>
            </a:r>
            <a:r>
              <a:rPr lang="en-AU" dirty="0">
                <a:effectLst/>
              </a:rPr>
              <a:t>staff</a:t>
            </a:r>
            <a:r>
              <a:rPr lang="en-AU" dirty="0"/>
              <a:t> unlike most previous outbreaks of the past</a:t>
            </a:r>
            <a:r>
              <a:rPr lang="en-AU" dirty="0">
                <a:effectLst/>
              </a:rPr>
              <a:t>.</a:t>
            </a:r>
            <a:r>
              <a:rPr lang="en-AU" dirty="0"/>
              <a:t> </a:t>
            </a:r>
            <a:r>
              <a:rPr lang="en-AU" dirty="0">
                <a:effectLst/>
              </a:rPr>
              <a:t> Simple</a:t>
            </a:r>
            <a:r>
              <a:rPr lang="en-AU" baseline="0" dirty="0">
                <a:effectLst/>
              </a:rPr>
              <a:t> things like answering telephones, managing the reception, management of the facility was either </a:t>
            </a:r>
            <a:r>
              <a:rPr lang="en-AU" dirty="0"/>
              <a:t>not </a:t>
            </a:r>
            <a:r>
              <a:rPr lang="en-AU" baseline="0" dirty="0">
                <a:effectLst/>
              </a:rPr>
              <a:t>being done</a:t>
            </a:r>
            <a:r>
              <a:rPr lang="en-AU" dirty="0"/>
              <a:t>, done</a:t>
            </a:r>
            <a:r>
              <a:rPr lang="en-AU" baseline="0" dirty="0">
                <a:effectLst/>
              </a:rPr>
              <a:t> from afar or by people unfamiliar with the</a:t>
            </a:r>
            <a:r>
              <a:rPr lang="en-AU" dirty="0">
                <a:effectLst/>
              </a:rPr>
              <a:t> nuances of the facility. </a:t>
            </a:r>
            <a:r>
              <a:rPr lang="en-AU" dirty="0"/>
              <a:t>I remember in one facility when most of the</a:t>
            </a:r>
            <a:r>
              <a:rPr lang="en-AU" dirty="0">
                <a:effectLst/>
              </a:rPr>
              <a:t> kitchen</a:t>
            </a:r>
            <a:r>
              <a:rPr lang="en-AU" baseline="0" dirty="0">
                <a:effectLst/>
              </a:rPr>
              <a:t> staff </a:t>
            </a:r>
            <a:r>
              <a:rPr lang="en-AU" dirty="0"/>
              <a:t>were </a:t>
            </a:r>
            <a:r>
              <a:rPr lang="en-AU" baseline="0" dirty="0">
                <a:effectLst/>
              </a:rPr>
              <a:t>affected </a:t>
            </a:r>
            <a:r>
              <a:rPr lang="en-AU" dirty="0"/>
              <a:t>there was a </a:t>
            </a:r>
            <a:r>
              <a:rPr lang="en-AU" baseline="0" dirty="0">
                <a:effectLst/>
              </a:rPr>
              <a:t>need </a:t>
            </a:r>
            <a:r>
              <a:rPr lang="en-AU" dirty="0"/>
              <a:t>quickly find a food supply </a:t>
            </a:r>
            <a:r>
              <a:rPr lang="en-AU" dirty="0">
                <a:effectLst/>
              </a:rPr>
              <a:t>to provide meals.</a:t>
            </a:r>
            <a:r>
              <a:rPr lang="en-AU" dirty="0"/>
              <a:t>  It was found that</a:t>
            </a:r>
            <a:r>
              <a:rPr lang="en-AU" baseline="0" dirty="0">
                <a:effectLst/>
              </a:rPr>
              <a:t> staff, </a:t>
            </a:r>
            <a:r>
              <a:rPr lang="en-AU" dirty="0"/>
              <a:t>did not </a:t>
            </a:r>
            <a:r>
              <a:rPr lang="en-AU" dirty="0">
                <a:effectLst/>
              </a:rPr>
              <a:t>have the skills to don and doff PPE safely</a:t>
            </a:r>
            <a:r>
              <a:rPr lang="en-AU" dirty="0"/>
              <a:t>.  Alternative staff from agencies </a:t>
            </a:r>
            <a:r>
              <a:rPr lang="en-AU" dirty="0">
                <a:effectLst/>
              </a:rPr>
              <a:t>and</a:t>
            </a:r>
            <a:r>
              <a:rPr lang="en-AU" baseline="0" dirty="0">
                <a:effectLst/>
              </a:rPr>
              <a:t> surge staff </a:t>
            </a:r>
            <a:r>
              <a:rPr lang="en-AU" dirty="0"/>
              <a:t>were </a:t>
            </a:r>
            <a:r>
              <a:rPr lang="en-AU" baseline="0" dirty="0">
                <a:effectLst/>
              </a:rPr>
              <a:t>unfamiliar with the facility </a:t>
            </a:r>
            <a:r>
              <a:rPr lang="en-AU" dirty="0"/>
              <a:t>they were sent to </a:t>
            </a:r>
            <a:r>
              <a:rPr lang="en-AU" baseline="0" dirty="0">
                <a:effectLst/>
              </a:rPr>
              <a:t>and residents</a:t>
            </a:r>
            <a:r>
              <a:rPr lang="en-AU" dirty="0"/>
              <a:t> they </a:t>
            </a:r>
            <a:r>
              <a:rPr lang="en-AU" dirty="0">
                <a:effectLst/>
              </a:rPr>
              <a:t>were </a:t>
            </a:r>
            <a:r>
              <a:rPr lang="en-AU" dirty="0"/>
              <a:t>sent </a:t>
            </a:r>
            <a:r>
              <a:rPr lang="en-AU" dirty="0">
                <a:effectLst/>
              </a:rPr>
              <a:t>to </a:t>
            </a:r>
            <a:r>
              <a:rPr lang="en-AU" dirty="0"/>
              <a:t>care for. Medical </a:t>
            </a:r>
            <a:r>
              <a:rPr lang="en-AU" dirty="0" err="1"/>
              <a:t>practioners</a:t>
            </a:r>
            <a:r>
              <a:rPr lang="en-AU" dirty="0"/>
              <a:t> would not do face </a:t>
            </a:r>
            <a:r>
              <a:rPr lang="en-AU" dirty="0">
                <a:effectLst/>
              </a:rPr>
              <a:t>to </a:t>
            </a:r>
            <a:r>
              <a:rPr lang="en-AU" dirty="0"/>
              <a:t>face visits, </a:t>
            </a:r>
            <a:r>
              <a:rPr lang="en-AU" dirty="0">
                <a:effectLst/>
              </a:rPr>
              <a:t>and there </a:t>
            </a:r>
            <a:r>
              <a:rPr lang="en-AU" dirty="0"/>
              <a:t>was an expectation that acute hospitals could provide care</a:t>
            </a:r>
            <a:r>
              <a:rPr lang="en-AU" baseline="0" dirty="0">
                <a:effectLst/>
              </a:rPr>
              <a:t>.</a:t>
            </a:r>
            <a:r>
              <a:rPr lang="en-AU" dirty="0"/>
              <a:t> </a:t>
            </a:r>
            <a:endParaRPr lang="en-US" dirty="0"/>
          </a:p>
          <a:p>
            <a:pPr marL="0" marR="0" lvl="0" indent="0" algn="l" defTabSz="914400">
              <a:lnSpc>
                <a:spcPct val="100000"/>
              </a:lnSpc>
              <a:spcBef>
                <a:spcPts val="0"/>
              </a:spcBef>
              <a:spcAft>
                <a:spcPts val="0"/>
              </a:spcAft>
              <a:buClrTx/>
              <a:buSzTx/>
              <a:buFontTx/>
              <a:buNone/>
              <a:tabLst/>
              <a:defRPr/>
            </a:pPr>
            <a:endParaRPr lang="en-US" dirty="0">
              <a:solidFill>
                <a:srgbClr val="000000"/>
              </a:solidFill>
              <a:effectLst/>
              <a:latin typeface="Apto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59E7650A-B51F-4793-81EA-9A487768B1C7}" type="slidenum">
              <a:rPr lang="en-AU" smtClean="0"/>
              <a:t>8</a:t>
            </a:fld>
            <a:endParaRPr lang="en-AU"/>
          </a:p>
        </p:txBody>
      </p:sp>
    </p:spTree>
    <p:extLst>
      <p:ext uri="{BB962C8B-B14F-4D97-AF65-F5344CB8AC3E}">
        <p14:creationId xmlns:p14="http://schemas.microsoft.com/office/powerpoint/2010/main" val="337728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solidFill>
                  <a:srgbClr val="000000"/>
                </a:solidFill>
              </a:rPr>
              <a:t>How do we look at risk mitigation.</a:t>
            </a:r>
          </a:p>
          <a:p>
            <a:r>
              <a:rPr lang="en-AU">
                <a:solidFill>
                  <a:srgbClr val="000000"/>
                </a:solidFill>
              </a:rPr>
              <a:t>Let us start with the resident, do </a:t>
            </a:r>
            <a:r>
              <a:rPr lang="en-AU">
                <a:solidFill>
                  <a:srgbClr val="000000"/>
                </a:solidFill>
                <a:effectLst/>
              </a:rPr>
              <a:t>you know what the resident wishes are prior to becoming unwell, has their GP </a:t>
            </a:r>
            <a:r>
              <a:rPr lang="en-AU">
                <a:solidFill>
                  <a:srgbClr val="000000"/>
                </a:solidFill>
              </a:rPr>
              <a:t>(General Practitioners) assessed</a:t>
            </a:r>
            <a:r>
              <a:rPr lang="en-AU">
                <a:solidFill>
                  <a:srgbClr val="000000"/>
                </a:solidFill>
                <a:effectLst/>
              </a:rPr>
              <a:t> and discussed prescribing antivirals with the resident? Do they want to go to hospital? Do they want to take leave and go home to their relatives? What</a:t>
            </a:r>
            <a:r>
              <a:rPr lang="en-AU" baseline="0">
                <a:solidFill>
                  <a:srgbClr val="000000"/>
                </a:solidFill>
                <a:effectLst/>
              </a:rPr>
              <a:t> about visiting, what about </a:t>
            </a:r>
            <a:r>
              <a:rPr lang="en-AU">
                <a:solidFill>
                  <a:srgbClr val="000000"/>
                </a:solidFill>
              </a:rPr>
              <a:t>end-of-life </a:t>
            </a:r>
            <a:r>
              <a:rPr lang="en-AU" baseline="0">
                <a:solidFill>
                  <a:srgbClr val="000000"/>
                </a:solidFill>
                <a:effectLst/>
              </a:rPr>
              <a:t>care during this time?</a:t>
            </a:r>
            <a:endParaRPr lang="en-AU">
              <a:solidFill>
                <a:srgbClr val="000000"/>
              </a:solidFill>
              <a:effectLst/>
            </a:endParaRPr>
          </a:p>
          <a:p>
            <a:r>
              <a:rPr lang="en-AU">
                <a:solidFill>
                  <a:srgbClr val="000000"/>
                </a:solidFill>
              </a:rPr>
              <a:t>What about staffing? </a:t>
            </a:r>
            <a:r>
              <a:rPr lang="en-AU">
                <a:solidFill>
                  <a:srgbClr val="000000"/>
                </a:solidFill>
                <a:effectLst/>
              </a:rPr>
              <a:t>It is important that there is guidance available with how the impact of staff loss can be </a:t>
            </a:r>
            <a:r>
              <a:rPr lang="en-AU">
                <a:solidFill>
                  <a:srgbClr val="000000"/>
                </a:solidFill>
              </a:rPr>
              <a:t>reduced </a:t>
            </a:r>
            <a:r>
              <a:rPr lang="en-AU">
                <a:solidFill>
                  <a:srgbClr val="000000"/>
                </a:solidFill>
                <a:effectLst/>
              </a:rPr>
              <a:t>so that care continues for residents. This could include changing shifts to two 12 hour shifts rather than the usual 8, 8, 10 roster. Having details of staff who would be able to ‘pick’ up extra shifts, redeploying some staff to undertake care provision and lists of agencies which could help with supply of staff. For larger corporate facilities, there may be staff willing to be redeployed </a:t>
            </a:r>
            <a:r>
              <a:rPr lang="en-AU">
                <a:solidFill>
                  <a:srgbClr val="000000"/>
                </a:solidFill>
              </a:rPr>
              <a:t>from another facility </a:t>
            </a:r>
            <a:r>
              <a:rPr lang="en-AU">
                <a:solidFill>
                  <a:srgbClr val="000000"/>
                </a:solidFill>
                <a:effectLst/>
              </a:rPr>
              <a:t>to cover shortfall.</a:t>
            </a:r>
            <a:r>
              <a:rPr lang="en-AU" baseline="0">
                <a:solidFill>
                  <a:srgbClr val="000000"/>
                </a:solidFill>
                <a:effectLst/>
              </a:rPr>
              <a:t> </a:t>
            </a:r>
            <a:r>
              <a:rPr lang="en-AU">
                <a:solidFill>
                  <a:srgbClr val="000000"/>
                </a:solidFill>
              </a:rPr>
              <a:t>It is also </a:t>
            </a:r>
            <a:r>
              <a:rPr lang="en-AU" baseline="0">
                <a:solidFill>
                  <a:srgbClr val="000000"/>
                </a:solidFill>
                <a:effectLst/>
              </a:rPr>
              <a:t>about the staff that ensure the facility continues to function, </a:t>
            </a:r>
            <a:r>
              <a:rPr lang="en-AU">
                <a:solidFill>
                  <a:srgbClr val="000000"/>
                </a:solidFill>
              </a:rPr>
              <a:t>being able to increase cleaning as per outbreak requirements. What about who is </a:t>
            </a:r>
            <a:r>
              <a:rPr lang="en-AU" baseline="0">
                <a:solidFill>
                  <a:srgbClr val="000000"/>
                </a:solidFill>
                <a:effectLst/>
              </a:rPr>
              <a:t>answering the phones, </a:t>
            </a:r>
            <a:r>
              <a:rPr lang="en-AU">
                <a:solidFill>
                  <a:srgbClr val="000000"/>
                </a:solidFill>
              </a:rPr>
              <a:t>who is staffing </a:t>
            </a:r>
            <a:r>
              <a:rPr lang="en-AU" baseline="0">
                <a:solidFill>
                  <a:srgbClr val="000000"/>
                </a:solidFill>
                <a:effectLst/>
              </a:rPr>
              <a:t>the front door, </a:t>
            </a:r>
            <a:r>
              <a:rPr lang="en-AU">
                <a:solidFill>
                  <a:srgbClr val="000000"/>
                </a:solidFill>
              </a:rPr>
              <a:t>who is </a:t>
            </a:r>
            <a:r>
              <a:rPr lang="en-AU" baseline="0">
                <a:solidFill>
                  <a:srgbClr val="000000"/>
                </a:solidFill>
                <a:effectLst/>
              </a:rPr>
              <a:t>doing all the paperwork and notifications.</a:t>
            </a:r>
            <a:r>
              <a:rPr lang="en-AU">
                <a:solidFill>
                  <a:srgbClr val="000000"/>
                </a:solidFill>
              </a:rPr>
              <a:t> It </a:t>
            </a:r>
            <a:r>
              <a:rPr lang="en-AU">
                <a:solidFill>
                  <a:srgbClr val="000000"/>
                </a:solidFill>
                <a:effectLst/>
              </a:rPr>
              <a:t>is </a:t>
            </a:r>
            <a:r>
              <a:rPr lang="en-AU">
                <a:solidFill>
                  <a:srgbClr val="000000"/>
                </a:solidFill>
              </a:rPr>
              <a:t>important </a:t>
            </a:r>
            <a:r>
              <a:rPr lang="en-AU">
                <a:solidFill>
                  <a:srgbClr val="000000"/>
                </a:solidFill>
                <a:effectLst/>
              </a:rPr>
              <a:t>to</a:t>
            </a:r>
            <a:r>
              <a:rPr lang="en-AU">
                <a:solidFill>
                  <a:srgbClr val="000000"/>
                </a:solidFill>
              </a:rPr>
              <a:t> have a simple comprehensive orientation program available for those staff that are unfamiliar with your facility.</a:t>
            </a:r>
          </a:p>
          <a:p>
            <a:r>
              <a:rPr lang="en-AU">
                <a:solidFill>
                  <a:srgbClr val="000000"/>
                </a:solidFill>
              </a:rPr>
              <a:t>Have all key personal been identified, who co-ordinates the response and implementation of the outbreak management plan, who communicates and reports to authorities, residents and families, staff, supply contractors, waste management providers.  Do they have clear direction is there a back-up plan if a nominated person is not available.</a:t>
            </a:r>
          </a:p>
          <a:p>
            <a:r>
              <a:rPr lang="en-AU">
                <a:solidFill>
                  <a:srgbClr val="000000"/>
                </a:solidFill>
              </a:rPr>
              <a:t>Ensuring that there are sufficient consumable products available for use during this time, especially PPE. There should be procedures available regarding how to undertake a stocktake to ensure sufficient supplies or if necessary, where to order more from. Commonwealth support for the supply of PPE has now been withdrawn so knowing who the suppliers are of these items and if they are able to provide deliveries at short notice should the situation arise.  </a:t>
            </a:r>
          </a:p>
          <a:p>
            <a:r>
              <a:rPr lang="en-AU">
                <a:solidFill>
                  <a:srgbClr val="000000"/>
                </a:solidFill>
              </a:rPr>
              <a:t>Do you know which of the GPs (General Practitioner) will be available to review ill residents when needed or who should be contacted if the GP (General Practitioner) is not available, locum services, Virtual EDs, residential in reach services. If vaccination compliance is low is there a plan to provide vaccination to the vulnerable resident? and if so, do you have a provider who is able to undertake this. Have you included how antiviral medications will be accessed at short notice, do you know which residents will need them?</a:t>
            </a:r>
          </a:p>
          <a:p>
            <a:r>
              <a:rPr lang="en-AU">
                <a:solidFill>
                  <a:srgbClr val="000000"/>
                </a:solidFill>
              </a:rPr>
              <a:t>Have you thought about what you would do about food supplies if the foods services staff were affected? </a:t>
            </a:r>
          </a:p>
          <a:p>
            <a:r>
              <a:rPr lang="en-AU">
                <a:solidFill>
                  <a:srgbClr val="000000"/>
                </a:solidFill>
              </a:rPr>
              <a:t>What about waste management with the increased use of PPE. Do you have enough waste bins? Do you have a service able to increase pick-ups during this time? Something which caused considerable issues during the first year of the pandemic, with mountains of waste unable to be contained in the usual manner. Ask yourselves will the on-site laundry be able cope, or will some of the laundry need to be outsourced? If so, how?  All these questions as well as those pertinent to your situation should be asked and the response included when formulating your outbreak management plan.  </a:t>
            </a:r>
          </a:p>
          <a:p>
            <a:endParaRPr lang="en-AU" dirty="0"/>
          </a:p>
          <a:p>
            <a:pPr marL="0" marR="0" lvl="0" indent="0" algn="l" defTabSz="914400">
              <a:lnSpc>
                <a:spcPct val="107000"/>
              </a:lnSpc>
              <a:spcBef>
                <a:spcPts val="0"/>
              </a:spcBef>
              <a:spcAft>
                <a:spcPts val="800"/>
              </a:spcAft>
              <a:buClrTx/>
              <a:buSzTx/>
              <a:buFontTx/>
              <a:buNone/>
              <a:tabLst/>
              <a:defRPr/>
            </a:pPr>
            <a:endParaRPr lang="en-AU" dirty="0">
              <a:latin typeface="Calibri"/>
              <a:ea typeface="Calibri"/>
              <a:cs typeface="Calibri"/>
            </a:endParaRPr>
          </a:p>
        </p:txBody>
      </p:sp>
      <p:sp>
        <p:nvSpPr>
          <p:cNvPr id="4" name="Slide Number Placeholder 3"/>
          <p:cNvSpPr>
            <a:spLocks noGrp="1"/>
          </p:cNvSpPr>
          <p:nvPr>
            <p:ph type="sldNum" sz="quarter" idx="5"/>
          </p:nvPr>
        </p:nvSpPr>
        <p:spPr/>
        <p:txBody>
          <a:bodyPr/>
          <a:lstStyle/>
          <a:p>
            <a:fld id="{59E7650A-B51F-4793-81EA-9A487768B1C7}" type="slidenum">
              <a:rPr lang="en-AU" smtClean="0"/>
              <a:t>9</a:t>
            </a:fld>
            <a:endParaRPr lang="en-AU"/>
          </a:p>
        </p:txBody>
      </p:sp>
    </p:spTree>
    <p:extLst>
      <p:ext uri="{BB962C8B-B14F-4D97-AF65-F5344CB8AC3E}">
        <p14:creationId xmlns:p14="http://schemas.microsoft.com/office/powerpoint/2010/main" val="7434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21/05/2024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21/05/2024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21/05/2024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9.xml"/><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customXml" Target="../ink/ink4.xml"/><Relationship Id="rId17" Type="http://schemas.openxmlformats.org/officeDocument/2006/relationships/customXml" Target="../ink/ink8.xml"/><Relationship Id="rId2" Type="http://schemas.openxmlformats.org/officeDocument/2006/relationships/notesSlide" Target="../notesSlides/notesSlide12.xml"/><Relationship Id="rId16" Type="http://schemas.openxmlformats.org/officeDocument/2006/relationships/image" Target="../media/image23.png"/><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customXml" Target="../ink/ink7.xml"/><Relationship Id="rId10" Type="http://schemas.openxmlformats.org/officeDocument/2006/relationships/customXml" Target="../ink/ink3.xml"/><Relationship Id="rId19"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cota.org.au/policy/aged-care-reform/agedcarevisitors/" TargetMode="External"/><Relationship Id="rId3" Type="http://schemas.openxmlformats.org/officeDocument/2006/relationships/hyperlink" Target="http://www.cec.health.nsw.gov.au/CEC-Academy/quality-improvement-tools/model-for-improvement-and-pdsa-cycles" TargetMode="External"/><Relationship Id="rId7" Type="http://schemas.openxmlformats.org/officeDocument/2006/relationships/hyperlink" Target="https://www.health.vic.gov.au/infectious-diseases/disease-information-and-advi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health.gov.au/resources/collections/cdna-series-of-national-guidelines-songs" TargetMode="External"/><Relationship Id="rId5" Type="http://schemas.openxmlformats.org/officeDocument/2006/relationships/hyperlink" Target="https://www.health.gov.au/sites/default/files/documents/2020/01/outbreak-coordinator-s-handbook-gastroenteritis-kit-for-aged-care.pdf" TargetMode="External"/><Relationship Id="rId10" Type="http://schemas.openxmlformats.org/officeDocument/2006/relationships/image" Target="../media/image4.png"/><Relationship Id="rId4" Type="http://schemas.openxmlformats.org/officeDocument/2006/relationships/hyperlink" Target="https://www.health.gov.au/sites/default/files/documents/2022/09/national-guidelines-for-the-prevention-control-and-public-health-management-of-outbreaks-of-acute-respiratory-infection-including-covid-19-and-influenza-in-residential-care-facilities.pdf" TargetMode="Externa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office@acipc.org.au" TargetMode="External"/><Relationship Id="rId5" Type="http://schemas.openxmlformats.org/officeDocument/2006/relationships/image" Target="../media/image1.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healthcatalyst.com/insights/control-charts-healthcare-drive-4-improvement-basics" TargetMode="Externa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rmAutofit/>
          </a:bodyPr>
          <a:lstStyle/>
          <a:p>
            <a:pPr algn="l"/>
            <a:r>
              <a:rPr lang="en-AU" sz="4800" b="1"/>
              <a:t>Outbreak Management</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70" y="4873752"/>
            <a:ext cx="4023360" cy="1207008"/>
          </a:xfrm>
        </p:spPr>
        <p:txBody>
          <a:bodyPr>
            <a:normAutofit/>
          </a:bodyPr>
          <a:lstStyle/>
          <a:p>
            <a:pPr algn="l"/>
            <a:endParaRPr lang="en-AU" b="1"/>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4"/>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5"/>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Disease recognition, isolation &amp; diagnosis</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Recognise the ill resident</a:t>
            </a:r>
          </a:p>
          <a:p>
            <a:pPr marL="342900" indent="-342900" defTabSz="594360">
              <a:lnSpc>
                <a:spcPct val="130000"/>
              </a:lnSpc>
              <a:spcBef>
                <a:spcPts val="780"/>
              </a:spcBef>
              <a:spcAft>
                <a:spcPts val="780"/>
              </a:spcAft>
              <a:buFont typeface="Arial" panose="020B0604020202020204" pitchFamily="34" charset="0"/>
              <a:buChar char="•"/>
            </a:pPr>
            <a:r>
              <a:rPr lang="en-AU" sz="1820"/>
              <a:t>Isolate – Transmission Based Precautions</a:t>
            </a:r>
          </a:p>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Investigate cause</a:t>
            </a:r>
          </a:p>
          <a:p>
            <a:pPr marL="342900" indent="-342900" defTabSz="594360">
              <a:lnSpc>
                <a:spcPct val="130000"/>
              </a:lnSpc>
              <a:spcBef>
                <a:spcPts val="780"/>
              </a:spcBef>
              <a:spcAft>
                <a:spcPts val="780"/>
              </a:spcAft>
              <a:buFont typeface="Arial" panose="020B0604020202020204" pitchFamily="34" charset="0"/>
              <a:buChar char="•"/>
            </a:pPr>
            <a:r>
              <a:rPr lang="en-AU" sz="1820"/>
              <a:t>Diagnosis</a:t>
            </a: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7" name="Picture 6">
            <a:extLst>
              <a:ext uri="{FF2B5EF4-FFF2-40B4-BE49-F238E27FC236}">
                <a16:creationId xmlns:a16="http://schemas.microsoft.com/office/drawing/2014/main" id="{B05F6223-F3D1-931F-C4B0-178F29EA37F3}"/>
              </a:ext>
            </a:extLst>
          </p:cNvPr>
          <p:cNvPicPr>
            <a:picLocks noChangeAspect="1"/>
          </p:cNvPicPr>
          <p:nvPr/>
        </p:nvPicPr>
        <p:blipFill>
          <a:blip r:embed="rId5"/>
          <a:stretch>
            <a:fillRect/>
          </a:stretch>
        </p:blipFill>
        <p:spPr>
          <a:xfrm>
            <a:off x="5699199" y="2393171"/>
            <a:ext cx="3673434" cy="2186567"/>
          </a:xfrm>
          <a:prstGeom prst="rect">
            <a:avLst/>
          </a:prstGeom>
        </p:spPr>
      </p:pic>
    </p:spTree>
    <p:extLst>
      <p:ext uri="{BB962C8B-B14F-4D97-AF65-F5344CB8AC3E}">
        <p14:creationId xmlns:p14="http://schemas.microsoft.com/office/powerpoint/2010/main" val="20044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Who’s at risk of illness</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defTabSz="594360">
              <a:lnSpc>
                <a:spcPct val="130000"/>
              </a:lnSpc>
              <a:spcBef>
                <a:spcPts val="780"/>
              </a:spcBef>
              <a:spcAft>
                <a:spcPts val="780"/>
              </a:spcAft>
            </a:pPr>
            <a:r>
              <a:rPr lang="en-AU" sz="1820" kern="1200">
                <a:solidFill>
                  <a:schemeClr val="tx1"/>
                </a:solidFill>
                <a:latin typeface="+mn-lt"/>
                <a:ea typeface="+mn-ea"/>
                <a:cs typeface="+mn-cs"/>
              </a:rPr>
              <a:t>Contact tracing</a:t>
            </a: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7" name="Picture 6">
            <a:extLst>
              <a:ext uri="{FF2B5EF4-FFF2-40B4-BE49-F238E27FC236}">
                <a16:creationId xmlns:a16="http://schemas.microsoft.com/office/drawing/2014/main" id="{53B4F9DC-E5EA-7A96-8663-7FDDA2B506CF}"/>
              </a:ext>
            </a:extLst>
          </p:cNvPr>
          <p:cNvPicPr>
            <a:picLocks noChangeAspect="1"/>
          </p:cNvPicPr>
          <p:nvPr/>
        </p:nvPicPr>
        <p:blipFill>
          <a:blip r:embed="rId5"/>
          <a:stretch>
            <a:fillRect/>
          </a:stretch>
        </p:blipFill>
        <p:spPr>
          <a:xfrm>
            <a:off x="3948701" y="1938438"/>
            <a:ext cx="3768933" cy="2393200"/>
          </a:xfrm>
          <a:prstGeom prst="rect">
            <a:avLst/>
          </a:prstGeom>
        </p:spPr>
      </p:pic>
      <p:sp>
        <p:nvSpPr>
          <p:cNvPr id="9" name="Oval 8">
            <a:extLst>
              <a:ext uri="{FF2B5EF4-FFF2-40B4-BE49-F238E27FC236}">
                <a16:creationId xmlns:a16="http://schemas.microsoft.com/office/drawing/2014/main" id="{B1A2D7FC-475A-EA88-7E2E-3431451A8D5C}"/>
              </a:ext>
            </a:extLst>
          </p:cNvPr>
          <p:cNvSpPr/>
          <p:nvPr/>
        </p:nvSpPr>
        <p:spPr>
          <a:xfrm>
            <a:off x="5330757" y="2451370"/>
            <a:ext cx="369652" cy="3891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784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Oh no more cases</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9" name="Picture 8">
            <a:extLst>
              <a:ext uri="{FF2B5EF4-FFF2-40B4-BE49-F238E27FC236}">
                <a16:creationId xmlns:a16="http://schemas.microsoft.com/office/drawing/2014/main" id="{D9D0A0DB-6949-20C0-04BD-3A454DF6249C}"/>
              </a:ext>
            </a:extLst>
          </p:cNvPr>
          <p:cNvPicPr>
            <a:picLocks noChangeAspect="1"/>
          </p:cNvPicPr>
          <p:nvPr/>
        </p:nvPicPr>
        <p:blipFill>
          <a:blip r:embed="rId5"/>
          <a:stretch>
            <a:fillRect/>
          </a:stretch>
        </p:blipFill>
        <p:spPr>
          <a:xfrm>
            <a:off x="4071778" y="1785665"/>
            <a:ext cx="5008034" cy="2604465"/>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8059730-5A69-19B5-EBCC-6F2449CFE4DD}"/>
                  </a:ext>
                </a:extLst>
              </p14:cNvPr>
              <p14:cNvContentPartPr/>
              <p14:nvPr/>
            </p14:nvContentPartPr>
            <p14:xfrm>
              <a:off x="9726878" y="2372653"/>
              <a:ext cx="360" cy="360"/>
            </p14:xfrm>
          </p:contentPart>
        </mc:Choice>
        <mc:Fallback xmlns="">
          <p:pic>
            <p:nvPicPr>
              <p:cNvPr id="14" name="Ink 13">
                <a:extLst>
                  <a:ext uri="{FF2B5EF4-FFF2-40B4-BE49-F238E27FC236}">
                    <a16:creationId xmlns:a16="http://schemas.microsoft.com/office/drawing/2014/main" id="{88059730-5A69-19B5-EBCC-6F2449CFE4DD}"/>
                  </a:ext>
                </a:extLst>
              </p:cNvPr>
              <p:cNvPicPr/>
              <p:nvPr/>
            </p:nvPicPr>
            <p:blipFill>
              <a:blip r:embed="rId7"/>
              <a:stretch>
                <a:fillRect/>
              </a:stretch>
            </p:blipFill>
            <p:spPr>
              <a:xfrm>
                <a:off x="9672878" y="22646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619E34A6-DE0C-96B5-6482-1ACE9FB59A32}"/>
                  </a:ext>
                </a:extLst>
              </p14:cNvPr>
              <p14:cNvContentPartPr/>
              <p14:nvPr/>
            </p14:nvContentPartPr>
            <p14:xfrm>
              <a:off x="14843918" y="2820493"/>
              <a:ext cx="54720" cy="360"/>
            </p14:xfrm>
          </p:contentPart>
        </mc:Choice>
        <mc:Fallback xmlns="">
          <p:pic>
            <p:nvPicPr>
              <p:cNvPr id="16" name="Ink 15">
                <a:extLst>
                  <a:ext uri="{FF2B5EF4-FFF2-40B4-BE49-F238E27FC236}">
                    <a16:creationId xmlns:a16="http://schemas.microsoft.com/office/drawing/2014/main" id="{619E34A6-DE0C-96B5-6482-1ACE9FB59A32}"/>
                  </a:ext>
                </a:extLst>
              </p:cNvPr>
              <p:cNvPicPr/>
              <p:nvPr/>
            </p:nvPicPr>
            <p:blipFill>
              <a:blip r:embed="rId9"/>
              <a:stretch>
                <a:fillRect/>
              </a:stretch>
            </p:blipFill>
            <p:spPr>
              <a:xfrm>
                <a:off x="14789918" y="2712493"/>
                <a:ext cx="162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2F2FC1BE-7C8E-447B-0220-469C0AC0B2C4}"/>
                  </a:ext>
                </a:extLst>
              </p14:cNvPr>
              <p14:cNvContentPartPr/>
              <p14:nvPr/>
            </p14:nvContentPartPr>
            <p14:xfrm>
              <a:off x="9726878" y="2372653"/>
              <a:ext cx="360" cy="360"/>
            </p14:xfrm>
          </p:contentPart>
        </mc:Choice>
        <mc:Fallback xmlns="">
          <p:pic>
            <p:nvPicPr>
              <p:cNvPr id="21" name="Ink 20">
                <a:extLst>
                  <a:ext uri="{FF2B5EF4-FFF2-40B4-BE49-F238E27FC236}">
                    <a16:creationId xmlns:a16="http://schemas.microsoft.com/office/drawing/2014/main" id="{2F2FC1BE-7C8E-447B-0220-469C0AC0B2C4}"/>
                  </a:ext>
                </a:extLst>
              </p:cNvPr>
              <p:cNvPicPr/>
              <p:nvPr/>
            </p:nvPicPr>
            <p:blipFill>
              <a:blip r:embed="rId11"/>
              <a:stretch>
                <a:fillRect/>
              </a:stretch>
            </p:blipFill>
            <p:spPr>
              <a:xfrm>
                <a:off x="9672878" y="2264653"/>
                <a:ext cx="108000" cy="216000"/>
              </a:xfrm>
              <a:prstGeom prst="rect">
                <a:avLst/>
              </a:prstGeom>
            </p:spPr>
          </p:pic>
        </mc:Fallback>
      </mc:AlternateContent>
      <p:sp>
        <p:nvSpPr>
          <p:cNvPr id="22" name="TextBox 21">
            <a:extLst>
              <a:ext uri="{FF2B5EF4-FFF2-40B4-BE49-F238E27FC236}">
                <a16:creationId xmlns:a16="http://schemas.microsoft.com/office/drawing/2014/main" id="{A672F375-5166-944E-8674-B08736B35473}"/>
              </a:ext>
            </a:extLst>
          </p:cNvPr>
          <p:cNvSpPr txBox="1"/>
          <p:nvPr/>
        </p:nvSpPr>
        <p:spPr>
          <a:xfrm>
            <a:off x="9920945" y="2187987"/>
            <a:ext cx="1259960" cy="369332"/>
          </a:xfrm>
          <a:prstGeom prst="rect">
            <a:avLst/>
          </a:prstGeom>
          <a:noFill/>
        </p:spPr>
        <p:txBody>
          <a:bodyPr wrap="none" rtlCol="0">
            <a:spAutoFit/>
          </a:bodyPr>
          <a:lstStyle/>
          <a:p>
            <a:r>
              <a:rPr lang="en-US"/>
              <a:t>Ill residents</a:t>
            </a:r>
            <a:endParaRPr lang="en-AU"/>
          </a:p>
        </p:txBody>
      </p:sp>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8442FB51-E5DF-BF7F-890C-C58814175284}"/>
                  </a:ext>
                </a:extLst>
              </p14:cNvPr>
              <p14:cNvContentPartPr/>
              <p14:nvPr/>
            </p14:nvContentPartPr>
            <p14:xfrm>
              <a:off x="8326118" y="2197693"/>
              <a:ext cx="360" cy="360"/>
            </p14:xfrm>
          </p:contentPart>
        </mc:Choice>
        <mc:Fallback xmlns="">
          <p:pic>
            <p:nvPicPr>
              <p:cNvPr id="24" name="Ink 23">
                <a:extLst>
                  <a:ext uri="{FF2B5EF4-FFF2-40B4-BE49-F238E27FC236}">
                    <a16:creationId xmlns:a16="http://schemas.microsoft.com/office/drawing/2014/main" id="{8442FB51-E5DF-BF7F-890C-C58814175284}"/>
                  </a:ext>
                </a:extLst>
              </p:cNvPr>
              <p:cNvPicPr/>
              <p:nvPr/>
            </p:nvPicPr>
            <p:blipFill>
              <a:blip r:embed="rId11"/>
              <a:stretch>
                <a:fillRect/>
              </a:stretch>
            </p:blipFill>
            <p:spPr>
              <a:xfrm>
                <a:off x="8272118" y="20896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35A74C19-7F35-C6B1-DCD7-4E2DEDED61C2}"/>
                  </a:ext>
                </a:extLst>
              </p14:cNvPr>
              <p14:cNvContentPartPr/>
              <p14:nvPr/>
            </p14:nvContentPartPr>
            <p14:xfrm>
              <a:off x="8831918" y="2781613"/>
              <a:ext cx="360" cy="360"/>
            </p14:xfrm>
          </p:contentPart>
        </mc:Choice>
        <mc:Fallback xmlns="">
          <p:pic>
            <p:nvPicPr>
              <p:cNvPr id="25" name="Ink 24">
                <a:extLst>
                  <a:ext uri="{FF2B5EF4-FFF2-40B4-BE49-F238E27FC236}">
                    <a16:creationId xmlns:a16="http://schemas.microsoft.com/office/drawing/2014/main" id="{35A74C19-7F35-C6B1-DCD7-4E2DEDED61C2}"/>
                  </a:ext>
                </a:extLst>
              </p:cNvPr>
              <p:cNvPicPr/>
              <p:nvPr/>
            </p:nvPicPr>
            <p:blipFill>
              <a:blip r:embed="rId11"/>
              <a:stretch>
                <a:fillRect/>
              </a:stretch>
            </p:blipFill>
            <p:spPr>
              <a:xfrm>
                <a:off x="8777918" y="2673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D6E6A5C0-9F6B-8C72-D246-D77AFD9C25C5}"/>
                  </a:ext>
                </a:extLst>
              </p14:cNvPr>
              <p14:cNvContentPartPr/>
              <p14:nvPr/>
            </p14:nvContentPartPr>
            <p14:xfrm>
              <a:off x="8793038" y="3462373"/>
              <a:ext cx="360" cy="360"/>
            </p14:xfrm>
          </p:contentPart>
        </mc:Choice>
        <mc:Fallback xmlns="">
          <p:pic>
            <p:nvPicPr>
              <p:cNvPr id="26" name="Ink 25">
                <a:extLst>
                  <a:ext uri="{FF2B5EF4-FFF2-40B4-BE49-F238E27FC236}">
                    <a16:creationId xmlns:a16="http://schemas.microsoft.com/office/drawing/2014/main" id="{D6E6A5C0-9F6B-8C72-D246-D77AFD9C25C5}"/>
                  </a:ext>
                </a:extLst>
              </p:cNvPr>
              <p:cNvPicPr/>
              <p:nvPr/>
            </p:nvPicPr>
            <p:blipFill>
              <a:blip r:embed="rId11"/>
              <a:stretch>
                <a:fillRect/>
              </a:stretch>
            </p:blipFill>
            <p:spPr>
              <a:xfrm>
                <a:off x="8739038" y="335437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EA88E990-90A2-DEB6-EE0A-99DED77B3DBB}"/>
                  </a:ext>
                </a:extLst>
              </p14:cNvPr>
              <p14:cNvContentPartPr/>
              <p14:nvPr/>
            </p14:nvContentPartPr>
            <p14:xfrm>
              <a:off x="7957118" y="3987613"/>
              <a:ext cx="360" cy="360"/>
            </p14:xfrm>
          </p:contentPart>
        </mc:Choice>
        <mc:Fallback xmlns="">
          <p:pic>
            <p:nvPicPr>
              <p:cNvPr id="28" name="Ink 27">
                <a:extLst>
                  <a:ext uri="{FF2B5EF4-FFF2-40B4-BE49-F238E27FC236}">
                    <a16:creationId xmlns:a16="http://schemas.microsoft.com/office/drawing/2014/main" id="{EA88E990-90A2-DEB6-EE0A-99DED77B3DBB}"/>
                  </a:ext>
                </a:extLst>
              </p:cNvPr>
              <p:cNvPicPr/>
              <p:nvPr/>
            </p:nvPicPr>
            <p:blipFill>
              <a:blip r:embed="rId16"/>
              <a:stretch>
                <a:fillRect/>
              </a:stretch>
            </p:blipFill>
            <p:spPr>
              <a:xfrm>
                <a:off x="7903118" y="3879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3BA37246-E65F-8E9C-E6CC-B16E7F8DA5C7}"/>
                  </a:ext>
                </a:extLst>
              </p14:cNvPr>
              <p14:cNvContentPartPr/>
              <p14:nvPr/>
            </p14:nvContentPartPr>
            <p14:xfrm>
              <a:off x="8773958" y="3890413"/>
              <a:ext cx="360" cy="360"/>
            </p14:xfrm>
          </p:contentPart>
        </mc:Choice>
        <mc:Fallback xmlns="">
          <p:pic>
            <p:nvPicPr>
              <p:cNvPr id="29" name="Ink 28">
                <a:extLst>
                  <a:ext uri="{FF2B5EF4-FFF2-40B4-BE49-F238E27FC236}">
                    <a16:creationId xmlns:a16="http://schemas.microsoft.com/office/drawing/2014/main" id="{3BA37246-E65F-8E9C-E6CC-B16E7F8DA5C7}"/>
                  </a:ext>
                </a:extLst>
              </p:cNvPr>
              <p:cNvPicPr/>
              <p:nvPr/>
            </p:nvPicPr>
            <p:blipFill>
              <a:blip r:embed="rId16"/>
              <a:stretch>
                <a:fillRect/>
              </a:stretch>
            </p:blipFill>
            <p:spPr>
              <a:xfrm>
                <a:off x="8719958" y="37824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7D9DBB81-E5BA-34CB-2F08-032BC505D407}"/>
                  </a:ext>
                </a:extLst>
              </p14:cNvPr>
              <p14:cNvContentPartPr/>
              <p14:nvPr/>
            </p14:nvContentPartPr>
            <p14:xfrm>
              <a:off x="8287238" y="2820493"/>
              <a:ext cx="8280" cy="360"/>
            </p14:xfrm>
          </p:contentPart>
        </mc:Choice>
        <mc:Fallback xmlns="">
          <p:pic>
            <p:nvPicPr>
              <p:cNvPr id="30" name="Ink 29">
                <a:extLst>
                  <a:ext uri="{FF2B5EF4-FFF2-40B4-BE49-F238E27FC236}">
                    <a16:creationId xmlns:a16="http://schemas.microsoft.com/office/drawing/2014/main" id="{7D9DBB81-E5BA-34CB-2F08-032BC505D407}"/>
                  </a:ext>
                </a:extLst>
              </p:cNvPr>
              <p:cNvPicPr/>
              <p:nvPr/>
            </p:nvPicPr>
            <p:blipFill>
              <a:blip r:embed="rId19"/>
              <a:stretch>
                <a:fillRect/>
              </a:stretch>
            </p:blipFill>
            <p:spPr>
              <a:xfrm>
                <a:off x="8233238" y="2712493"/>
                <a:ext cx="115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AABF4150-A639-EE86-3FB6-AA34D66E749B}"/>
                  </a:ext>
                </a:extLst>
              </p14:cNvPr>
              <p14:cNvContentPartPr/>
              <p14:nvPr/>
            </p14:nvContentPartPr>
            <p14:xfrm>
              <a:off x="9726878" y="2878453"/>
              <a:ext cx="360" cy="360"/>
            </p14:xfrm>
          </p:contentPart>
        </mc:Choice>
        <mc:Fallback xmlns="">
          <p:pic>
            <p:nvPicPr>
              <p:cNvPr id="31" name="Ink 30">
                <a:extLst>
                  <a:ext uri="{FF2B5EF4-FFF2-40B4-BE49-F238E27FC236}">
                    <a16:creationId xmlns:a16="http://schemas.microsoft.com/office/drawing/2014/main" id="{AABF4150-A639-EE86-3FB6-AA34D66E749B}"/>
                  </a:ext>
                </a:extLst>
              </p:cNvPr>
              <p:cNvPicPr/>
              <p:nvPr/>
            </p:nvPicPr>
            <p:blipFill>
              <a:blip r:embed="rId16"/>
              <a:stretch>
                <a:fillRect/>
              </a:stretch>
            </p:blipFill>
            <p:spPr>
              <a:xfrm>
                <a:off x="9672878" y="2770453"/>
                <a:ext cx="108000" cy="216000"/>
              </a:xfrm>
              <a:prstGeom prst="rect">
                <a:avLst/>
              </a:prstGeom>
            </p:spPr>
          </p:pic>
        </mc:Fallback>
      </mc:AlternateContent>
      <p:sp>
        <p:nvSpPr>
          <p:cNvPr id="32" name="TextBox 31">
            <a:extLst>
              <a:ext uri="{FF2B5EF4-FFF2-40B4-BE49-F238E27FC236}">
                <a16:creationId xmlns:a16="http://schemas.microsoft.com/office/drawing/2014/main" id="{3587411B-740E-CEB5-2E70-4D88203747D6}"/>
              </a:ext>
            </a:extLst>
          </p:cNvPr>
          <p:cNvSpPr txBox="1"/>
          <p:nvPr/>
        </p:nvSpPr>
        <p:spPr>
          <a:xfrm>
            <a:off x="9920945" y="2705137"/>
            <a:ext cx="998863" cy="369332"/>
          </a:xfrm>
          <a:prstGeom prst="rect">
            <a:avLst/>
          </a:prstGeom>
          <a:noFill/>
        </p:spPr>
        <p:txBody>
          <a:bodyPr wrap="none" rtlCol="0">
            <a:spAutoFit/>
          </a:bodyPr>
          <a:lstStyle/>
          <a:p>
            <a:r>
              <a:rPr lang="en-US"/>
              <a:t>Contacts</a:t>
            </a:r>
            <a:endParaRPr lang="en-AU"/>
          </a:p>
        </p:txBody>
      </p:sp>
    </p:spTree>
    <p:extLst>
      <p:ext uri="{BB962C8B-B14F-4D97-AF65-F5344CB8AC3E}">
        <p14:creationId xmlns:p14="http://schemas.microsoft.com/office/powerpoint/2010/main" val="257967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DO!</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endParaRPr lang="en-AU" sz="1820"/>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7" name="Picture 6">
            <a:extLst>
              <a:ext uri="{FF2B5EF4-FFF2-40B4-BE49-F238E27FC236}">
                <a16:creationId xmlns:a16="http://schemas.microsoft.com/office/drawing/2014/main" id="{9C67A639-8181-8CE6-0A24-BDFF90CD794C}"/>
              </a:ext>
            </a:extLst>
          </p:cNvPr>
          <p:cNvPicPr>
            <a:picLocks noChangeAspect="1"/>
          </p:cNvPicPr>
          <p:nvPr/>
        </p:nvPicPr>
        <p:blipFill>
          <a:blip r:embed="rId5"/>
          <a:stretch>
            <a:fillRect/>
          </a:stretch>
        </p:blipFill>
        <p:spPr>
          <a:xfrm>
            <a:off x="1641231" y="2017615"/>
            <a:ext cx="2892374" cy="2843351"/>
          </a:xfrm>
          <a:prstGeom prst="rect">
            <a:avLst/>
          </a:prstGeom>
        </p:spPr>
      </p:pic>
      <p:sp>
        <p:nvSpPr>
          <p:cNvPr id="9" name="TextBox 8">
            <a:extLst>
              <a:ext uri="{FF2B5EF4-FFF2-40B4-BE49-F238E27FC236}">
                <a16:creationId xmlns:a16="http://schemas.microsoft.com/office/drawing/2014/main" id="{D010D7C2-3307-BFCA-7E14-1BFF34398C73}"/>
              </a:ext>
            </a:extLst>
          </p:cNvPr>
          <p:cNvSpPr txBox="1"/>
          <p:nvPr/>
        </p:nvSpPr>
        <p:spPr>
          <a:xfrm>
            <a:off x="2021048" y="3769691"/>
            <a:ext cx="1830486" cy="923330"/>
          </a:xfrm>
          <a:prstGeom prst="rect">
            <a:avLst/>
          </a:prstGeom>
          <a:noFill/>
        </p:spPr>
        <p:txBody>
          <a:bodyPr wrap="square" rtlCol="0">
            <a:spAutoFit/>
          </a:bodyPr>
          <a:lstStyle/>
          <a:p>
            <a:pPr algn="ctr"/>
            <a:r>
              <a:rPr lang="en-US"/>
              <a:t>Outbreak Management plan</a:t>
            </a:r>
            <a:endParaRPr lang="en-AU"/>
          </a:p>
        </p:txBody>
      </p:sp>
      <p:sp>
        <p:nvSpPr>
          <p:cNvPr id="10" name="TextBox 9">
            <a:extLst>
              <a:ext uri="{FF2B5EF4-FFF2-40B4-BE49-F238E27FC236}">
                <a16:creationId xmlns:a16="http://schemas.microsoft.com/office/drawing/2014/main" id="{8DB173CB-4072-586B-CFAD-973C519557A0}"/>
              </a:ext>
            </a:extLst>
          </p:cNvPr>
          <p:cNvSpPr txBox="1"/>
          <p:nvPr/>
        </p:nvSpPr>
        <p:spPr>
          <a:xfrm>
            <a:off x="4736355" y="1972123"/>
            <a:ext cx="6098757"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Notification</a:t>
            </a:r>
          </a:p>
          <a:p>
            <a:pPr marL="285750" indent="-285750">
              <a:buFont typeface="Arial" panose="020B0604020202020204" pitchFamily="34" charset="0"/>
              <a:buChar char="•"/>
            </a:pPr>
            <a:r>
              <a:rPr lang="en-US"/>
              <a:t>Communication</a:t>
            </a:r>
          </a:p>
          <a:p>
            <a:pPr marL="285750" indent="-285750">
              <a:buFont typeface="Arial" panose="020B0604020202020204" pitchFamily="34" charset="0"/>
              <a:buChar char="•"/>
            </a:pPr>
            <a:r>
              <a:rPr lang="en-US"/>
              <a:t>Implement Infection Control strategies</a:t>
            </a:r>
          </a:p>
          <a:p>
            <a:pPr marL="742950" lvl="1" indent="-285750">
              <a:buFont typeface="Arial" panose="020B0604020202020204" pitchFamily="34" charset="0"/>
              <a:buChar char="•"/>
            </a:pPr>
            <a:r>
              <a:rPr lang="en-US"/>
              <a:t>Signage</a:t>
            </a:r>
          </a:p>
          <a:p>
            <a:pPr marL="742950" lvl="1" indent="-285750">
              <a:buFont typeface="Arial" panose="020B0604020202020204" pitchFamily="34" charset="0"/>
              <a:buChar char="•"/>
            </a:pPr>
            <a:r>
              <a:rPr lang="en-US"/>
              <a:t>PPE – in accordance with transmission means</a:t>
            </a:r>
            <a:endParaRPr lang="en-US">
              <a:cs typeface="Calibri"/>
            </a:endParaRPr>
          </a:p>
          <a:p>
            <a:pPr marL="742950" lvl="1" indent="-285750">
              <a:buFont typeface="Arial" panose="020B0604020202020204" pitchFamily="34" charset="0"/>
              <a:buChar char="•"/>
            </a:pPr>
            <a:r>
              <a:rPr lang="en-US"/>
              <a:t>Limit movement – including isolation for unwell</a:t>
            </a:r>
            <a:endParaRPr lang="en-US">
              <a:cs typeface="Calibri" panose="020F0502020204030204"/>
            </a:endParaRPr>
          </a:p>
          <a:p>
            <a:pPr marL="742950" lvl="1" indent="-285750">
              <a:buFont typeface="Arial" panose="020B0604020202020204" pitchFamily="34" charset="0"/>
              <a:buChar char="•"/>
            </a:pPr>
            <a:r>
              <a:rPr lang="en-US"/>
              <a:t>Cleaning, laundry and waste</a:t>
            </a:r>
            <a:endParaRPr lang="en-US">
              <a:ea typeface="Calibri" panose="020F0502020204030204"/>
              <a:cs typeface="Calibri" panose="020F0502020204030204"/>
            </a:endParaRPr>
          </a:p>
          <a:p>
            <a:pPr marL="742950" lvl="1" indent="-285750">
              <a:buFont typeface="Arial" panose="020B0604020202020204" pitchFamily="34" charset="0"/>
              <a:buChar char="•"/>
            </a:pPr>
            <a:endParaRPr lang="en-US">
              <a:ea typeface="Calibri" panose="020F0502020204030204"/>
              <a:cs typeface="Calibri" panose="020F0502020204030204"/>
            </a:endParaRPr>
          </a:p>
          <a:p>
            <a:pPr marL="285750" indent="-285750">
              <a:buFont typeface="Arial" panose="020B0604020202020204" pitchFamily="34" charset="0"/>
              <a:buChar char="•"/>
            </a:pPr>
            <a:r>
              <a:rPr lang="en-US"/>
              <a:t>Ongoing assessment </a:t>
            </a:r>
          </a:p>
          <a:p>
            <a:pPr marL="742950" lvl="1" indent="-285750">
              <a:buFont typeface="Arial" panose="020B0604020202020204" pitchFamily="34" charset="0"/>
              <a:buChar char="•"/>
            </a:pPr>
            <a:r>
              <a:rPr lang="en-US"/>
              <a:t>Resident – mental wellbeing and medical condition</a:t>
            </a:r>
            <a:endParaRPr lang="en-US">
              <a:ea typeface="Calibri"/>
              <a:cs typeface="Calibri"/>
            </a:endParaRPr>
          </a:p>
          <a:p>
            <a:pPr marL="742950" lvl="1" indent="-285750">
              <a:buFont typeface="Arial" panose="020B0604020202020204" pitchFamily="34" charset="0"/>
              <a:buChar char="•"/>
            </a:pPr>
            <a:r>
              <a:rPr lang="en-US"/>
              <a:t>Are cases increasing/decreasing</a:t>
            </a:r>
          </a:p>
          <a:p>
            <a:pPr marL="742950" lvl="1" indent="-285750">
              <a:buFont typeface="Arial" panose="020B0604020202020204" pitchFamily="34" charset="0"/>
              <a:buChar char="•"/>
            </a:pPr>
            <a:r>
              <a:rPr lang="en-US"/>
              <a:t>Stock supplies</a:t>
            </a:r>
          </a:p>
          <a:p>
            <a:endParaRPr lang="en-AU"/>
          </a:p>
        </p:txBody>
      </p:sp>
    </p:spTree>
    <p:extLst>
      <p:ext uri="{BB962C8B-B14F-4D97-AF65-F5344CB8AC3E}">
        <p14:creationId xmlns:p14="http://schemas.microsoft.com/office/powerpoint/2010/main" val="1294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Is it over?</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Symptom free residents</a:t>
            </a:r>
          </a:p>
          <a:p>
            <a:pPr marL="342900" indent="-342900" defTabSz="594360">
              <a:lnSpc>
                <a:spcPct val="130000"/>
              </a:lnSpc>
              <a:spcBef>
                <a:spcPts val="780"/>
              </a:spcBef>
              <a:spcAft>
                <a:spcPts val="780"/>
              </a:spcAft>
              <a:buFont typeface="Arial" panose="020B0604020202020204" pitchFamily="34" charset="0"/>
              <a:buChar char="•"/>
            </a:pPr>
            <a:r>
              <a:rPr lang="en-AU" sz="1820"/>
              <a:t>No new cases</a:t>
            </a:r>
          </a:p>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Clean up</a:t>
            </a:r>
          </a:p>
          <a:p>
            <a:pPr marL="342900" indent="-342900" defTabSz="594360">
              <a:lnSpc>
                <a:spcPct val="130000"/>
              </a:lnSpc>
              <a:spcBef>
                <a:spcPts val="780"/>
              </a:spcBef>
              <a:spcAft>
                <a:spcPts val="780"/>
              </a:spcAft>
              <a:buFont typeface="Arial" panose="020B0604020202020204" pitchFamily="34" charset="0"/>
              <a:buChar char="•"/>
            </a:pPr>
            <a:r>
              <a:rPr lang="en-AU" sz="1820"/>
              <a:t>Incident summary</a:t>
            </a: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9" name="Picture 8"/>
          <p:cNvPicPr>
            <a:picLocks noChangeAspect="1"/>
          </p:cNvPicPr>
          <p:nvPr/>
        </p:nvPicPr>
        <p:blipFill>
          <a:blip r:embed="rId5"/>
          <a:stretch>
            <a:fillRect/>
          </a:stretch>
        </p:blipFill>
        <p:spPr>
          <a:xfrm>
            <a:off x="6096000" y="1874256"/>
            <a:ext cx="3841506" cy="3224397"/>
          </a:xfrm>
          <a:prstGeom prst="rect">
            <a:avLst/>
          </a:prstGeom>
        </p:spPr>
      </p:pic>
    </p:spTree>
    <p:extLst>
      <p:ext uri="{BB962C8B-B14F-4D97-AF65-F5344CB8AC3E}">
        <p14:creationId xmlns:p14="http://schemas.microsoft.com/office/powerpoint/2010/main" val="266878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Study</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Review and discuss</a:t>
            </a:r>
          </a:p>
          <a:p>
            <a:pPr marL="800100" lvl="1"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what worked, why did it work</a:t>
            </a:r>
          </a:p>
          <a:p>
            <a:pPr marL="800100" lvl="1" indent="-342900" defTabSz="594360">
              <a:lnSpc>
                <a:spcPct val="130000"/>
              </a:lnSpc>
              <a:spcBef>
                <a:spcPts val="780"/>
              </a:spcBef>
              <a:spcAft>
                <a:spcPts val="780"/>
              </a:spcAft>
              <a:buFont typeface="Arial" panose="020B0604020202020204" pitchFamily="34" charset="0"/>
              <a:buChar char="•"/>
            </a:pPr>
            <a:r>
              <a:rPr lang="en-AU" sz="1820"/>
              <a:t>What didn’t work, why didn’t it work</a:t>
            </a:r>
            <a:r>
              <a:rPr lang="en-AU" sz="1820" kern="1200">
                <a:solidFill>
                  <a:schemeClr val="tx1"/>
                </a:solidFill>
                <a:latin typeface="+mn-lt"/>
                <a:ea typeface="+mn-ea"/>
                <a:cs typeface="+mn-cs"/>
              </a:rPr>
              <a:t> </a:t>
            </a: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218848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Act</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Living document</a:t>
            </a:r>
          </a:p>
          <a:p>
            <a:pPr marL="342900" indent="-342900" defTabSz="594360">
              <a:lnSpc>
                <a:spcPct val="130000"/>
              </a:lnSpc>
              <a:spcBef>
                <a:spcPts val="780"/>
              </a:spcBef>
              <a:spcAft>
                <a:spcPts val="780"/>
              </a:spcAft>
              <a:buFont typeface="Arial" panose="020B0604020202020204" pitchFamily="34" charset="0"/>
              <a:buChar char="•"/>
            </a:pPr>
            <a:r>
              <a:rPr lang="en-AU" sz="1820"/>
              <a:t>Review regularly</a:t>
            </a: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34014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References:</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000273" y="1811010"/>
            <a:ext cx="9409801" cy="4129978"/>
          </a:xfrm>
          <a:prstGeom prst="rect">
            <a:avLst/>
          </a:prstGeom>
          <a:ln>
            <a:noFill/>
          </a:ln>
        </p:spPr>
        <p:txBody>
          <a:bodyPr lIns="91440" tIns="45720" rIns="91440" bIns="45720" anchor="t">
            <a:noAutofit/>
          </a:bodyPr>
          <a:lstStyle/>
          <a:p>
            <a:pPr marL="342900" indent="-342900" defTabSz="594360">
              <a:lnSpc>
                <a:spcPct val="130000"/>
              </a:lnSpc>
              <a:spcBef>
                <a:spcPts val="780"/>
              </a:spcBef>
              <a:spcAft>
                <a:spcPts val="780"/>
              </a:spcAft>
              <a:buFont typeface="Arial" panose="020B0604020202020204" pitchFamily="34" charset="0"/>
              <a:buChar char="•"/>
            </a:pPr>
            <a:r>
              <a:rPr lang="en-AU" sz="1400" kern="1200" dirty="0">
                <a:latin typeface="+mn-lt"/>
                <a:ea typeface="+mn-ea"/>
                <a:cs typeface="+mn-cs"/>
              </a:rPr>
              <a:t>New South Wales Government – Clinical Excellence Commission. (</a:t>
            </a:r>
            <a:r>
              <a:rPr lang="en-AU" sz="1400" kern="1200" dirty="0">
                <a:latin typeface="+mn-lt"/>
                <a:ea typeface="+mn-ea"/>
                <a:cs typeface="+mn-cs"/>
                <a:hlinkClick r:id="rId3">
                  <a:extLst>
                    <a:ext uri="{A12FA001-AC4F-418D-AE19-62706E023703}">
                      <ahyp:hlinkClr xmlns:ahyp="http://schemas.microsoft.com/office/drawing/2018/hyperlinkcolor" val="tx"/>
                    </a:ext>
                  </a:extLst>
                </a:hlinkClick>
              </a:rPr>
              <a:t>www.cec.health.nsw.gov.au/CEC-Academy/quality-improvement-tools/model-for-improvement-and-pdsa-cycles</a:t>
            </a:r>
            <a:r>
              <a:rPr lang="en-AU" sz="1400" kern="1200" dirty="0">
                <a:latin typeface="+mn-lt"/>
                <a:ea typeface="+mn-ea"/>
                <a:cs typeface="+mn-cs"/>
              </a:rPr>
              <a:t>)</a:t>
            </a:r>
            <a:endParaRPr lang="en-AU" sz="1400" kern="1200" dirty="0">
              <a:latin typeface="+mn-lt"/>
              <a:ea typeface="Calibri"/>
              <a:cs typeface="Calibri"/>
            </a:endParaRPr>
          </a:p>
          <a:p>
            <a:pPr marL="342900" indent="-342900" defTabSz="594360">
              <a:spcBef>
                <a:spcPts val="780"/>
              </a:spcBef>
              <a:spcAft>
                <a:spcPts val="780"/>
              </a:spcAft>
              <a:buFont typeface="Arial" panose="020B0604020202020204" pitchFamily="34" charset="0"/>
              <a:buChar char="•"/>
            </a:pPr>
            <a:r>
              <a:rPr lang="en-AU" sz="1400" dirty="0"/>
              <a:t>Australia Government – Department of Health and Aged Care. </a:t>
            </a:r>
            <a:endParaRPr lang="en-AU" sz="1400" dirty="0">
              <a:ea typeface="Calibri"/>
              <a:cs typeface="Calibri"/>
            </a:endParaRPr>
          </a:p>
          <a:p>
            <a:pPr marL="800100" lvl="1" indent="-342900" defTabSz="594360">
              <a:spcBef>
                <a:spcPts val="780"/>
              </a:spcBef>
              <a:spcAft>
                <a:spcPts val="780"/>
              </a:spcAft>
              <a:buFont typeface="Arial" panose="020B0604020202020204" pitchFamily="34" charset="0"/>
              <a:buChar char="•"/>
            </a:pPr>
            <a:r>
              <a:rPr lang="en-AU" sz="1400" dirty="0">
                <a:hlinkClick r:id="rId4"/>
              </a:rPr>
              <a:t>national-guidelines-for-the-prevention-control-and-public-health-management-of-outbreaks-of-acute-respiratory-infection-including-covid-19-and-influenza-in-residential-care-facilities.pdf</a:t>
            </a:r>
            <a:endParaRPr lang="en-AU" sz="1400" dirty="0">
              <a:ea typeface="Calibri"/>
              <a:cs typeface="Calibri"/>
            </a:endParaRPr>
          </a:p>
          <a:p>
            <a:pPr marL="800100" lvl="1" indent="-342900" defTabSz="594360">
              <a:spcBef>
                <a:spcPts val="780"/>
              </a:spcBef>
              <a:spcAft>
                <a:spcPts val="780"/>
              </a:spcAft>
              <a:buFont typeface="Arial" panose="020B0604020202020204" pitchFamily="34" charset="0"/>
              <a:buChar char="•"/>
            </a:pPr>
            <a:r>
              <a:rPr lang="en-US" sz="1400" dirty="0">
                <a:hlinkClick r:id="rId5"/>
              </a:rPr>
              <a:t>Outbreak Coordinator's Handbook – Gastroenteritis Kit for Aged Care (health.gov.au)</a:t>
            </a:r>
            <a:endParaRPr lang="en-US" sz="1400">
              <a:ea typeface="Calibri"/>
              <a:cs typeface="Calibri"/>
            </a:endParaRPr>
          </a:p>
          <a:p>
            <a:pPr marL="800100" lvl="1" indent="-342900" defTabSz="594360">
              <a:spcBef>
                <a:spcPts val="780"/>
              </a:spcBef>
              <a:spcAft>
                <a:spcPts val="780"/>
              </a:spcAft>
              <a:buFont typeface="Arial" panose="020B0604020202020204" pitchFamily="34" charset="0"/>
              <a:buChar char="•"/>
            </a:pPr>
            <a:r>
              <a:rPr lang="en-US" sz="1400" dirty="0">
                <a:hlinkClick r:id="rId6"/>
              </a:rPr>
              <a:t>CDNA Series of National Guidelines (SoNGs) | Australian Government Department of Health and Aged Care</a:t>
            </a:r>
            <a:r>
              <a:rPr lang="en-AU" sz="1400" dirty="0"/>
              <a:t> </a:t>
            </a:r>
            <a:endParaRPr lang="en-AU" sz="1400" kern="1200" dirty="0">
              <a:latin typeface="+mn-lt"/>
              <a:ea typeface="Calibri"/>
              <a:cs typeface="Calibri"/>
            </a:endParaRPr>
          </a:p>
          <a:p>
            <a:pPr marL="342900" indent="-342900" defTabSz="594360">
              <a:lnSpc>
                <a:spcPct val="130000"/>
              </a:lnSpc>
              <a:spcBef>
                <a:spcPts val="780"/>
              </a:spcBef>
              <a:spcAft>
                <a:spcPts val="780"/>
              </a:spcAft>
              <a:buFont typeface="Arial" panose="020B0604020202020204" pitchFamily="34" charset="0"/>
              <a:buChar char="•"/>
            </a:pPr>
            <a:r>
              <a:rPr lang="en-AU" sz="1400" dirty="0"/>
              <a:t>Victorian Department of Health – The Blue Book. (</a:t>
            </a:r>
            <a:r>
              <a:rPr lang="en-AU" sz="1400" dirty="0">
                <a:hlinkClick r:id="rId7"/>
              </a:rPr>
              <a:t>Disease information and advice (health.vic.gov.au)</a:t>
            </a:r>
            <a:endParaRPr lang="en-AU" sz="1400">
              <a:ea typeface="Calibri"/>
              <a:cs typeface="Calibri"/>
            </a:endParaRPr>
          </a:p>
          <a:p>
            <a:pPr marL="342900" indent="-342900" defTabSz="594360">
              <a:lnSpc>
                <a:spcPct val="130000"/>
              </a:lnSpc>
              <a:spcBef>
                <a:spcPts val="780"/>
              </a:spcBef>
              <a:spcAft>
                <a:spcPts val="780"/>
              </a:spcAft>
              <a:buFont typeface="Arial" panose="020B0604020202020204" pitchFamily="34" charset="0"/>
              <a:buChar char="•"/>
            </a:pPr>
            <a:r>
              <a:rPr lang="en-AU" sz="1400" dirty="0">
                <a:ea typeface="Calibri"/>
                <a:cs typeface="Calibri"/>
              </a:rPr>
              <a:t>COTA For Older Australians  </a:t>
            </a:r>
            <a:r>
              <a:rPr lang="en-AU" sz="1400" dirty="0">
                <a:ea typeface="+mn-lt"/>
                <a:cs typeface="+mn-lt"/>
                <a:hlinkClick r:id="rId8"/>
              </a:rPr>
              <a:t>Sector Code for Visiting in Aged Care Homes - COTA Australia</a:t>
            </a:r>
            <a:endParaRPr lang="en-AU" sz="1400" kern="1200">
              <a:latin typeface="+mn-lt"/>
              <a:ea typeface="Calibri"/>
              <a:cs typeface="Calibri"/>
            </a:endParaRPr>
          </a:p>
          <a:p>
            <a:pPr marL="342900" indent="-342900" defTabSz="594360">
              <a:lnSpc>
                <a:spcPct val="130000"/>
              </a:lnSpc>
              <a:spcBef>
                <a:spcPts val="780"/>
              </a:spcBef>
              <a:spcAft>
                <a:spcPts val="780"/>
              </a:spcAft>
              <a:buFont typeface="Arial" panose="020B0604020202020204" pitchFamily="34" charset="0"/>
              <a:buChar char="•"/>
            </a:pPr>
            <a:endParaRPr lang="en-AU" sz="1600" dirty="0">
              <a:ea typeface="Calibri" panose="020F0502020204030204"/>
              <a:cs typeface="Calibri" panose="020F0502020204030204"/>
            </a:endParaRPr>
          </a:p>
          <a:p>
            <a:pPr lvl="1" defTabSz="594360">
              <a:lnSpc>
                <a:spcPct val="130000"/>
              </a:lnSpc>
              <a:spcBef>
                <a:spcPts val="780"/>
              </a:spcBef>
              <a:spcAft>
                <a:spcPts val="780"/>
              </a:spcAft>
            </a:pPr>
            <a:endParaRPr lang="en-AU" sz="1600" kern="1200">
              <a:latin typeface="+mn-lt"/>
              <a:ea typeface="Calibri"/>
              <a:cs typeface="Calibri"/>
            </a:endParaRPr>
          </a:p>
          <a:p>
            <a:pPr>
              <a:lnSpc>
                <a:spcPct val="130000"/>
              </a:lnSpc>
              <a:spcBef>
                <a:spcPts val="780"/>
              </a:spcBef>
              <a:spcAft>
                <a:spcPts val="780"/>
              </a:spcAft>
            </a:pPr>
            <a:endParaRPr lang="en-AU" sz="1600" dirty="0">
              <a:ea typeface="Calibri"/>
              <a:cs typeface="Calibri"/>
            </a:endParaRPr>
          </a:p>
          <a:p>
            <a:pPr marL="742950" lvl="1" indent="-285750">
              <a:buFont typeface="Arial" panose="020B0604020202020204" pitchFamily="34" charset="0"/>
              <a:buChar char="•"/>
            </a:pPr>
            <a:endParaRPr lang="en-AU" sz="1600">
              <a:ea typeface="Calibri" panose="020F0502020204030204"/>
              <a:cs typeface="Calibri" panose="020F0502020204030204"/>
            </a:endParaRP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10">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222524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Thank you</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742950" lvl="1" indent="-285750">
              <a:buFont typeface="Arial" panose="020B0604020202020204" pitchFamily="34" charset="0"/>
              <a:buChar char="•"/>
            </a:pPr>
            <a:r>
              <a:rPr lang="en-AU"/>
              <a:t>Residential In-Reach</a:t>
            </a:r>
          </a:p>
          <a:p>
            <a:pPr marL="742950" lvl="1" indent="-285750">
              <a:buFont typeface="Arial" panose="020B0604020202020204" pitchFamily="34" charset="0"/>
              <a:buChar char="•"/>
            </a:pPr>
            <a:r>
              <a:rPr lang="en-AU"/>
              <a:t>Infection Prevention &amp; Epidemiology team</a:t>
            </a:r>
          </a:p>
          <a:p>
            <a:pPr marL="742950" lvl="1" indent="-285750">
              <a:buFont typeface="Arial" panose="020B0604020202020204" pitchFamily="34" charset="0"/>
              <a:buChar char="•"/>
            </a:pPr>
            <a:r>
              <a:rPr lang="en-AU"/>
              <a:t>Infection Prevention Nurse consultant SEPHU</a:t>
            </a:r>
          </a:p>
          <a:p>
            <a:pPr marL="742950" lvl="1" indent="-285750">
              <a:buFont typeface="Arial" panose="020B0604020202020204" pitchFamily="34" charset="0"/>
              <a:buChar char="•"/>
            </a:pPr>
            <a:r>
              <a:rPr lang="en-AU"/>
              <a:t>Carrie </a:t>
            </a:r>
            <a:r>
              <a:rPr lang="en-AU" err="1"/>
              <a:t>Spinks</a:t>
            </a:r>
            <a:r>
              <a:rPr lang="en-AU"/>
              <a:t> – ACIPC </a:t>
            </a:r>
          </a:p>
          <a:p>
            <a:pPr marL="742950" lvl="1" indent="-285750">
              <a:buFont typeface="Arial" panose="020B0604020202020204" pitchFamily="34" charset="0"/>
              <a:buChar char="•"/>
            </a:pPr>
            <a:endParaRPr lang="en-AU"/>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34501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3"/>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4"/>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270384" y="877766"/>
            <a:ext cx="4056530" cy="2107692"/>
          </a:xfrm>
        </p:spPr>
        <p:txBody>
          <a:bodyPr vert="horz" lIns="91440" tIns="45720" rIns="91440" bIns="45720" rtlCol="0" anchor="ctr">
            <a:normAutofit/>
          </a:bodyPr>
          <a:lstStyle/>
          <a:p>
            <a:pPr algn="l"/>
            <a:r>
              <a:rPr lang="en-AU" sz="1600" b="1" dirty="0"/>
              <a:t>P. Louise Wright </a:t>
            </a:r>
            <a:br>
              <a:rPr lang="en-AU" sz="1600" b="1" dirty="0"/>
            </a:br>
            <a:r>
              <a:rPr lang="en-AU" sz="1600" b="1" dirty="0"/>
              <a:t>IPCNC  Residential in-Reach</a:t>
            </a:r>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009262"/>
            <a:ext cx="4056530" cy="1778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50" b="1"/>
              <a:t>Australasian College for Infection Prevention and Control </a:t>
            </a:r>
          </a:p>
          <a:p>
            <a:pPr indent="-228600">
              <a:lnSpc>
                <a:spcPct val="90000"/>
              </a:lnSpc>
              <a:spcAft>
                <a:spcPts val="600"/>
              </a:spcAft>
              <a:buFont typeface="Arial" panose="020B0604020202020204" pitchFamily="34" charset="0"/>
              <a:buChar char="•"/>
            </a:pPr>
            <a:r>
              <a:rPr lang="en-US" sz="1050"/>
              <a:t>Level 6</a:t>
            </a:r>
          </a:p>
          <a:p>
            <a:pPr indent="-228600">
              <a:lnSpc>
                <a:spcPct val="90000"/>
              </a:lnSpc>
              <a:spcAft>
                <a:spcPts val="600"/>
              </a:spcAft>
              <a:buFont typeface="Arial" panose="020B0604020202020204" pitchFamily="34" charset="0"/>
              <a:buChar char="•"/>
            </a:pPr>
            <a:r>
              <a:rPr lang="en-US" sz="1050"/>
              <a:t>152 Macquarie Steet</a:t>
            </a:r>
          </a:p>
          <a:p>
            <a:pPr indent="-228600">
              <a:lnSpc>
                <a:spcPct val="90000"/>
              </a:lnSpc>
              <a:spcAft>
                <a:spcPts val="600"/>
              </a:spcAft>
              <a:buFont typeface="Arial" panose="020B0604020202020204" pitchFamily="34" charset="0"/>
              <a:buChar char="•"/>
            </a:pPr>
            <a:r>
              <a:rPr lang="en-US" sz="1050"/>
              <a:t>Hobart TAS 7000</a:t>
            </a:r>
          </a:p>
          <a:p>
            <a:pPr indent="-228600">
              <a:lnSpc>
                <a:spcPct val="90000"/>
              </a:lnSpc>
              <a:spcAft>
                <a:spcPts val="600"/>
              </a:spcAft>
              <a:buFont typeface="Arial" panose="020B0604020202020204" pitchFamily="34" charset="0"/>
              <a:buChar char="•"/>
            </a:pPr>
            <a:endParaRPr lang="en-US" sz="1050"/>
          </a:p>
          <a:p>
            <a:pPr indent="-228600">
              <a:lnSpc>
                <a:spcPct val="90000"/>
              </a:lnSpc>
              <a:spcAft>
                <a:spcPts val="600"/>
              </a:spcAft>
              <a:buFont typeface="Arial" panose="020B0604020202020204" pitchFamily="34" charset="0"/>
              <a:buChar char="•"/>
            </a:pPr>
            <a:r>
              <a:rPr lang="en-US" sz="1050"/>
              <a:t>03 6281 9239</a:t>
            </a:r>
          </a:p>
          <a:p>
            <a:pPr indent="-228600">
              <a:lnSpc>
                <a:spcPct val="90000"/>
              </a:lnSpc>
              <a:spcAft>
                <a:spcPts val="600"/>
              </a:spcAft>
              <a:buFont typeface="Arial" panose="020B0604020202020204" pitchFamily="34" charset="0"/>
              <a:buChar char="•"/>
            </a:pPr>
            <a:r>
              <a:rPr lang="en-US" sz="1050">
                <a:hlinkClick r:id="rId6"/>
              </a:rPr>
              <a:t>office@acipc.org.au</a:t>
            </a:r>
            <a:endParaRPr lang="en-US" sz="1050"/>
          </a:p>
          <a:p>
            <a:pPr indent="-228600">
              <a:lnSpc>
                <a:spcPct val="90000"/>
              </a:lnSpc>
              <a:spcAft>
                <a:spcPts val="600"/>
              </a:spcAft>
              <a:buFont typeface="Arial" panose="020B0604020202020204" pitchFamily="34" charset="0"/>
              <a:buChar char="•"/>
            </a:pPr>
            <a:r>
              <a:rPr lang="en-US" sz="1050"/>
              <a:t>www.acipc.org.au</a:t>
            </a:r>
          </a:p>
        </p:txBody>
      </p:sp>
      <p:pic>
        <p:nvPicPr>
          <p:cNvPr id="3" name="Picture 2"/>
          <p:cNvPicPr>
            <a:picLocks noChangeAspect="1"/>
          </p:cNvPicPr>
          <p:nvPr/>
        </p:nvPicPr>
        <p:blipFill>
          <a:blip r:embed="rId7"/>
          <a:stretch>
            <a:fillRect/>
          </a:stretch>
        </p:blipFill>
        <p:spPr>
          <a:xfrm>
            <a:off x="8112307" y="2679127"/>
            <a:ext cx="2298391" cy="749873"/>
          </a:xfrm>
          <a:prstGeom prst="rect">
            <a:avLst/>
          </a:prstGeom>
        </p:spPr>
      </p:pic>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Why is an outbreak management plan required?</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US" sz="1820" kern="1200">
                <a:solidFill>
                  <a:schemeClr val="tx1"/>
                </a:solidFill>
                <a:latin typeface="+mn-lt"/>
                <a:ea typeface="+mn-ea"/>
                <a:cs typeface="+mn-cs"/>
              </a:rPr>
              <a:t>Requirement </a:t>
            </a:r>
            <a:r>
              <a:rPr lang="en-US" sz="1820"/>
              <a:t>Public </a:t>
            </a:r>
            <a:r>
              <a:rPr lang="en-US" sz="1820" kern="1200">
                <a:solidFill>
                  <a:schemeClr val="tx1"/>
                </a:solidFill>
                <a:latin typeface="+mn-lt"/>
                <a:ea typeface="+mn-ea"/>
                <a:cs typeface="+mn-cs"/>
              </a:rPr>
              <a:t>Health response</a:t>
            </a:r>
          </a:p>
          <a:p>
            <a:pPr marL="342900" indent="-342900" defTabSz="594360">
              <a:lnSpc>
                <a:spcPct val="130000"/>
              </a:lnSpc>
              <a:spcBef>
                <a:spcPts val="780"/>
              </a:spcBef>
              <a:spcAft>
                <a:spcPts val="780"/>
              </a:spcAft>
              <a:buFont typeface="Arial" panose="020B0604020202020204" pitchFamily="34" charset="0"/>
              <a:buChar char="•"/>
            </a:pPr>
            <a:r>
              <a:rPr lang="en-US" sz="1820" kern="1200">
                <a:solidFill>
                  <a:schemeClr val="tx1"/>
                </a:solidFill>
                <a:latin typeface="+mn-lt"/>
                <a:ea typeface="+mn-ea"/>
                <a:cs typeface="+mn-cs"/>
              </a:rPr>
              <a:t>Requirement </a:t>
            </a:r>
            <a:r>
              <a:rPr lang="en-US" sz="1820"/>
              <a:t>of</a:t>
            </a:r>
            <a:r>
              <a:rPr lang="en-US" sz="1820" kern="1200">
                <a:solidFill>
                  <a:schemeClr val="tx1"/>
                </a:solidFill>
                <a:latin typeface="+mn-lt"/>
                <a:ea typeface="+mn-ea"/>
                <a:cs typeface="+mn-cs"/>
              </a:rPr>
              <a:t> Aged Care Standards Infection Control Program</a:t>
            </a:r>
            <a:endParaRPr lang="en-US" sz="1820"/>
          </a:p>
          <a:p>
            <a:pPr marL="342900" indent="-342900" defTabSz="594360">
              <a:lnSpc>
                <a:spcPct val="130000"/>
              </a:lnSpc>
              <a:spcBef>
                <a:spcPts val="780"/>
              </a:spcBef>
              <a:spcAft>
                <a:spcPts val="780"/>
              </a:spcAft>
              <a:buFont typeface="Arial" panose="020B0604020202020204" pitchFamily="34" charset="0"/>
              <a:buChar char="•"/>
            </a:pPr>
            <a:r>
              <a:rPr lang="en-AU" sz="1820" kern="1200">
                <a:solidFill>
                  <a:schemeClr val="tx1"/>
                </a:solidFill>
                <a:latin typeface="+mn-lt"/>
                <a:ea typeface="+mn-ea"/>
                <a:cs typeface="+mn-cs"/>
              </a:rPr>
              <a:t>Reduce risk of illness and death</a:t>
            </a:r>
          </a:p>
          <a:p>
            <a:pPr marL="342900" indent="-342900" defTabSz="594360">
              <a:lnSpc>
                <a:spcPct val="130000"/>
              </a:lnSpc>
              <a:spcBef>
                <a:spcPts val="780"/>
              </a:spcBef>
              <a:spcAft>
                <a:spcPts val="780"/>
              </a:spcAft>
              <a:buFont typeface="Arial" panose="020B0604020202020204" pitchFamily="34" charset="0"/>
              <a:buChar char="•"/>
            </a:pPr>
            <a:r>
              <a:rPr lang="en-AU" sz="1820"/>
              <a:t>Ensure ongoing care for residents</a:t>
            </a: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19893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Identification of issue, definition and diagnosis</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342900" indent="-342900" defTabSz="594360">
              <a:lnSpc>
                <a:spcPct val="130000"/>
              </a:lnSpc>
              <a:spcBef>
                <a:spcPts val="780"/>
              </a:spcBef>
              <a:spcAft>
                <a:spcPts val="780"/>
              </a:spcAft>
              <a:buFont typeface="Arial" panose="020B0604020202020204" pitchFamily="34" charset="0"/>
              <a:buChar char="•"/>
            </a:pPr>
            <a:r>
              <a:rPr lang="en-AU" sz="1820" kern="1200" dirty="0">
                <a:solidFill>
                  <a:schemeClr val="tx1"/>
                </a:solidFill>
                <a:latin typeface="+mn-lt"/>
                <a:ea typeface="+mn-ea"/>
                <a:cs typeface="+mn-cs"/>
              </a:rPr>
              <a:t>Communicable disease outbreaks</a:t>
            </a:r>
          </a:p>
          <a:p>
            <a:pPr marL="800100" lvl="1" indent="-342900" defTabSz="594360">
              <a:lnSpc>
                <a:spcPct val="130000"/>
              </a:lnSpc>
              <a:spcBef>
                <a:spcPts val="780"/>
              </a:spcBef>
              <a:spcAft>
                <a:spcPts val="780"/>
              </a:spcAft>
              <a:buFont typeface="Arial" panose="020B0604020202020204" pitchFamily="34" charset="0"/>
              <a:buChar char="•"/>
            </a:pPr>
            <a:r>
              <a:rPr lang="en-AU" sz="1820" dirty="0"/>
              <a:t>Know the disease</a:t>
            </a:r>
          </a:p>
          <a:p>
            <a:pPr marL="800100" lvl="1" indent="-342900" defTabSz="594360">
              <a:lnSpc>
                <a:spcPct val="130000"/>
              </a:lnSpc>
              <a:spcBef>
                <a:spcPts val="780"/>
              </a:spcBef>
              <a:spcAft>
                <a:spcPts val="780"/>
              </a:spcAft>
              <a:buFont typeface="Arial" panose="020B0604020202020204" pitchFamily="34" charset="0"/>
              <a:buChar char="•"/>
            </a:pPr>
            <a:r>
              <a:rPr lang="en-AU" sz="1820" kern="1200" dirty="0">
                <a:solidFill>
                  <a:schemeClr val="tx1"/>
                </a:solidFill>
                <a:latin typeface="+mn-lt"/>
                <a:ea typeface="+mn-ea"/>
                <a:cs typeface="+mn-cs"/>
              </a:rPr>
              <a:t>Know the trans</a:t>
            </a:r>
            <a:r>
              <a:rPr lang="en-AU" sz="1820" dirty="0"/>
              <a:t>mission route</a:t>
            </a:r>
          </a:p>
          <a:p>
            <a:pPr marL="800100" lvl="1" indent="-342900" defTabSz="594360">
              <a:lnSpc>
                <a:spcPct val="130000"/>
              </a:lnSpc>
              <a:spcBef>
                <a:spcPts val="780"/>
              </a:spcBef>
              <a:spcAft>
                <a:spcPts val="780"/>
              </a:spcAft>
              <a:buFont typeface="Arial" panose="020B0604020202020204" pitchFamily="34" charset="0"/>
              <a:buChar char="•"/>
            </a:pPr>
            <a:r>
              <a:rPr lang="en-AU" sz="1820" dirty="0"/>
              <a:t>Are there preventions available</a:t>
            </a:r>
          </a:p>
          <a:p>
            <a:pPr lvl="1" defTabSz="594360">
              <a:lnSpc>
                <a:spcPct val="130000"/>
              </a:lnSpc>
              <a:spcBef>
                <a:spcPts val="780"/>
              </a:spcBef>
              <a:spcAft>
                <a:spcPts val="780"/>
              </a:spcAft>
            </a:pPr>
            <a:endParaRPr lang="en-AU" sz="1820" kern="1200" dirty="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dirty="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dirty="0">
              <a:solidFill>
                <a:schemeClr val="tx1"/>
              </a:solidFill>
              <a:latin typeface="+mn-lt"/>
              <a:ea typeface="+mn-ea"/>
              <a:cs typeface="+mn-cs"/>
            </a:endParaRPr>
          </a:p>
          <a:p>
            <a:pPr marL="742950" lvl="1" indent="-285750">
              <a:buFont typeface="Arial" panose="020B0604020202020204" pitchFamily="34" charset="0"/>
              <a:buChar char="•"/>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1026" name="Picture 2">
            <a:extLst>
              <a:ext uri="{FF2B5EF4-FFF2-40B4-BE49-F238E27FC236}">
                <a16:creationId xmlns:a16="http://schemas.microsoft.com/office/drawing/2014/main" id="{6E286EB7-18BB-25BD-7410-4F264CEDD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77" y="1784524"/>
            <a:ext cx="1609725" cy="227171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B91D52-03B8-D6AF-4C76-2A7D0B7EAB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8021" y="2350598"/>
            <a:ext cx="1594568" cy="2271713"/>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7691AA-FD37-8D87-68CE-C2CC8554B445}"/>
              </a:ext>
            </a:extLst>
          </p:cNvPr>
          <p:cNvPicPr>
            <a:picLocks noChangeAspect="1"/>
          </p:cNvPicPr>
          <p:nvPr/>
        </p:nvPicPr>
        <p:blipFill>
          <a:blip r:embed="rId7"/>
          <a:stretch>
            <a:fillRect/>
          </a:stretch>
        </p:blipFill>
        <p:spPr>
          <a:xfrm>
            <a:off x="9318804" y="3230477"/>
            <a:ext cx="1505160" cy="1743318"/>
          </a:xfrm>
          <a:prstGeom prst="rect">
            <a:avLst/>
          </a:prstGeom>
          <a:ln>
            <a:solidFill>
              <a:schemeClr val="accent1">
                <a:lumMod val="75000"/>
              </a:schemeClr>
            </a:solidFill>
          </a:ln>
        </p:spPr>
      </p:pic>
    </p:spTree>
    <p:extLst>
      <p:ext uri="{BB962C8B-B14F-4D97-AF65-F5344CB8AC3E}">
        <p14:creationId xmlns:p14="http://schemas.microsoft.com/office/powerpoint/2010/main" val="8191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O</a:t>
            </a:r>
            <a:r>
              <a:rPr lang="en-AU" sz="4000" b="1"/>
              <a:t>utbreak Management</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097551" y="1969892"/>
            <a:ext cx="7638162" cy="2692780"/>
          </a:xfrm>
          <a:prstGeom prst="rect">
            <a:avLst/>
          </a:prstGeom>
          <a:ln>
            <a:noFill/>
          </a:ln>
        </p:spPr>
        <p:txBody>
          <a:bodyPr>
            <a:normAutofit/>
          </a:bodyPr>
          <a:lstStyle/>
          <a:p>
            <a:pPr defTabSz="594360">
              <a:lnSpc>
                <a:spcPct val="130000"/>
              </a:lnSpc>
              <a:spcBef>
                <a:spcPts val="780"/>
              </a:spcBef>
              <a:spcAft>
                <a:spcPts val="780"/>
              </a:spcAft>
            </a:pPr>
            <a:r>
              <a:rPr lang="en-AU"/>
              <a:t>Why is there a need for an outbreak management plan?</a:t>
            </a:r>
          </a:p>
          <a:p>
            <a:pPr defTabSz="594360">
              <a:lnSpc>
                <a:spcPct val="130000"/>
              </a:lnSpc>
              <a:spcBef>
                <a:spcPts val="780"/>
              </a:spcBef>
              <a:spcAft>
                <a:spcPts val="780"/>
              </a:spcAft>
            </a:pPr>
            <a:r>
              <a:rPr lang="en-AU" kern="1200">
                <a:solidFill>
                  <a:schemeClr val="tx1"/>
                </a:solidFill>
              </a:rPr>
              <a:t>How </a:t>
            </a:r>
            <a:r>
              <a:rPr lang="en-AU"/>
              <a:t>can you develop/review an outbreak management plan?</a:t>
            </a:r>
          </a:p>
          <a:p>
            <a:pPr defTabSz="594360">
              <a:lnSpc>
                <a:spcPct val="130000"/>
              </a:lnSpc>
              <a:spcBef>
                <a:spcPts val="780"/>
              </a:spcBef>
              <a:spcAft>
                <a:spcPts val="780"/>
              </a:spcAft>
            </a:pPr>
            <a:r>
              <a:rPr lang="en-AU"/>
              <a:t>	Risk assessment and mitigation strategies</a:t>
            </a:r>
          </a:p>
          <a:p>
            <a:pPr defTabSz="594360">
              <a:lnSpc>
                <a:spcPct val="130000"/>
              </a:lnSpc>
              <a:spcBef>
                <a:spcPts val="780"/>
              </a:spcBef>
              <a:spcAft>
                <a:spcPts val="780"/>
              </a:spcAft>
            </a:pPr>
            <a:r>
              <a:rPr lang="en-AU"/>
              <a:t>	</a:t>
            </a:r>
            <a:r>
              <a:rPr lang="en-AU" u="sng"/>
              <a:t>P</a:t>
            </a:r>
            <a:r>
              <a:rPr lang="en-AU"/>
              <a:t>lan, </a:t>
            </a:r>
            <a:r>
              <a:rPr lang="en-AU" u="sng"/>
              <a:t>D</a:t>
            </a:r>
            <a:r>
              <a:rPr lang="en-AU"/>
              <a:t>o, </a:t>
            </a:r>
            <a:r>
              <a:rPr lang="en-AU" u="sng"/>
              <a:t>S</a:t>
            </a:r>
            <a:r>
              <a:rPr lang="en-AU"/>
              <a:t>tudy, </a:t>
            </a:r>
            <a:r>
              <a:rPr lang="en-AU" u="sng"/>
              <a:t>A</a:t>
            </a:r>
            <a:r>
              <a:rPr lang="en-AU"/>
              <a:t>ct – PDSA cycle</a:t>
            </a:r>
          </a:p>
          <a:p>
            <a:pPr defTabSz="594360">
              <a:lnSpc>
                <a:spcPct val="130000"/>
              </a:lnSpc>
              <a:spcBef>
                <a:spcPts val="780"/>
              </a:spcBef>
              <a:spcAft>
                <a:spcPts val="780"/>
              </a:spcAft>
            </a:pPr>
            <a:endParaRPr lang="en-AU" sz="1820" b="1" kern="1200">
              <a:solidFill>
                <a:schemeClr val="tx1"/>
              </a:solidFill>
              <a:latin typeface="+mn-lt"/>
              <a:ea typeface="+mn-ea"/>
              <a:cs typeface="+mn-cs"/>
            </a:endParaRPr>
          </a:p>
          <a:p>
            <a:pPr marL="457200" lvl="1" indent="0">
              <a:buNone/>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158" y="567689"/>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060065" y="5448407"/>
            <a:ext cx="8071869" cy="565405"/>
          </a:xfrm>
          <a:prstGeom prst="rect">
            <a:avLst/>
          </a:prstGeom>
        </p:spPr>
      </p:pic>
      <p:pic>
        <p:nvPicPr>
          <p:cNvPr id="5" name="Picture 4"/>
          <p:cNvPicPr>
            <a:picLocks noChangeAspect="1"/>
          </p:cNvPicPr>
          <p:nvPr/>
        </p:nvPicPr>
        <p:blipFill>
          <a:blip r:embed="rId5"/>
          <a:stretch>
            <a:fillRect/>
          </a:stretch>
        </p:blipFill>
        <p:spPr>
          <a:xfrm>
            <a:off x="8275506" y="1838237"/>
            <a:ext cx="2766444" cy="3610170"/>
          </a:xfrm>
          <a:prstGeom prst="rect">
            <a:avLst/>
          </a:prstGeom>
        </p:spPr>
      </p:pic>
      <p:sp>
        <p:nvSpPr>
          <p:cNvPr id="7" name="TextBox 6"/>
          <p:cNvSpPr txBox="1"/>
          <p:nvPr/>
        </p:nvSpPr>
        <p:spPr>
          <a:xfrm>
            <a:off x="10557795" y="4659595"/>
            <a:ext cx="1182624" cy="1446550"/>
          </a:xfrm>
          <a:prstGeom prst="rect">
            <a:avLst/>
          </a:prstGeom>
          <a:noFill/>
        </p:spPr>
        <p:txBody>
          <a:bodyPr wrap="square" rtlCol="0">
            <a:spAutoFit/>
          </a:bodyPr>
          <a:lstStyle/>
          <a:p>
            <a:r>
              <a:rPr lang="en-AU" sz="1100"/>
              <a:t>Downloaded from: </a:t>
            </a:r>
            <a:r>
              <a:rPr lang="en-AU" sz="1100">
                <a:hlinkClick r:id="rId6"/>
              </a:rPr>
              <a:t>Control Charts in Healthcare Drive 4 Improvement Basics (healthcatalyst.com)</a:t>
            </a:r>
            <a:endParaRPr lang="en-AU" sz="1100"/>
          </a:p>
        </p:txBody>
      </p:sp>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dirty="0"/>
              <a:t>Staff and visitor illness and prevention</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fontScale="85000" lnSpcReduction="10000"/>
          </a:bodyPr>
          <a:lstStyle/>
          <a:p>
            <a:pPr marL="800100" lvl="1" indent="-342900" defTabSz="594360">
              <a:lnSpc>
                <a:spcPct val="130000"/>
              </a:lnSpc>
              <a:spcBef>
                <a:spcPts val="780"/>
              </a:spcBef>
              <a:spcAft>
                <a:spcPts val="780"/>
              </a:spcAft>
              <a:buFont typeface="Arial" panose="020B0604020202020204" pitchFamily="34" charset="0"/>
              <a:buChar char="•"/>
            </a:pPr>
            <a:r>
              <a:rPr lang="en-AU" sz="1820" kern="1200" dirty="0">
                <a:solidFill>
                  <a:schemeClr val="tx1"/>
                </a:solidFill>
                <a:latin typeface="+mn-lt"/>
                <a:ea typeface="+mn-ea"/>
                <a:cs typeface="+mn-cs"/>
              </a:rPr>
              <a:t>Need to be aware NOT to work/visit if displaying any symptoms of being unwell</a:t>
            </a:r>
          </a:p>
          <a:p>
            <a:pPr marL="1257300" lvl="2" indent="-342900" defTabSz="594360">
              <a:lnSpc>
                <a:spcPct val="130000"/>
              </a:lnSpc>
              <a:spcBef>
                <a:spcPts val="780"/>
              </a:spcBef>
              <a:spcAft>
                <a:spcPts val="780"/>
              </a:spcAft>
              <a:buFont typeface="Arial" panose="020B0604020202020204" pitchFamily="34" charset="0"/>
              <a:buChar char="•"/>
            </a:pPr>
            <a:r>
              <a:rPr lang="en-AU" sz="1820" dirty="0"/>
              <a:t>Respiratory illness between five to seven days</a:t>
            </a:r>
          </a:p>
          <a:p>
            <a:pPr marL="1257300" lvl="2" indent="-342900" defTabSz="594360">
              <a:lnSpc>
                <a:spcPct val="130000"/>
              </a:lnSpc>
              <a:spcBef>
                <a:spcPts val="780"/>
              </a:spcBef>
              <a:spcAft>
                <a:spcPts val="780"/>
              </a:spcAft>
              <a:buFont typeface="Arial" panose="020B0604020202020204" pitchFamily="34" charset="0"/>
              <a:buChar char="•"/>
            </a:pPr>
            <a:r>
              <a:rPr lang="en-AU" sz="1820" kern="1200" dirty="0">
                <a:solidFill>
                  <a:schemeClr val="tx1"/>
                </a:solidFill>
                <a:latin typeface="+mn-lt"/>
                <a:ea typeface="+mn-ea"/>
                <a:cs typeface="+mn-cs"/>
              </a:rPr>
              <a:t>Gastrointestinal illness at least 48hrs symptom free</a:t>
            </a:r>
          </a:p>
          <a:p>
            <a:pPr marL="800100" lvl="1" indent="-342900" defTabSz="594360">
              <a:lnSpc>
                <a:spcPct val="130000"/>
              </a:lnSpc>
              <a:spcBef>
                <a:spcPts val="780"/>
              </a:spcBef>
              <a:spcAft>
                <a:spcPts val="780"/>
              </a:spcAft>
              <a:buFont typeface="Arial" panose="020B0604020202020204" pitchFamily="34" charset="0"/>
              <a:buChar char="•"/>
            </a:pPr>
            <a:r>
              <a:rPr lang="en-AU" sz="1820" dirty="0"/>
              <a:t>If respiratory symptoms and negative COVID-19 RA test recommended to have a respiratory PCR to exclude other causes for symptoms.</a:t>
            </a:r>
          </a:p>
          <a:p>
            <a:pPr marL="800100" lvl="1" indent="-342900" defTabSz="594360">
              <a:lnSpc>
                <a:spcPct val="130000"/>
              </a:lnSpc>
              <a:spcBef>
                <a:spcPts val="780"/>
              </a:spcBef>
              <a:spcAft>
                <a:spcPts val="780"/>
              </a:spcAft>
              <a:buFont typeface="Arial" panose="020B0604020202020204" pitchFamily="34" charset="0"/>
              <a:buChar char="•"/>
            </a:pPr>
            <a:r>
              <a:rPr lang="en-AU" sz="1820" dirty="0"/>
              <a:t>Vaccination</a:t>
            </a:r>
            <a:endParaRPr lang="en-AU" sz="1820" kern="1200" dirty="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dirty="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dirty="0">
              <a:solidFill>
                <a:schemeClr val="tx1"/>
              </a:solidFill>
              <a:latin typeface="+mn-lt"/>
              <a:ea typeface="+mn-ea"/>
              <a:cs typeface="+mn-cs"/>
            </a:endParaRPr>
          </a:p>
          <a:p>
            <a:pPr marL="742950" lvl="1" indent="-285750">
              <a:buFont typeface="Arial" panose="020B0604020202020204" pitchFamily="34" charset="0"/>
              <a:buChar char="•"/>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spTree>
    <p:extLst>
      <p:ext uri="{BB962C8B-B14F-4D97-AF65-F5344CB8AC3E}">
        <p14:creationId xmlns:p14="http://schemas.microsoft.com/office/powerpoint/2010/main" val="305656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Plan - </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defTabSz="594360">
              <a:lnSpc>
                <a:spcPct val="130000"/>
              </a:lnSpc>
              <a:spcBef>
                <a:spcPts val="780"/>
              </a:spcBef>
              <a:spcAft>
                <a:spcPts val="780"/>
              </a:spcAft>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9" name="Picture 8"/>
          <p:cNvPicPr>
            <a:picLocks noChangeAspect="1"/>
          </p:cNvPicPr>
          <p:nvPr/>
        </p:nvPicPr>
        <p:blipFill>
          <a:blip r:embed="rId5"/>
          <a:stretch>
            <a:fillRect/>
          </a:stretch>
        </p:blipFill>
        <p:spPr>
          <a:xfrm>
            <a:off x="2824162" y="1872661"/>
            <a:ext cx="6543675" cy="3314700"/>
          </a:xfrm>
          <a:prstGeom prst="rect">
            <a:avLst/>
          </a:prstGeom>
        </p:spPr>
      </p:pic>
    </p:spTree>
    <p:extLst>
      <p:ext uri="{BB962C8B-B14F-4D97-AF65-F5344CB8AC3E}">
        <p14:creationId xmlns:p14="http://schemas.microsoft.com/office/powerpoint/2010/main" val="26017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Risk Mitigation</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a:bodyPr>
          <a:lstStyle/>
          <a:p>
            <a:pPr marL="457200" indent="-457200" defTabSz="594360">
              <a:lnSpc>
                <a:spcPct val="130000"/>
              </a:lnSpc>
              <a:spcBef>
                <a:spcPts val="780"/>
              </a:spcBef>
              <a:spcAft>
                <a:spcPts val="780"/>
              </a:spcAft>
              <a:buAutoNum type="arabicPeriod"/>
            </a:pPr>
            <a:r>
              <a:rPr lang="en-AU" sz="1820"/>
              <a:t>What can go wrong = Risk</a:t>
            </a:r>
          </a:p>
          <a:p>
            <a:pPr marL="457200" indent="-457200" defTabSz="594360">
              <a:lnSpc>
                <a:spcPct val="130000"/>
              </a:lnSpc>
              <a:spcBef>
                <a:spcPts val="780"/>
              </a:spcBef>
              <a:spcAft>
                <a:spcPts val="780"/>
              </a:spcAft>
              <a:buAutoNum type="arabicPeriod"/>
            </a:pPr>
            <a:r>
              <a:rPr lang="en-AU" sz="1820"/>
              <a:t>What can we do to reduce the risk?</a:t>
            </a: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2624" y="5448406"/>
            <a:ext cx="8071869" cy="565405"/>
          </a:xfrm>
          <a:prstGeom prst="rect">
            <a:avLst/>
          </a:prstGeom>
        </p:spPr>
      </p:pic>
      <p:pic>
        <p:nvPicPr>
          <p:cNvPr id="10" name="Picture 9">
            <a:extLst>
              <a:ext uri="{FF2B5EF4-FFF2-40B4-BE49-F238E27FC236}">
                <a16:creationId xmlns:a16="http://schemas.microsoft.com/office/drawing/2014/main" id="{D416C6E9-8549-42AC-C1A0-A79A4E8403EE}"/>
              </a:ext>
            </a:extLst>
          </p:cNvPr>
          <p:cNvPicPr>
            <a:picLocks noChangeAspect="1"/>
          </p:cNvPicPr>
          <p:nvPr/>
        </p:nvPicPr>
        <p:blipFill>
          <a:blip r:embed="rId5"/>
          <a:stretch>
            <a:fillRect/>
          </a:stretch>
        </p:blipFill>
        <p:spPr>
          <a:xfrm>
            <a:off x="4358002" y="3226525"/>
            <a:ext cx="2195731" cy="1619476"/>
          </a:xfrm>
          <a:prstGeom prst="rect">
            <a:avLst/>
          </a:prstGeom>
          <a:ln>
            <a:solidFill>
              <a:srgbClr val="FFFF00"/>
            </a:solidFill>
          </a:ln>
        </p:spPr>
      </p:pic>
      <p:pic>
        <p:nvPicPr>
          <p:cNvPr id="16" name="Picture 15">
            <a:extLst>
              <a:ext uri="{FF2B5EF4-FFF2-40B4-BE49-F238E27FC236}">
                <a16:creationId xmlns:a16="http://schemas.microsoft.com/office/drawing/2014/main" id="{D22E0564-7071-A8BC-25CE-73BB36068197}"/>
              </a:ext>
            </a:extLst>
          </p:cNvPr>
          <p:cNvPicPr>
            <a:picLocks noChangeAspect="1"/>
          </p:cNvPicPr>
          <p:nvPr/>
        </p:nvPicPr>
        <p:blipFill>
          <a:blip r:embed="rId6"/>
          <a:stretch>
            <a:fillRect/>
          </a:stretch>
        </p:blipFill>
        <p:spPr>
          <a:xfrm>
            <a:off x="1115568" y="3226525"/>
            <a:ext cx="2928864" cy="1697748"/>
          </a:xfrm>
          <a:prstGeom prst="rect">
            <a:avLst/>
          </a:prstGeom>
          <a:ln>
            <a:solidFill>
              <a:schemeClr val="accent1">
                <a:lumMod val="75000"/>
              </a:schemeClr>
            </a:solidFill>
          </a:ln>
        </p:spPr>
      </p:pic>
      <p:pic>
        <p:nvPicPr>
          <p:cNvPr id="19" name="Picture 18">
            <a:extLst>
              <a:ext uri="{FF2B5EF4-FFF2-40B4-BE49-F238E27FC236}">
                <a16:creationId xmlns:a16="http://schemas.microsoft.com/office/drawing/2014/main" id="{6BBCE299-F4BB-4903-0946-457217C5F293}"/>
              </a:ext>
            </a:extLst>
          </p:cNvPr>
          <p:cNvPicPr>
            <a:picLocks noChangeAspect="1"/>
          </p:cNvPicPr>
          <p:nvPr/>
        </p:nvPicPr>
        <p:blipFill>
          <a:blip r:embed="rId7"/>
          <a:stretch>
            <a:fillRect/>
          </a:stretch>
        </p:blipFill>
        <p:spPr>
          <a:xfrm>
            <a:off x="7322287" y="3265661"/>
            <a:ext cx="2772162" cy="1619476"/>
          </a:xfrm>
          <a:prstGeom prst="rect">
            <a:avLst/>
          </a:prstGeom>
          <a:ln>
            <a:solidFill>
              <a:schemeClr val="accent1">
                <a:lumMod val="75000"/>
              </a:schemeClr>
            </a:solidFill>
          </a:ln>
        </p:spPr>
      </p:pic>
    </p:spTree>
    <p:extLst>
      <p:ext uri="{BB962C8B-B14F-4D97-AF65-F5344CB8AC3E}">
        <p14:creationId xmlns:p14="http://schemas.microsoft.com/office/powerpoint/2010/main" val="33787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b="1"/>
              <a:t>Risk mitigation - how</a:t>
            </a:r>
            <a:endParaRPr lang="en-AU" sz="4000" b="1"/>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1969892"/>
            <a:ext cx="9435201" cy="2692780"/>
          </a:xfrm>
          <a:prstGeom prst="rect">
            <a:avLst/>
          </a:prstGeom>
          <a:ln>
            <a:noFill/>
          </a:ln>
        </p:spPr>
        <p:txBody>
          <a:bodyPr>
            <a:normAutofit fontScale="25000" lnSpcReduction="20000"/>
          </a:bodyPr>
          <a:lstStyle/>
          <a:p>
            <a:pPr defTabSz="594360">
              <a:lnSpc>
                <a:spcPct val="120000"/>
              </a:lnSpc>
              <a:spcBef>
                <a:spcPts val="780"/>
              </a:spcBef>
              <a:spcAft>
                <a:spcPts val="780"/>
              </a:spcAft>
            </a:pPr>
            <a:r>
              <a:rPr lang="en-AU" sz="7200" kern="1200">
                <a:solidFill>
                  <a:schemeClr val="tx1"/>
                </a:solidFill>
                <a:latin typeface="+mn-lt"/>
                <a:ea typeface="+mn-ea"/>
                <a:cs typeface="+mn-cs"/>
              </a:rPr>
              <a:t>The resident</a:t>
            </a:r>
          </a:p>
          <a:p>
            <a:pPr defTabSz="594360">
              <a:lnSpc>
                <a:spcPct val="120000"/>
              </a:lnSpc>
              <a:spcBef>
                <a:spcPts val="780"/>
              </a:spcBef>
              <a:spcAft>
                <a:spcPts val="780"/>
              </a:spcAft>
            </a:pPr>
            <a:r>
              <a:rPr lang="en-AU" sz="7200" kern="1200">
                <a:solidFill>
                  <a:schemeClr val="tx1"/>
                </a:solidFill>
                <a:latin typeface="+mn-lt"/>
                <a:ea typeface="+mn-ea"/>
                <a:cs typeface="+mn-cs"/>
              </a:rPr>
              <a:t>Staffing – not just care staff	</a:t>
            </a:r>
          </a:p>
          <a:p>
            <a:pPr defTabSz="594360">
              <a:lnSpc>
                <a:spcPct val="120000"/>
              </a:lnSpc>
              <a:spcBef>
                <a:spcPts val="780"/>
              </a:spcBef>
              <a:spcAft>
                <a:spcPts val="780"/>
              </a:spcAft>
            </a:pPr>
            <a:r>
              <a:rPr lang="en-AU" sz="7200" kern="1200">
                <a:solidFill>
                  <a:schemeClr val="tx1"/>
                </a:solidFill>
                <a:latin typeface="+mn-lt"/>
                <a:ea typeface="+mn-ea"/>
                <a:cs typeface="+mn-cs"/>
              </a:rPr>
              <a:t>Outbreak management team roles</a:t>
            </a:r>
          </a:p>
          <a:p>
            <a:pPr defTabSz="594360">
              <a:lnSpc>
                <a:spcPct val="120000"/>
              </a:lnSpc>
              <a:spcBef>
                <a:spcPts val="780"/>
              </a:spcBef>
              <a:spcAft>
                <a:spcPts val="780"/>
              </a:spcAft>
            </a:pPr>
            <a:r>
              <a:rPr lang="en-AU" sz="7200"/>
              <a:t>Consumable supplies</a:t>
            </a:r>
          </a:p>
          <a:p>
            <a:pPr defTabSz="594360">
              <a:lnSpc>
                <a:spcPct val="120000"/>
              </a:lnSpc>
              <a:spcBef>
                <a:spcPts val="780"/>
              </a:spcBef>
              <a:spcAft>
                <a:spcPts val="780"/>
              </a:spcAft>
            </a:pPr>
            <a:r>
              <a:rPr lang="en-AU" sz="7200" kern="1200">
                <a:solidFill>
                  <a:schemeClr val="tx1"/>
                </a:solidFill>
                <a:latin typeface="+mn-lt"/>
                <a:ea typeface="+mn-ea"/>
                <a:cs typeface="+mn-cs"/>
              </a:rPr>
              <a:t>Medical management</a:t>
            </a:r>
          </a:p>
          <a:p>
            <a:pPr defTabSz="594360">
              <a:lnSpc>
                <a:spcPct val="120000"/>
              </a:lnSpc>
              <a:spcBef>
                <a:spcPts val="780"/>
              </a:spcBef>
              <a:spcAft>
                <a:spcPts val="780"/>
              </a:spcAft>
            </a:pPr>
            <a:r>
              <a:rPr lang="en-AU" sz="7200"/>
              <a:t>Housekeeping</a:t>
            </a:r>
            <a:endParaRPr lang="en-AU" sz="720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342900" indent="-342900" defTabSz="594360">
              <a:lnSpc>
                <a:spcPct val="130000"/>
              </a:lnSpc>
              <a:spcBef>
                <a:spcPts val="780"/>
              </a:spcBef>
              <a:spcAft>
                <a:spcPts val="780"/>
              </a:spcAft>
              <a:buFont typeface="Arial" panose="020B0604020202020204" pitchFamily="34" charset="0"/>
              <a:buChar char="•"/>
            </a:pPr>
            <a:endParaRPr lang="en-AU" sz="1820" kern="1200">
              <a:solidFill>
                <a:schemeClr val="tx1"/>
              </a:solidFill>
              <a:latin typeface="+mn-lt"/>
              <a:ea typeface="+mn-ea"/>
              <a:cs typeface="+mn-cs"/>
            </a:endParaRPr>
          </a:p>
          <a:p>
            <a:pPr marL="742950" lvl="1" indent="-285750">
              <a:buFont typeface="Arial" panose="020B0604020202020204" pitchFamily="34" charset="0"/>
              <a:buChar char="•"/>
            </a:pPr>
            <a:endParaRPr lang="en-AU"/>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33" y="5448405"/>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097551" y="1731471"/>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1021659" y="5627626"/>
            <a:ext cx="8071869" cy="565405"/>
          </a:xfrm>
          <a:prstGeom prst="rect">
            <a:avLst/>
          </a:prstGeom>
        </p:spPr>
      </p:pic>
      <p:pic>
        <p:nvPicPr>
          <p:cNvPr id="7" name="Picture 6">
            <a:extLst>
              <a:ext uri="{FF2B5EF4-FFF2-40B4-BE49-F238E27FC236}">
                <a16:creationId xmlns:a16="http://schemas.microsoft.com/office/drawing/2014/main" id="{E44AB946-9093-451B-5274-03CD87F6E1B0}"/>
              </a:ext>
            </a:extLst>
          </p:cNvPr>
          <p:cNvPicPr>
            <a:picLocks noChangeAspect="1"/>
          </p:cNvPicPr>
          <p:nvPr/>
        </p:nvPicPr>
        <p:blipFill>
          <a:blip r:embed="rId5"/>
          <a:stretch>
            <a:fillRect/>
          </a:stretch>
        </p:blipFill>
        <p:spPr>
          <a:xfrm>
            <a:off x="7054313" y="1731471"/>
            <a:ext cx="2570493" cy="1854659"/>
          </a:xfrm>
          <a:prstGeom prst="rect">
            <a:avLst/>
          </a:prstGeom>
        </p:spPr>
      </p:pic>
      <p:pic>
        <p:nvPicPr>
          <p:cNvPr id="10" name="Picture 9">
            <a:extLst>
              <a:ext uri="{FF2B5EF4-FFF2-40B4-BE49-F238E27FC236}">
                <a16:creationId xmlns:a16="http://schemas.microsoft.com/office/drawing/2014/main" id="{2BD73717-5313-3AB7-BD9B-A9BE23CC3524}"/>
              </a:ext>
            </a:extLst>
          </p:cNvPr>
          <p:cNvPicPr>
            <a:picLocks noChangeAspect="1"/>
          </p:cNvPicPr>
          <p:nvPr/>
        </p:nvPicPr>
        <p:blipFill>
          <a:blip r:embed="rId6"/>
          <a:stretch>
            <a:fillRect/>
          </a:stretch>
        </p:blipFill>
        <p:spPr>
          <a:xfrm>
            <a:off x="7125831" y="3735883"/>
            <a:ext cx="2438740" cy="1514686"/>
          </a:xfrm>
          <a:prstGeom prst="rect">
            <a:avLst/>
          </a:prstGeom>
        </p:spPr>
      </p:pic>
    </p:spTree>
    <p:extLst>
      <p:ext uri="{BB962C8B-B14F-4D97-AF65-F5344CB8AC3E}">
        <p14:creationId xmlns:p14="http://schemas.microsoft.com/office/powerpoint/2010/main" val="34252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2650c77-3fad-4cd1-b3be-f59329af55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DF1C6D4ED9947ACBC74EE87C7FA49" ma:contentTypeVersion="17" ma:contentTypeDescription="Create a new document." ma:contentTypeScope="" ma:versionID="fe034ba09dff08257cbb2d24aa2e6104">
  <xsd:schema xmlns:xsd="http://www.w3.org/2001/XMLSchema" xmlns:xs="http://www.w3.org/2001/XMLSchema" xmlns:p="http://schemas.microsoft.com/office/2006/metadata/properties" xmlns:ns3="62650c77-3fad-4cd1-b3be-f59329af5568" xmlns:ns4="857ff2c9-a59a-4950-84ad-1ddf35526a33" targetNamespace="http://schemas.microsoft.com/office/2006/metadata/properties" ma:root="true" ma:fieldsID="a0803e49e96a57b4643ee4fced4c8dab" ns3:_="" ns4:_="">
    <xsd:import namespace="62650c77-3fad-4cd1-b3be-f59329af5568"/>
    <xsd:import namespace="857ff2c9-a59a-4950-84ad-1ddf35526a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50c77-3fad-4cd1-b3be-f59329af5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ff2c9-a59a-4950-84ad-1ddf35526a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406ED-9BA0-4ACD-8331-0365141E47B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2650c77-3fad-4cd1-b3be-f59329af5568"/>
    <ds:schemaRef ds:uri="857ff2c9-a59a-4950-84ad-1ddf35526a33"/>
    <ds:schemaRef ds:uri="http://purl.org/dc/terms/"/>
    <ds:schemaRef ds:uri="http://www.w3.org/XML/1998/namespace"/>
  </ds:schemaRefs>
</ds:datastoreItem>
</file>

<file path=customXml/itemProps2.xml><?xml version="1.0" encoding="utf-8"?>
<ds:datastoreItem xmlns:ds="http://schemas.openxmlformats.org/officeDocument/2006/customXml" ds:itemID="{67121EF6-1CB2-45CA-A295-7C919F989C08}">
  <ds:schemaRefs>
    <ds:schemaRef ds:uri="http://schemas.microsoft.com/sharepoint/v3/contenttype/forms"/>
  </ds:schemaRefs>
</ds:datastoreItem>
</file>

<file path=customXml/itemProps3.xml><?xml version="1.0" encoding="utf-8"?>
<ds:datastoreItem xmlns:ds="http://schemas.openxmlformats.org/officeDocument/2006/customXml" ds:itemID="{6695004F-B06B-4A57-A6B1-B9E705E07911}">
  <ds:schemaRefs>
    <ds:schemaRef ds:uri="62650c77-3fad-4cd1-b3be-f59329af5568"/>
    <ds:schemaRef ds:uri="857ff2c9-a59a-4950-84ad-1ddf35526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TotalTime>
  <Words>3409</Words>
  <Application>Microsoft Office PowerPoint</Application>
  <PresentationFormat>Widescreen</PresentationFormat>
  <Paragraphs>241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Outbreak Management</vt:lpstr>
      <vt:lpstr>PowerPoint Presentation</vt:lpstr>
      <vt:lpstr>Why is an outbreak management plan required?</vt:lpstr>
      <vt:lpstr>Identification of issue, definition and diagnosis</vt:lpstr>
      <vt:lpstr>Outbreak Management</vt:lpstr>
      <vt:lpstr>Staff and visitor illness and prevention</vt:lpstr>
      <vt:lpstr>Plan - </vt:lpstr>
      <vt:lpstr>Risk Mitigation</vt:lpstr>
      <vt:lpstr>Risk mitigation - how</vt:lpstr>
      <vt:lpstr>Disease recognition, isolation &amp; diagnosis</vt:lpstr>
      <vt:lpstr>Who’s at risk of illness</vt:lpstr>
      <vt:lpstr>Oh no more cases</vt:lpstr>
      <vt:lpstr>DO!</vt:lpstr>
      <vt:lpstr>Is it over?</vt:lpstr>
      <vt:lpstr>Study</vt:lpstr>
      <vt:lpstr>Act</vt:lpstr>
      <vt:lpstr>References:</vt:lpstr>
      <vt:lpstr>Thank you</vt:lpstr>
      <vt:lpstr>P. Louise Wright  IPCNC  Residential in-Reach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Louise Wright</cp:lastModifiedBy>
  <cp:revision>90</cp:revision>
  <dcterms:created xsi:type="dcterms:W3CDTF">2024-04-11T01:26:16Z</dcterms:created>
  <dcterms:modified xsi:type="dcterms:W3CDTF">2024-05-22T04:17:03Z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0x0101004E0DF1C6D4ED9947ACBC74EE87C7FA49</vt:lpwstr>
  </property>
</Properties>
</file>