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sldIdLst>
    <p:sldId id="256" r:id="rId5"/>
    <p:sldId id="265" r:id="rId6"/>
    <p:sldId id="257" r:id="rId7"/>
    <p:sldId id="266" r:id="rId8"/>
    <p:sldId id="267" r:id="rId9"/>
    <p:sldId id="268" r:id="rId10"/>
    <p:sldId id="25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3" r:id="rId24"/>
    <p:sldId id="282" r:id="rId25"/>
    <p:sldId id="284" r:id="rId26"/>
    <p:sldId id="286" r:id="rId27"/>
    <p:sldId id="287" r:id="rId28"/>
    <p:sldId id="288" r:id="rId29"/>
    <p:sldId id="285" r:id="rId30"/>
    <p:sldId id="289" r:id="rId31"/>
    <p:sldId id="291" r:id="rId32"/>
    <p:sldId id="290" r:id="rId33"/>
    <p:sldId id="292" r:id="rId34"/>
    <p:sldId id="293" r:id="rId35"/>
    <p:sldId id="2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p:restoredTop sz="94626"/>
  </p:normalViewPr>
  <p:slideViewPr>
    <p:cSldViewPr snapToGrid="0">
      <p:cViewPr varScale="1">
        <p:scale>
          <a:sx n="121" d="100"/>
          <a:sy n="121" d="100"/>
        </p:scale>
        <p:origin x="8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731AD-9C45-45E5-86E8-DE407C534DBB}" type="datetimeFigureOut">
              <a:rPr lang="en-AU" smtClean="0"/>
              <a:t>13/6/2024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C32FB-4FFA-440C-BD98-EBC8EBDA5413}" type="slidenum">
              <a:rPr lang="en-AU" smtClean="0"/>
              <a:t>‹#›</a:t>
            </a:fld>
            <a:endParaRPr lang="en-AU"/>
          </a:p>
        </p:txBody>
      </p:sp>
    </p:spTree>
    <p:extLst>
      <p:ext uri="{BB962C8B-B14F-4D97-AF65-F5344CB8AC3E}">
        <p14:creationId xmlns:p14="http://schemas.microsoft.com/office/powerpoint/2010/main" val="328417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13/6/2024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13/6/2024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6349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13/6/2024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7363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13/6/2024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B591B-D7B2-4ACF-93F2-8795FDA58C93}" type="datetimeFigureOut">
              <a:rPr lang="en-AU" smtClean="0"/>
              <a:t>13/6/2024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8491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13/6/2024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AB591B-D7B2-4ACF-93F2-8795FDA58C93}" type="datetimeFigureOut">
              <a:rPr lang="en-AU" smtClean="0"/>
              <a:t>13/6/2024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19545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AB591B-D7B2-4ACF-93F2-8795FDA58C93}" type="datetimeFigureOut">
              <a:rPr lang="en-AU" smtClean="0"/>
              <a:t>13/6/2024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10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B591B-D7B2-4ACF-93F2-8795FDA58C93}" type="datetimeFigureOut">
              <a:rPr lang="en-AU" smtClean="0"/>
              <a:t>13/6/2024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149500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B591B-D7B2-4ACF-93F2-8795FDA58C93}" type="datetimeFigureOut">
              <a:rPr lang="en-AU" smtClean="0"/>
              <a:t>13/6/2024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94821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B591B-D7B2-4ACF-93F2-8795FDA58C93}" type="datetimeFigureOut">
              <a:rPr lang="en-AU" smtClean="0"/>
              <a:t>13/6/2024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59883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13/6/2024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afetyandquality.gov.au/sites/default/files/2022-01/principles_for_aseptic_technique-_information_for_healthcare_workers_-_december_2021.pdf" TargetMode="External"/><Relationship Id="rId2" Type="http://schemas.openxmlformats.org/officeDocument/2006/relationships/hyperlink" Target="https://www.safetyandquality.gov.au/our-work/healthcare-associated-infection-program"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office@acipc.org.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5323333" y="2388947"/>
            <a:ext cx="6090901" cy="1249394"/>
          </a:xfrm>
        </p:spPr>
        <p:txBody>
          <a:bodyPr anchor="ctr">
            <a:normAutofit fontScale="90000"/>
          </a:bodyPr>
          <a:lstStyle/>
          <a:p>
            <a:pPr algn="l"/>
            <a:r>
              <a:rPr lang="en-AU" sz="6600" b="1" dirty="0"/>
              <a:t>Aseptic Technique</a:t>
            </a:r>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5356889" y="3453783"/>
            <a:ext cx="4841212" cy="687406"/>
          </a:xfrm>
        </p:spPr>
        <p:txBody>
          <a:bodyPr anchor="ctr">
            <a:normAutofit/>
          </a:bodyPr>
          <a:lstStyle/>
          <a:p>
            <a:pPr algn="l"/>
            <a:endParaRPr lang="en-AU" b="1" dirty="0"/>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440" y="181976"/>
            <a:ext cx="2522591" cy="687406"/>
          </a:xfrm>
          <a:prstGeom prst="rect">
            <a:avLst/>
          </a:prstGeom>
        </p:spPr>
      </p:pic>
      <p:pic>
        <p:nvPicPr>
          <p:cNvPr id="5" name="Picture 4" descr="Background pattern&#10;&#10;Description automatically generated">
            <a:extLst>
              <a:ext uri="{FF2B5EF4-FFF2-40B4-BE49-F238E27FC236}">
                <a16:creationId xmlns:a16="http://schemas.microsoft.com/office/drawing/2014/main" id="{51BCD22D-02B0-42A6-8875-7545A475EA75}"/>
              </a:ext>
            </a:extLst>
          </p:cNvPr>
          <p:cNvPicPr>
            <a:picLocks noChangeAspect="1"/>
          </p:cNvPicPr>
          <p:nvPr/>
        </p:nvPicPr>
        <p:blipFill rotWithShape="1">
          <a:blip r:embed="rId3">
            <a:extLst>
              <a:ext uri="{28A0092B-C50C-407E-A947-70E740481C1C}">
                <a14:useLocalDpi xmlns:a14="http://schemas.microsoft.com/office/drawing/2010/main" val="0"/>
              </a:ext>
            </a:extLst>
          </a:blip>
          <a:srcRect l="34452" b="38275"/>
          <a:stretch/>
        </p:blipFill>
        <p:spPr>
          <a:xfrm>
            <a:off x="0" y="-9504"/>
            <a:ext cx="5155660" cy="6867504"/>
          </a:xfrm>
          <a:prstGeom prst="rect">
            <a:avLst/>
          </a:prstGeom>
        </p:spPr>
      </p:pic>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Sequencing</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lnSpc>
                <a:spcPct val="150000"/>
              </a:lnSpc>
              <a:buNone/>
            </a:pPr>
            <a:r>
              <a:rPr lang="en-AU" sz="2800" dirty="0"/>
              <a:t>Sequencing is a series of actions that are performed before a procedure.</a:t>
            </a:r>
          </a:p>
          <a:p>
            <a:pPr lvl="1">
              <a:lnSpc>
                <a:spcPct val="150000"/>
              </a:lnSpc>
            </a:pPr>
            <a:r>
              <a:rPr lang="en-AU" sz="2800" dirty="0"/>
              <a:t>Ensures an efficient, logical and safe order of procedure events</a:t>
            </a:r>
          </a:p>
          <a:p>
            <a:pPr lvl="1">
              <a:lnSpc>
                <a:spcPct val="150000"/>
              </a:lnSpc>
            </a:pPr>
            <a:r>
              <a:rPr lang="en-AU" sz="2800" dirty="0"/>
              <a:t>Provides direction of the correct order to prepare and undertake the procedure</a:t>
            </a:r>
          </a:p>
          <a:p>
            <a:pPr lvl="1">
              <a:lnSpc>
                <a:spcPct val="150000"/>
              </a:lnSpc>
            </a:pPr>
            <a:r>
              <a:rPr lang="en-AU" sz="2800" dirty="0"/>
              <a:t>Healthcare workers should be familiar with the sequence of events before commencing the procedure to adhere to Aseptic Technique.</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34359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Environmental Controls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lnSpcReduction="10000"/>
          </a:bodyPr>
          <a:lstStyle/>
          <a:p>
            <a:pPr marL="457200" lvl="1" indent="0">
              <a:lnSpc>
                <a:spcPct val="150000"/>
              </a:lnSpc>
              <a:buNone/>
            </a:pPr>
            <a:r>
              <a:rPr lang="en-AU" sz="2800" dirty="0"/>
              <a:t>Before a procedure, healthcare workers must ensure there are no avoidable environmental risk factors nearby, including:</a:t>
            </a:r>
          </a:p>
          <a:p>
            <a:pPr lvl="1">
              <a:lnSpc>
                <a:spcPct val="150000"/>
              </a:lnSpc>
            </a:pPr>
            <a:r>
              <a:rPr lang="en-AU" sz="2800" dirty="0"/>
              <a:t>Bed making</a:t>
            </a:r>
          </a:p>
          <a:p>
            <a:pPr lvl="1">
              <a:lnSpc>
                <a:spcPct val="150000"/>
              </a:lnSpc>
            </a:pPr>
            <a:r>
              <a:rPr lang="en-AU" sz="2800" dirty="0"/>
              <a:t>Waste management activity</a:t>
            </a:r>
          </a:p>
          <a:p>
            <a:pPr lvl="1">
              <a:lnSpc>
                <a:spcPct val="150000"/>
              </a:lnSpc>
            </a:pPr>
            <a:r>
              <a:rPr lang="en-AU" sz="2800" dirty="0"/>
              <a:t>Cleaning nearby</a:t>
            </a:r>
          </a:p>
          <a:p>
            <a:pPr lvl="1">
              <a:lnSpc>
                <a:spcPct val="150000"/>
              </a:lnSpc>
            </a:pPr>
            <a:r>
              <a:rPr lang="en-AU" sz="2800" dirty="0"/>
              <a:t>Placement of bed curtains</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35744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Hand Hygiene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lnSpc>
                <a:spcPct val="150000"/>
              </a:lnSpc>
              <a:buNone/>
            </a:pPr>
            <a:r>
              <a:rPr lang="en-AU" sz="2800" dirty="0"/>
              <a:t>Effective hand hygiene is an essential component of Aseptic Technique.</a:t>
            </a:r>
          </a:p>
          <a:p>
            <a:pPr marL="457200" lvl="1" indent="0">
              <a:lnSpc>
                <a:spcPct val="150000"/>
              </a:lnSpc>
              <a:buNone/>
            </a:pPr>
            <a:r>
              <a:rPr lang="en-AU" sz="2800" dirty="0"/>
              <a:t>The type of hand hygiene depends on the procedure</a:t>
            </a:r>
          </a:p>
          <a:p>
            <a:pPr lvl="1">
              <a:lnSpc>
                <a:spcPct val="150000"/>
              </a:lnSpc>
            </a:pPr>
            <a:r>
              <a:rPr lang="en-AU" sz="2800" dirty="0"/>
              <a:t>Routine hand hygiene – the use of soap and water, or ABHR</a:t>
            </a:r>
          </a:p>
          <a:p>
            <a:pPr lvl="1">
              <a:lnSpc>
                <a:spcPct val="150000"/>
              </a:lnSpc>
            </a:pPr>
            <a:r>
              <a:rPr lang="en-AU" sz="2800" dirty="0"/>
              <a:t>Surgical hand scrub/rub – the use of an antimicrobial skin cleanser or waterless hand rub formulation</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0673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CAE597-0727-442F-9F93-229A763C6CCD}"/>
              </a:ext>
            </a:extLst>
          </p:cNvPr>
          <p:cNvSpPr>
            <a:spLocks noGrp="1"/>
          </p:cNvSpPr>
          <p:nvPr>
            <p:ph sz="half" idx="1"/>
          </p:nvPr>
        </p:nvSpPr>
        <p:spPr>
          <a:xfrm>
            <a:off x="285197" y="1208856"/>
            <a:ext cx="7689222" cy="4672062"/>
          </a:xfrm>
          <a:ln>
            <a:noFill/>
          </a:ln>
        </p:spPr>
        <p:txBody>
          <a:bodyPr>
            <a:normAutofit fontScale="70000" lnSpcReduction="20000"/>
          </a:bodyPr>
          <a:lstStyle/>
          <a:p>
            <a:pPr marL="0" indent="0">
              <a:lnSpc>
                <a:spcPct val="120000"/>
              </a:lnSpc>
              <a:spcBef>
                <a:spcPts val="1200"/>
              </a:spcBef>
              <a:spcAft>
                <a:spcPts val="1200"/>
              </a:spcAft>
              <a:buNone/>
            </a:pPr>
            <a:r>
              <a:rPr lang="en-AU" sz="4600" b="1" dirty="0"/>
              <a:t>Use of alcohol-based hand rub (ABHR)</a:t>
            </a:r>
          </a:p>
          <a:p>
            <a:pPr>
              <a:lnSpc>
                <a:spcPct val="120000"/>
              </a:lnSpc>
              <a:spcBef>
                <a:spcPts val="1200"/>
              </a:spcBef>
              <a:spcAft>
                <a:spcPts val="1200"/>
              </a:spcAft>
            </a:pPr>
            <a:r>
              <a:rPr lang="en-AU" sz="3600" dirty="0"/>
              <a:t>Apply ABHR onto dry hands</a:t>
            </a:r>
          </a:p>
          <a:p>
            <a:pPr>
              <a:lnSpc>
                <a:spcPct val="120000"/>
              </a:lnSpc>
              <a:spcBef>
                <a:spcPts val="1200"/>
              </a:spcBef>
              <a:spcAft>
                <a:spcPts val="1200"/>
              </a:spcAft>
            </a:pPr>
            <a:r>
              <a:rPr lang="en-AU" sz="3600" dirty="0"/>
              <a:t>Rub hands together so the solution comes in contact with all surfaces of the hand.</a:t>
            </a:r>
          </a:p>
          <a:p>
            <a:pPr>
              <a:lnSpc>
                <a:spcPct val="120000"/>
              </a:lnSpc>
              <a:spcBef>
                <a:spcPts val="1200"/>
              </a:spcBef>
              <a:spcAft>
                <a:spcPts val="1200"/>
              </a:spcAft>
            </a:pPr>
            <a:r>
              <a:rPr lang="en-AU" sz="3600" dirty="0"/>
              <a:t>Pay particular attention to the tips of fingers, thumbs, and space between fingers.</a:t>
            </a:r>
          </a:p>
          <a:p>
            <a:pPr>
              <a:lnSpc>
                <a:spcPct val="120000"/>
              </a:lnSpc>
              <a:spcBef>
                <a:spcPts val="1200"/>
              </a:spcBef>
              <a:spcAft>
                <a:spcPts val="1200"/>
              </a:spcAft>
            </a:pPr>
            <a:r>
              <a:rPr lang="en-AU" sz="3600" dirty="0"/>
              <a:t>Continue rubbing until hands are dry (approx. 20-30 seconds)</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0" y="5995988"/>
            <a:ext cx="12293600" cy="862011"/>
          </a:xfrm>
          <a:prstGeom prst="rect">
            <a:avLst/>
          </a:prstGeom>
        </p:spPr>
      </p:pic>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258904" y="194184"/>
            <a:ext cx="8415313" cy="908731"/>
          </a:xfrm>
          <a:noFill/>
          <a:ln>
            <a:noFill/>
          </a:ln>
        </p:spPr>
        <p:txBody>
          <a:bodyPr/>
          <a:lstStyle/>
          <a:p>
            <a:r>
              <a:rPr lang="en-AU" b="1" dirty="0"/>
              <a:t>Routine hand hygiene</a:t>
            </a:r>
          </a:p>
        </p:txBody>
      </p:sp>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Content Placeholder 2" descr="A instructions for how to wash hands&#10;&#10;Description automatically generated">
            <a:extLst>
              <a:ext uri="{FF2B5EF4-FFF2-40B4-BE49-F238E27FC236}">
                <a16:creationId xmlns:a16="http://schemas.microsoft.com/office/drawing/2014/main" id="{BB987886-3CA4-0EC9-BA69-7D4E8A933E4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167005" y="1323926"/>
            <a:ext cx="3422483" cy="4672062"/>
          </a:xfrm>
          <a:ln>
            <a:noFill/>
          </a:ln>
        </p:spPr>
      </p:pic>
    </p:spTree>
    <p:extLst>
      <p:ext uri="{BB962C8B-B14F-4D97-AF65-F5344CB8AC3E}">
        <p14:creationId xmlns:p14="http://schemas.microsoft.com/office/powerpoint/2010/main" val="418520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D4E7998-0F99-78CE-9E23-92B758CF34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4419" y="1208857"/>
            <a:ext cx="3593804" cy="4808754"/>
          </a:xfrm>
        </p:spPr>
      </p:pic>
      <p:sp>
        <p:nvSpPr>
          <p:cNvPr id="5" name="Content Placeholder 4">
            <a:extLst>
              <a:ext uri="{FF2B5EF4-FFF2-40B4-BE49-F238E27FC236}">
                <a16:creationId xmlns:a16="http://schemas.microsoft.com/office/drawing/2014/main" id="{85CAE597-0727-442F-9F93-229A763C6CCD}"/>
              </a:ext>
            </a:extLst>
          </p:cNvPr>
          <p:cNvSpPr>
            <a:spLocks noGrp="1"/>
          </p:cNvSpPr>
          <p:nvPr>
            <p:ph sz="half" idx="1"/>
          </p:nvPr>
        </p:nvSpPr>
        <p:spPr>
          <a:xfrm>
            <a:off x="285197" y="935674"/>
            <a:ext cx="7689222" cy="4945244"/>
          </a:xfrm>
          <a:ln>
            <a:noFill/>
          </a:ln>
        </p:spPr>
        <p:txBody>
          <a:bodyPr>
            <a:normAutofit fontScale="25000" lnSpcReduction="20000"/>
          </a:bodyPr>
          <a:lstStyle/>
          <a:p>
            <a:pPr marL="0" indent="0">
              <a:lnSpc>
                <a:spcPct val="120000"/>
              </a:lnSpc>
              <a:spcBef>
                <a:spcPts val="1200"/>
              </a:spcBef>
              <a:spcAft>
                <a:spcPts val="1200"/>
              </a:spcAft>
              <a:buNone/>
            </a:pPr>
            <a:r>
              <a:rPr lang="en-AU" sz="12800" b="1" dirty="0"/>
              <a:t>Use of soap and water</a:t>
            </a:r>
          </a:p>
          <a:p>
            <a:pPr>
              <a:lnSpc>
                <a:spcPct val="120000"/>
              </a:lnSpc>
              <a:spcBef>
                <a:spcPts val="600"/>
              </a:spcBef>
              <a:spcAft>
                <a:spcPts val="600"/>
              </a:spcAft>
            </a:pPr>
            <a:r>
              <a:rPr lang="en-AU" sz="11200" dirty="0"/>
              <a:t>Wet hands and apply liquid soap</a:t>
            </a:r>
          </a:p>
          <a:p>
            <a:pPr>
              <a:lnSpc>
                <a:spcPct val="120000"/>
              </a:lnSpc>
              <a:spcBef>
                <a:spcPts val="600"/>
              </a:spcBef>
              <a:spcAft>
                <a:spcPts val="600"/>
              </a:spcAft>
            </a:pPr>
            <a:r>
              <a:rPr lang="en-AU" sz="11200" dirty="0"/>
              <a:t>Rub hands together so the solution comes in contact with all surfaces of the hand.</a:t>
            </a:r>
          </a:p>
          <a:p>
            <a:pPr>
              <a:lnSpc>
                <a:spcPct val="120000"/>
              </a:lnSpc>
              <a:spcBef>
                <a:spcPts val="600"/>
              </a:spcBef>
              <a:spcAft>
                <a:spcPts val="600"/>
              </a:spcAft>
            </a:pPr>
            <a:r>
              <a:rPr lang="en-AU" sz="11200" dirty="0"/>
              <a:t>Pay particular attention to the tips of fingers, thumbs, and space between fingers.</a:t>
            </a:r>
          </a:p>
          <a:p>
            <a:pPr>
              <a:lnSpc>
                <a:spcPct val="120000"/>
              </a:lnSpc>
              <a:spcBef>
                <a:spcPts val="600"/>
              </a:spcBef>
              <a:spcAft>
                <a:spcPts val="600"/>
              </a:spcAft>
            </a:pPr>
            <a:r>
              <a:rPr lang="en-AU" sz="11200" dirty="0"/>
              <a:t>Continue rubbing for 20 seconds.</a:t>
            </a:r>
          </a:p>
          <a:p>
            <a:pPr>
              <a:lnSpc>
                <a:spcPct val="120000"/>
              </a:lnSpc>
              <a:spcBef>
                <a:spcPts val="600"/>
              </a:spcBef>
              <a:spcAft>
                <a:spcPts val="600"/>
              </a:spcAft>
            </a:pPr>
            <a:r>
              <a:rPr lang="en-AU" sz="11200" dirty="0"/>
              <a:t>Rinse hands under running water and pat dry with paper towel</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293600" cy="862011"/>
          </a:xfrm>
          <a:prstGeom prst="rect">
            <a:avLst/>
          </a:prstGeom>
        </p:spPr>
      </p:pic>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258904" y="194184"/>
            <a:ext cx="8415313" cy="908731"/>
          </a:xfrm>
          <a:noFill/>
          <a:ln>
            <a:noFill/>
          </a:ln>
        </p:spPr>
        <p:txBody>
          <a:bodyPr/>
          <a:lstStyle/>
          <a:p>
            <a:r>
              <a:rPr lang="en-AU" b="1" dirty="0"/>
              <a:t>Routine hand hygiene</a:t>
            </a:r>
          </a:p>
        </p:txBody>
      </p:sp>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38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Surgical Hand Hygiene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lnSpc>
                <a:spcPct val="150000"/>
              </a:lnSpc>
              <a:buNone/>
            </a:pPr>
            <a:r>
              <a:rPr lang="en-AU" sz="2800" dirty="0"/>
              <a:t>Surgical hand preparations reduce the release of skin bacteria from the hands of the healthcare worker for the duration of the procedure. </a:t>
            </a:r>
          </a:p>
          <a:p>
            <a:pPr lvl="1">
              <a:lnSpc>
                <a:spcPct val="150000"/>
              </a:lnSpc>
            </a:pPr>
            <a:r>
              <a:rPr lang="en-AU" sz="2800" dirty="0"/>
              <a:t>Surgical hand scrubbing – antimicrobial soap and water</a:t>
            </a:r>
          </a:p>
          <a:p>
            <a:pPr lvl="1">
              <a:lnSpc>
                <a:spcPct val="150000"/>
              </a:lnSpc>
            </a:pPr>
            <a:r>
              <a:rPr lang="en-AU" sz="2800" dirty="0"/>
              <a:t>Surgical hand rubbing – waterless ABHR</a:t>
            </a:r>
          </a:p>
          <a:p>
            <a:pPr marL="457200" lvl="1" indent="0">
              <a:lnSpc>
                <a:spcPct val="100000"/>
              </a:lnSpc>
              <a:buNone/>
            </a:pPr>
            <a:endParaRPr lang="en-AU" dirty="0"/>
          </a:p>
          <a:p>
            <a:pPr marL="457200" lvl="1" indent="0">
              <a:lnSpc>
                <a:spcPct val="100000"/>
              </a:lnSpc>
              <a:buNone/>
            </a:pPr>
            <a:r>
              <a:rPr lang="en-AU" dirty="0"/>
              <a:t>See your facilities' policies and procedures on the available products and how to use them. </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79165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Personal Protective Equipment (PPE)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lnSpcReduction="10000"/>
          </a:bodyPr>
          <a:lstStyle/>
          <a:p>
            <a:pPr marL="457200" lvl="1" indent="0">
              <a:lnSpc>
                <a:spcPct val="150000"/>
              </a:lnSpc>
              <a:buNone/>
            </a:pPr>
            <a:r>
              <a:rPr lang="en-AU" sz="2800" b="1" dirty="0"/>
              <a:t>Gloves:</a:t>
            </a:r>
          </a:p>
          <a:p>
            <a:pPr lvl="1">
              <a:lnSpc>
                <a:spcPct val="150000"/>
              </a:lnSpc>
            </a:pPr>
            <a:r>
              <a:rPr lang="en-AU" sz="2800" dirty="0"/>
              <a:t>Single-use items</a:t>
            </a:r>
          </a:p>
          <a:p>
            <a:pPr lvl="1">
              <a:lnSpc>
                <a:spcPct val="150000"/>
              </a:lnSpc>
            </a:pPr>
            <a:r>
              <a:rPr lang="en-AU" sz="2800" dirty="0"/>
              <a:t>Protect the clinician from exposure to blood or body fluids.</a:t>
            </a:r>
          </a:p>
          <a:p>
            <a:pPr lvl="1">
              <a:lnSpc>
                <a:spcPct val="150000"/>
              </a:lnSpc>
            </a:pPr>
            <a:r>
              <a:rPr lang="en-AU" sz="2800" dirty="0"/>
              <a:t>Non-sterile gloves – used when key parts/sites are not touched directly.</a:t>
            </a:r>
          </a:p>
          <a:p>
            <a:pPr lvl="1">
              <a:lnSpc>
                <a:spcPct val="150000"/>
              </a:lnSpc>
            </a:pPr>
            <a:r>
              <a:rPr lang="en-AU" sz="2800" dirty="0"/>
              <a:t>Sterile gloves – used if it is necessary to touch key parts/sites directly</a:t>
            </a:r>
          </a:p>
          <a:p>
            <a:pPr lvl="1">
              <a:lnSpc>
                <a:spcPct val="150000"/>
              </a:lnSpc>
            </a:pPr>
            <a:r>
              <a:rPr lang="en-AU" sz="2800" dirty="0"/>
              <a:t>Selection is dependent on clinician competency</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20952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Personal Protective Equipment (PPE)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lnSpc>
                <a:spcPct val="150000"/>
              </a:lnSpc>
              <a:buNone/>
            </a:pPr>
            <a:r>
              <a:rPr lang="en-AU" sz="2800" dirty="0"/>
              <a:t>PPE (other than gloves) may be required for an aseptic procedure</a:t>
            </a:r>
          </a:p>
          <a:p>
            <a:pPr marL="457200" lvl="1" indent="0">
              <a:lnSpc>
                <a:spcPct val="150000"/>
              </a:lnSpc>
              <a:buNone/>
            </a:pPr>
            <a:r>
              <a:rPr lang="en-AU" sz="2800" b="1" dirty="0"/>
              <a:t>Maximum barrier precautions</a:t>
            </a:r>
          </a:p>
          <a:p>
            <a:pPr lvl="1">
              <a:lnSpc>
                <a:spcPct val="150000"/>
              </a:lnSpc>
            </a:pPr>
            <a:r>
              <a:rPr lang="en-AU" sz="2800" dirty="0"/>
              <a:t>May be required when using a critical aseptic field to ensure asepsis is maintained.</a:t>
            </a:r>
          </a:p>
          <a:p>
            <a:pPr lvl="1">
              <a:lnSpc>
                <a:spcPct val="150000"/>
              </a:lnSpc>
            </a:pPr>
            <a:r>
              <a:rPr lang="en-AU" sz="2800" dirty="0"/>
              <a:t>This includes a sterile gown, mask and hat.</a:t>
            </a:r>
          </a:p>
          <a:p>
            <a:pPr lvl="1">
              <a:lnSpc>
                <a:spcPct val="150000"/>
              </a:lnSpc>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26948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Aseptic Field Management</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102915"/>
            <a:ext cx="11903978" cy="4893069"/>
          </a:xfrm>
          <a:ln>
            <a:noFill/>
          </a:ln>
        </p:spPr>
        <p:txBody>
          <a:bodyPr>
            <a:normAutofit fontScale="92500"/>
          </a:bodyPr>
          <a:lstStyle/>
          <a:p>
            <a:pPr marL="457200" lvl="1" indent="0">
              <a:lnSpc>
                <a:spcPct val="100000"/>
              </a:lnSpc>
              <a:buNone/>
            </a:pPr>
            <a:r>
              <a:rPr lang="en-AU" sz="2800" dirty="0"/>
              <a:t>Before commencing a procedure, the clinician must determine the type of aseptic field required.</a:t>
            </a:r>
          </a:p>
          <a:p>
            <a:pPr marL="457200" lvl="1" indent="0">
              <a:lnSpc>
                <a:spcPct val="150000"/>
              </a:lnSpc>
              <a:buNone/>
            </a:pPr>
            <a:r>
              <a:rPr lang="en-AU" sz="2800" b="1" dirty="0"/>
              <a:t>Aseptic Fields:</a:t>
            </a:r>
          </a:p>
          <a:p>
            <a:pPr lvl="1">
              <a:lnSpc>
                <a:spcPct val="150000"/>
              </a:lnSpc>
            </a:pPr>
            <a:r>
              <a:rPr lang="en-AU" sz="2800" dirty="0"/>
              <a:t>Must be managed to ensure key parts/sites are protected from contamination</a:t>
            </a:r>
          </a:p>
          <a:p>
            <a:pPr lvl="1">
              <a:lnSpc>
                <a:spcPct val="150000"/>
              </a:lnSpc>
            </a:pPr>
            <a:r>
              <a:rPr lang="en-AU" sz="2800" dirty="0"/>
              <a:t>Should be prepared as close as possible to the time of actual use</a:t>
            </a:r>
          </a:p>
          <a:p>
            <a:pPr lvl="1">
              <a:lnSpc>
                <a:spcPct val="150000"/>
              </a:lnSpc>
            </a:pPr>
            <a:r>
              <a:rPr lang="en-AU" sz="2800" dirty="0"/>
              <a:t>The workspace (tray/trolley) must be an appropriate size</a:t>
            </a:r>
          </a:p>
          <a:p>
            <a:pPr lvl="1">
              <a:lnSpc>
                <a:spcPct val="150000"/>
              </a:lnSpc>
            </a:pPr>
            <a:r>
              <a:rPr lang="en-AU" sz="2800" dirty="0"/>
              <a:t>The workspace must be cleaned and allowed to dry before use</a:t>
            </a:r>
          </a:p>
          <a:p>
            <a:pPr lvl="1">
              <a:lnSpc>
                <a:spcPct val="150000"/>
              </a:lnSpc>
            </a:pPr>
            <a:r>
              <a:rPr lang="en-AU" sz="2800" dirty="0"/>
              <a:t>The field can be extended by using sterile drapes</a:t>
            </a:r>
          </a:p>
          <a:p>
            <a:pPr lvl="1">
              <a:lnSpc>
                <a:spcPct val="150000"/>
              </a:lnSpc>
            </a:pPr>
            <a:endParaRPr lang="en-AU" sz="2800" dirty="0"/>
          </a:p>
          <a:p>
            <a:pPr lvl="1">
              <a:lnSpc>
                <a:spcPct val="150000"/>
              </a:lnSpc>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19911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General Aseptic Fields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fontScale="92500" lnSpcReduction="20000"/>
          </a:bodyPr>
          <a:lstStyle/>
          <a:p>
            <a:pPr marL="457200" lvl="1" indent="0">
              <a:lnSpc>
                <a:spcPct val="100000"/>
              </a:lnSpc>
              <a:buNone/>
            </a:pPr>
            <a:r>
              <a:rPr lang="en-AU" sz="3000" b="1" dirty="0"/>
              <a:t>General aseptic fields are used when:</a:t>
            </a:r>
          </a:p>
          <a:p>
            <a:pPr lvl="1">
              <a:lnSpc>
                <a:spcPct val="150000"/>
              </a:lnSpc>
            </a:pPr>
            <a:r>
              <a:rPr lang="en-AU" sz="3000" dirty="0"/>
              <a:t>Asepsis is promoted by the use of a general aseptic field</a:t>
            </a:r>
          </a:p>
          <a:p>
            <a:pPr lvl="1">
              <a:lnSpc>
                <a:spcPct val="150000"/>
              </a:lnSpc>
            </a:pPr>
            <a:r>
              <a:rPr lang="en-AU" sz="3000" dirty="0"/>
              <a:t>Key parts are easily protected by micro-critical aseptic fields and a non-touch technique</a:t>
            </a:r>
          </a:p>
          <a:p>
            <a:pPr lvl="1">
              <a:lnSpc>
                <a:spcPct val="150000"/>
              </a:lnSpc>
            </a:pPr>
            <a:r>
              <a:rPr lang="en-AU" sz="3000" dirty="0"/>
              <a:t>The main aseptic field does not have to be managed as a key part</a:t>
            </a:r>
          </a:p>
          <a:p>
            <a:pPr marL="457200" lvl="1" indent="0">
              <a:lnSpc>
                <a:spcPct val="150000"/>
              </a:lnSpc>
              <a:buNone/>
            </a:pPr>
            <a:endParaRPr lang="en-AU" sz="2800" dirty="0"/>
          </a:p>
          <a:p>
            <a:pPr marL="457200" lvl="1" indent="0">
              <a:lnSpc>
                <a:spcPct val="150000"/>
              </a:lnSpc>
              <a:buNone/>
            </a:pPr>
            <a:r>
              <a:rPr lang="en-AU" sz="2800" dirty="0"/>
              <a:t>Management of the general aseptic field requires key parts to be protected by a micro-critical aseptic field. </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15927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US"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Critical Aseptic Fields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marL="457200" lvl="1" indent="0">
              <a:lnSpc>
                <a:spcPct val="100000"/>
              </a:lnSpc>
              <a:buNone/>
            </a:pPr>
            <a:r>
              <a:rPr lang="en-AU" sz="3000" b="1" dirty="0"/>
              <a:t>Critical aseptic fields are used when:</a:t>
            </a:r>
          </a:p>
          <a:p>
            <a:pPr lvl="1">
              <a:lnSpc>
                <a:spcPct val="150000"/>
              </a:lnSpc>
            </a:pPr>
            <a:r>
              <a:rPr lang="en-AU" sz="3000" dirty="0"/>
              <a:t>Key parts/sites are large or numerous and can’t be easily protected by covers or caps, and can’t be handled with a non-touch technique</a:t>
            </a:r>
          </a:p>
          <a:p>
            <a:pPr lvl="1">
              <a:lnSpc>
                <a:spcPct val="150000"/>
              </a:lnSpc>
            </a:pPr>
            <a:r>
              <a:rPr lang="en-AU" sz="3000" dirty="0"/>
              <a:t>Invasive procedures require a large aseptic working area</a:t>
            </a:r>
          </a:p>
          <a:p>
            <a:pPr marL="457200" lvl="1" indent="0">
              <a:lnSpc>
                <a:spcPct val="150000"/>
              </a:lnSpc>
              <a:buNone/>
            </a:pPr>
            <a:r>
              <a:rPr lang="en-AU" sz="2800" dirty="0"/>
              <a:t>Management of the critical aseptic field requires only sterilised items to be placed on the field, and sterile gloves are required to maintain asepsis.</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83557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Micro-Critical Aseptic Fields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marL="457200" lvl="1" indent="0">
              <a:lnSpc>
                <a:spcPct val="100000"/>
              </a:lnSpc>
              <a:buNone/>
            </a:pPr>
            <a:r>
              <a:rPr lang="en-AU" sz="3000" b="1" dirty="0"/>
              <a:t>Micro-critical aseptic fields are key parts protected by syringe caps, sheathed needles, covers or packaging. They are:</a:t>
            </a:r>
          </a:p>
          <a:p>
            <a:pPr lvl="1">
              <a:lnSpc>
                <a:spcPct val="150000"/>
              </a:lnSpc>
            </a:pPr>
            <a:r>
              <a:rPr lang="en-AU" sz="3000" dirty="0"/>
              <a:t>A sub-type of the critical aseptic field</a:t>
            </a:r>
          </a:p>
          <a:p>
            <a:pPr lvl="1">
              <a:lnSpc>
                <a:spcPct val="150000"/>
              </a:lnSpc>
            </a:pPr>
            <a:r>
              <a:rPr lang="en-AU" sz="3000" dirty="0"/>
              <a:t>Used when smaller parts must be kept protected and sterile during a procedure</a:t>
            </a:r>
          </a:p>
          <a:p>
            <a:pPr marL="457200" lvl="1" indent="0">
              <a:lnSpc>
                <a:spcPct val="150000"/>
              </a:lnSpc>
              <a:buNone/>
            </a:pPr>
            <a:r>
              <a:rPr lang="en-AU" sz="3000" dirty="0"/>
              <a:t>For example: the inside of a syringe cap and needle covers have been sterilised and can provide optimum covering of the key parts.</a:t>
            </a:r>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12251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Non-touch technique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marL="457200" lvl="1" indent="0">
              <a:lnSpc>
                <a:spcPct val="100000"/>
              </a:lnSpc>
              <a:buNone/>
            </a:pPr>
            <a:r>
              <a:rPr lang="en-AU" sz="3000" b="1" dirty="0"/>
              <a:t>A non-touch technique is a technique where the clinician's hands do not touch, and therefore do not contaminate, key parts and key sites. </a:t>
            </a:r>
          </a:p>
          <a:p>
            <a:pPr lvl="1">
              <a:lnSpc>
                <a:spcPct val="150000"/>
              </a:lnSpc>
            </a:pPr>
            <a:r>
              <a:rPr lang="en-AU" sz="3000" dirty="0"/>
              <a:t>It is an important component of Aseptic Technique, even when sterile gloves are used.</a:t>
            </a:r>
          </a:p>
          <a:p>
            <a:pPr lvl="1">
              <a:lnSpc>
                <a:spcPct val="150000"/>
              </a:lnSpc>
            </a:pPr>
            <a:r>
              <a:rPr lang="en-AU" sz="3000" dirty="0"/>
              <a:t>Hand hygiene cannot always remove all pathogens, there a non-touch technique is a vital component of achieving asepsis. </a:t>
            </a:r>
          </a:p>
          <a:p>
            <a:pPr lvl="1">
              <a:lnSpc>
                <a:spcPct val="150000"/>
              </a:lnSpc>
            </a:pPr>
            <a:r>
              <a:rPr lang="en-AU" sz="3000" dirty="0"/>
              <a:t>The safest way to protect a key part is not to touch it.</a:t>
            </a:r>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130865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Types of Procedures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fontScale="92500" lnSpcReduction="10000"/>
          </a:bodyPr>
          <a:lstStyle/>
          <a:p>
            <a:pPr marL="457200" lvl="1" indent="0">
              <a:lnSpc>
                <a:spcPct val="100000"/>
              </a:lnSpc>
              <a:buNone/>
            </a:pPr>
            <a:r>
              <a:rPr lang="en-AU" sz="3000" b="1" dirty="0"/>
              <a:t>Standard Aseptic Technique</a:t>
            </a:r>
          </a:p>
          <a:p>
            <a:pPr lvl="1">
              <a:lnSpc>
                <a:spcPct val="150000"/>
              </a:lnSpc>
            </a:pPr>
            <a:r>
              <a:rPr lang="en-AU" sz="3000" dirty="0"/>
              <a:t>Requires a main general aseptic field</a:t>
            </a:r>
          </a:p>
          <a:p>
            <a:pPr lvl="1">
              <a:lnSpc>
                <a:spcPct val="150000"/>
              </a:lnSpc>
            </a:pPr>
            <a:r>
              <a:rPr lang="en-AU" sz="3000" dirty="0"/>
              <a:t>The procedure is short (&lt;20 minutes) and technically simple</a:t>
            </a:r>
          </a:p>
          <a:p>
            <a:pPr lvl="1">
              <a:lnSpc>
                <a:spcPct val="150000"/>
              </a:lnSpc>
            </a:pPr>
            <a:r>
              <a:rPr lang="en-AU" sz="3000" dirty="0"/>
              <a:t>Non-sterile gloves may be used, if no contact with key parts/sites</a:t>
            </a:r>
          </a:p>
          <a:p>
            <a:pPr lvl="1">
              <a:lnSpc>
                <a:spcPct val="150000"/>
              </a:lnSpc>
            </a:pPr>
            <a:r>
              <a:rPr lang="en-AU" sz="3000" dirty="0"/>
              <a:t>The use of a micro-critical aseptic field and a non-touch technique is essential to protect key parts/sites.</a:t>
            </a:r>
          </a:p>
          <a:p>
            <a:pPr lvl="1">
              <a:lnSpc>
                <a:spcPct val="150000"/>
              </a:lnSpc>
            </a:pPr>
            <a:r>
              <a:rPr lang="en-AU" sz="3000" dirty="0"/>
              <a:t>The healthcare worker should feel competent to perform the procedure</a:t>
            </a:r>
          </a:p>
          <a:p>
            <a:pPr lvl="1">
              <a:lnSpc>
                <a:spcPct val="150000"/>
              </a:lnSpc>
            </a:pPr>
            <a:endParaRPr lang="en-AU" sz="3000" dirty="0"/>
          </a:p>
          <a:p>
            <a:pPr marL="914400" lvl="2" indent="0">
              <a:lnSpc>
                <a:spcPct val="150000"/>
              </a:lnSpc>
              <a:buNone/>
            </a:pPr>
            <a:endParaRPr lang="en-AU" sz="26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6982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Types of Procedures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lnSpcReduction="10000"/>
          </a:bodyPr>
          <a:lstStyle/>
          <a:p>
            <a:pPr marL="457200" lvl="1" indent="0">
              <a:lnSpc>
                <a:spcPct val="100000"/>
              </a:lnSpc>
              <a:buNone/>
            </a:pPr>
            <a:r>
              <a:rPr lang="en-AU" sz="3000" b="1" dirty="0"/>
              <a:t>Surgical Aseptic Technique</a:t>
            </a:r>
          </a:p>
          <a:p>
            <a:pPr lvl="1">
              <a:lnSpc>
                <a:spcPct val="150000"/>
              </a:lnSpc>
            </a:pPr>
            <a:r>
              <a:rPr lang="en-AU" sz="3000" dirty="0"/>
              <a:t>Requires a main critical aseptic field</a:t>
            </a:r>
          </a:p>
          <a:p>
            <a:pPr lvl="1">
              <a:lnSpc>
                <a:spcPct val="150000"/>
              </a:lnSpc>
            </a:pPr>
            <a:r>
              <a:rPr lang="en-AU" sz="3000" dirty="0"/>
              <a:t>The procedure is long (&gt;20 minutes) and technically complex</a:t>
            </a:r>
          </a:p>
          <a:p>
            <a:pPr lvl="1">
              <a:lnSpc>
                <a:spcPct val="150000"/>
              </a:lnSpc>
            </a:pPr>
            <a:r>
              <a:rPr lang="en-AU" sz="3000" dirty="0"/>
              <a:t>Large open key sites or numerous key parts are involved</a:t>
            </a:r>
          </a:p>
          <a:p>
            <a:pPr lvl="1">
              <a:lnSpc>
                <a:spcPct val="150000"/>
              </a:lnSpc>
            </a:pPr>
            <a:r>
              <a:rPr lang="en-AU" sz="3000" dirty="0"/>
              <a:t>Sterile gloves and often maximum barrier precautions are required</a:t>
            </a:r>
          </a:p>
          <a:p>
            <a:pPr lvl="1">
              <a:lnSpc>
                <a:spcPct val="150000"/>
              </a:lnSpc>
            </a:pPr>
            <a:r>
              <a:rPr lang="en-AU" sz="3000" dirty="0"/>
              <a:t>The use of a micro-critical aseptic field and a non-touch technique is essential to protect key parts/sites where practical.</a:t>
            </a:r>
          </a:p>
          <a:p>
            <a:pPr lvl="1">
              <a:lnSpc>
                <a:spcPct val="150000"/>
              </a:lnSpc>
            </a:pPr>
            <a:endParaRPr lang="en-AU" sz="3000" dirty="0"/>
          </a:p>
          <a:p>
            <a:pPr marL="914400" lvl="2" indent="0">
              <a:lnSpc>
                <a:spcPct val="150000"/>
              </a:lnSpc>
              <a:buNone/>
            </a:pPr>
            <a:endParaRPr lang="en-AU" sz="26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15344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Performing a procedure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marL="457200" lvl="1" indent="0">
              <a:lnSpc>
                <a:spcPct val="150000"/>
              </a:lnSpc>
              <a:buNone/>
            </a:pPr>
            <a:r>
              <a:rPr lang="en-AU" sz="3600" b="1" dirty="0"/>
              <a:t>Part 1: Risk Assessment</a:t>
            </a:r>
          </a:p>
          <a:p>
            <a:pPr marL="457200" lvl="1" indent="0">
              <a:lnSpc>
                <a:spcPct val="150000"/>
              </a:lnSpc>
              <a:buNone/>
            </a:pPr>
            <a:r>
              <a:rPr lang="en-AU" sz="3600" b="1" dirty="0"/>
              <a:t>Part 2: Preparation</a:t>
            </a:r>
          </a:p>
          <a:p>
            <a:pPr marL="457200" lvl="1" indent="0">
              <a:lnSpc>
                <a:spcPct val="150000"/>
              </a:lnSpc>
              <a:buNone/>
            </a:pPr>
            <a:r>
              <a:rPr lang="en-AU" sz="3600" b="1" dirty="0"/>
              <a:t>Part 3: Performing the procedure</a:t>
            </a:r>
          </a:p>
          <a:p>
            <a:pPr marL="457200" lvl="1" indent="0">
              <a:lnSpc>
                <a:spcPct val="150000"/>
              </a:lnSpc>
              <a:buNone/>
            </a:pPr>
            <a:r>
              <a:rPr lang="en-AU" sz="3600" b="1" dirty="0"/>
              <a:t>Part 4: Decontamination </a:t>
            </a:r>
          </a:p>
          <a:p>
            <a:pPr marL="457200" lvl="1" indent="0">
              <a:lnSpc>
                <a:spcPct val="100000"/>
              </a:lnSpc>
              <a:buNone/>
            </a:pPr>
            <a:endParaRPr lang="en-AU" sz="3000" b="1" dirty="0"/>
          </a:p>
          <a:p>
            <a:pPr marL="457200" lvl="1" indent="0">
              <a:lnSpc>
                <a:spcPct val="100000"/>
              </a:lnSpc>
              <a:buNone/>
            </a:pPr>
            <a:endParaRPr lang="en-AU" sz="3000" b="1" dirty="0"/>
          </a:p>
          <a:p>
            <a:pPr lvl="1">
              <a:lnSpc>
                <a:spcPct val="150000"/>
              </a:lnSpc>
            </a:pPr>
            <a:endParaRPr lang="en-AU" sz="3000" dirty="0"/>
          </a:p>
          <a:p>
            <a:pPr marL="914400" lvl="2" indent="0">
              <a:lnSpc>
                <a:spcPct val="150000"/>
              </a:lnSpc>
              <a:buNone/>
            </a:pPr>
            <a:endParaRPr lang="en-AU" sz="26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117645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400" b="1" dirty="0"/>
              <a:t>Part 1: Risk Assessment</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lvl="1">
              <a:lnSpc>
                <a:spcPct val="150000"/>
              </a:lnSpc>
            </a:pPr>
            <a:r>
              <a:rPr lang="en-AU" sz="3000" dirty="0"/>
              <a:t>Before preparing for a procedure the clinician needs to determine</a:t>
            </a:r>
          </a:p>
          <a:p>
            <a:pPr lvl="2">
              <a:lnSpc>
                <a:spcPct val="150000"/>
              </a:lnSpc>
            </a:pPr>
            <a:r>
              <a:rPr lang="en-AU" sz="2600" dirty="0"/>
              <a:t>The complexity of the procedure</a:t>
            </a:r>
          </a:p>
          <a:p>
            <a:pPr lvl="2">
              <a:lnSpc>
                <a:spcPct val="150000"/>
              </a:lnSpc>
            </a:pPr>
            <a:r>
              <a:rPr lang="en-AU" sz="2600" dirty="0"/>
              <a:t>Their skill level and experience at performing the procedure</a:t>
            </a:r>
          </a:p>
          <a:p>
            <a:pPr lvl="2">
              <a:lnSpc>
                <a:spcPct val="150000"/>
              </a:lnSpc>
            </a:pPr>
            <a:r>
              <a:rPr lang="en-AU" sz="2600" dirty="0"/>
              <a:t>The key parts and sites associated with the procedure</a:t>
            </a:r>
          </a:p>
          <a:p>
            <a:pPr lvl="2">
              <a:lnSpc>
                <a:spcPct val="150000"/>
              </a:lnSpc>
            </a:pPr>
            <a:r>
              <a:rPr lang="en-AU" sz="2600" dirty="0"/>
              <a:t>If the key parts or sites need to be touched</a:t>
            </a:r>
          </a:p>
          <a:p>
            <a:pPr lvl="2">
              <a:lnSpc>
                <a:spcPct val="150000"/>
              </a:lnSpc>
            </a:pPr>
            <a:r>
              <a:rPr lang="en-AU" sz="2600" dirty="0"/>
              <a:t>The infection prevention measures are required to protect key parts and sites</a:t>
            </a:r>
          </a:p>
          <a:p>
            <a:pPr lvl="2">
              <a:lnSpc>
                <a:spcPct val="150000"/>
              </a:lnSpc>
            </a:pPr>
            <a:endParaRPr lang="en-AU" sz="26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0694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400" b="1" dirty="0"/>
              <a:t>Part 2: Preparation</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lvl="1">
              <a:lnSpc>
                <a:spcPct val="150000"/>
              </a:lnSpc>
            </a:pPr>
            <a:r>
              <a:rPr lang="en-AU" sz="3000" dirty="0"/>
              <a:t>Once the type of Aseptic Technique (standard or surgical) has been determined, the healthcare worker should:</a:t>
            </a:r>
          </a:p>
          <a:p>
            <a:pPr lvl="2">
              <a:lnSpc>
                <a:spcPct val="150000"/>
              </a:lnSpc>
            </a:pPr>
            <a:r>
              <a:rPr lang="en-AU" sz="2600" dirty="0"/>
              <a:t>Apply environmental control measures</a:t>
            </a:r>
          </a:p>
          <a:p>
            <a:pPr lvl="2">
              <a:lnSpc>
                <a:spcPct val="150000"/>
              </a:lnSpc>
            </a:pPr>
            <a:r>
              <a:rPr lang="en-AU" sz="2600" dirty="0"/>
              <a:t>Ensure the appropriate PPE is available for use</a:t>
            </a:r>
          </a:p>
          <a:p>
            <a:pPr lvl="2">
              <a:lnSpc>
                <a:spcPct val="150000"/>
              </a:lnSpc>
            </a:pPr>
            <a:r>
              <a:rPr lang="en-AU" sz="2600" dirty="0"/>
              <a:t>The work surface (tray/trolley) has been cleaned and allowed to dry</a:t>
            </a:r>
          </a:p>
          <a:p>
            <a:pPr lvl="2">
              <a:lnSpc>
                <a:spcPct val="150000"/>
              </a:lnSpc>
            </a:pPr>
            <a:r>
              <a:rPr lang="en-AU" sz="2600" dirty="0"/>
              <a:t>Hand hygiene is performed before gathering equipment and items needed</a:t>
            </a:r>
          </a:p>
          <a:p>
            <a:pPr lvl="2">
              <a:lnSpc>
                <a:spcPct val="150000"/>
              </a:lnSpc>
            </a:pPr>
            <a:endParaRPr lang="en-AU" sz="26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186590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400" b="1" dirty="0"/>
              <a:t>Part 3: The procedure</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lvl="1">
              <a:lnSpc>
                <a:spcPct val="150000"/>
              </a:lnSpc>
            </a:pPr>
            <a:r>
              <a:rPr lang="en-AU" sz="3000" dirty="0"/>
              <a:t>The procedure should be performed ensuring key parts are always protected</a:t>
            </a:r>
          </a:p>
          <a:p>
            <a:pPr lvl="2">
              <a:lnSpc>
                <a:spcPct val="150000"/>
              </a:lnSpc>
            </a:pPr>
            <a:r>
              <a:rPr lang="en-AU" sz="2600" dirty="0"/>
              <a:t>Hand hygiene is performed immediately before the procedure</a:t>
            </a:r>
          </a:p>
          <a:p>
            <a:pPr lvl="2">
              <a:lnSpc>
                <a:spcPct val="150000"/>
              </a:lnSpc>
            </a:pPr>
            <a:r>
              <a:rPr lang="en-AU" sz="2600" dirty="0"/>
              <a:t>Sterile items must be used once and then disposed of into a waste bag</a:t>
            </a:r>
          </a:p>
          <a:p>
            <a:pPr lvl="2">
              <a:lnSpc>
                <a:spcPct val="150000"/>
              </a:lnSpc>
            </a:pPr>
            <a:r>
              <a:rPr lang="en-AU" sz="2600" dirty="0"/>
              <a:t>Only sterile items may come in contact with key sites, and sterile items must not come in contact with non-sterile items.</a:t>
            </a:r>
          </a:p>
          <a:p>
            <a:pPr lvl="2">
              <a:lnSpc>
                <a:spcPct val="150000"/>
              </a:lnSpc>
            </a:pPr>
            <a:endParaRPr lang="en-AU" sz="26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6873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400" b="1" dirty="0"/>
              <a:t>Part 4: Decontamination</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lvl="1">
              <a:lnSpc>
                <a:spcPct val="150000"/>
              </a:lnSpc>
            </a:pPr>
            <a:r>
              <a:rPr lang="en-AU" sz="3000" dirty="0"/>
              <a:t>Upon completion of the procedure, the healthcare worker should:</a:t>
            </a:r>
          </a:p>
          <a:p>
            <a:pPr lvl="2">
              <a:lnSpc>
                <a:spcPct val="150000"/>
              </a:lnSpc>
            </a:pPr>
            <a:r>
              <a:rPr lang="en-AU" sz="2600" dirty="0"/>
              <a:t>Remove gloves and perform hand hygiene</a:t>
            </a:r>
          </a:p>
          <a:p>
            <a:pPr lvl="2">
              <a:lnSpc>
                <a:spcPct val="150000"/>
              </a:lnSpc>
            </a:pPr>
            <a:r>
              <a:rPr lang="en-AU" sz="2600" dirty="0"/>
              <a:t>Dispose of waste and sharps</a:t>
            </a:r>
          </a:p>
          <a:p>
            <a:pPr lvl="2">
              <a:lnSpc>
                <a:spcPct val="150000"/>
              </a:lnSpc>
            </a:pPr>
            <a:r>
              <a:rPr lang="en-AU" sz="2600" dirty="0"/>
              <a:t>Clean all equipment using a detergent or detergent/disinfectant product and allow to dry.</a:t>
            </a:r>
          </a:p>
          <a:p>
            <a:pPr lvl="2">
              <a:lnSpc>
                <a:spcPct val="150000"/>
              </a:lnSpc>
            </a:pPr>
            <a:r>
              <a:rPr lang="en-AU" sz="2600" dirty="0"/>
              <a:t>Perform hand hygiene following cleaning.</a:t>
            </a:r>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21899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What is Aseptic Technique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0" indent="0">
              <a:buNone/>
            </a:pPr>
            <a:r>
              <a:rPr lang="en-AU" b="1" dirty="0"/>
              <a:t>Aseptic Technique </a:t>
            </a:r>
            <a:r>
              <a:rPr lang="en-AU" dirty="0"/>
              <a:t>is a set of practices aimed at minimising contamination and is used to protect the patient from infection during procedures</a:t>
            </a:r>
            <a:r>
              <a:rPr lang="en-AU" sz="2000" baseline="30000" dirty="0"/>
              <a:t>1</a:t>
            </a:r>
            <a:r>
              <a:rPr lang="en-AU" dirty="0"/>
              <a:t>.</a:t>
            </a:r>
          </a:p>
          <a:p>
            <a:pPr marL="0" indent="0">
              <a:buNone/>
            </a:pPr>
            <a:endParaRPr lang="en-AU" b="1" dirty="0"/>
          </a:p>
          <a:p>
            <a:pPr marL="0" indent="0">
              <a:buNone/>
            </a:pPr>
            <a:r>
              <a:rPr lang="en-AU" b="1" dirty="0"/>
              <a:t>Aseptic Technique aims to:</a:t>
            </a:r>
          </a:p>
          <a:p>
            <a:pPr lvl="1"/>
            <a:r>
              <a:rPr lang="en-AU" sz="2800" dirty="0"/>
              <a:t>Prevent pathogens from being introduced to susceptible sites by hands, surfaces and equipment</a:t>
            </a:r>
            <a:r>
              <a:rPr lang="en-AU" sz="1800" baseline="30000" dirty="0"/>
              <a:t>1</a:t>
            </a:r>
            <a:endParaRPr lang="en-AU" sz="2800" dirty="0"/>
          </a:p>
          <a:p>
            <a:pPr lvl="1"/>
            <a:endParaRPr lang="en-AU" sz="2800" dirty="0"/>
          </a:p>
          <a:p>
            <a:pPr lvl="1"/>
            <a:r>
              <a:rPr lang="en-AU" sz="2800" dirty="0"/>
              <a:t>Protect patients during invasive clinical procedures by implementing infection control measures that minimise the presence of pathogens</a:t>
            </a:r>
          </a:p>
          <a:p>
            <a:pPr marL="457200" lvl="1" indent="0">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r>
              <a:rPr lang="en-AU" dirty="0"/>
              <a:t>1. NHMRC, Australian Guidelines for the Prevention and Control of Infection in Healthcare</a:t>
            </a:r>
          </a:p>
        </p:txBody>
      </p:sp>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400" b="1" dirty="0"/>
              <a:t>Summary</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lvl="1">
              <a:lnSpc>
                <a:spcPct val="150000"/>
              </a:lnSpc>
            </a:pPr>
            <a:r>
              <a:rPr lang="en-AU" sz="3000" dirty="0"/>
              <a:t>Aseptic Technique is required for all invasive procedures</a:t>
            </a:r>
          </a:p>
          <a:p>
            <a:pPr lvl="1">
              <a:lnSpc>
                <a:spcPct val="150000"/>
              </a:lnSpc>
            </a:pPr>
            <a:r>
              <a:rPr lang="en-AU" sz="3000" dirty="0"/>
              <a:t>Aseptic Technique reduces the risk of patients acquiring an infection</a:t>
            </a:r>
          </a:p>
          <a:p>
            <a:pPr lvl="1">
              <a:lnSpc>
                <a:spcPct val="150000"/>
              </a:lnSpc>
            </a:pPr>
            <a:r>
              <a:rPr lang="en-AU" sz="3000" dirty="0"/>
              <a:t>A risk assessment is required to determine the appropriate type of Aseptic Technique</a:t>
            </a:r>
          </a:p>
          <a:p>
            <a:pPr lvl="1">
              <a:lnSpc>
                <a:spcPct val="150000"/>
              </a:lnSpc>
            </a:pPr>
            <a:r>
              <a:rPr lang="en-AU" sz="3000" dirty="0"/>
              <a:t>Key sites and key parts must be protected at all times</a:t>
            </a:r>
          </a:p>
          <a:p>
            <a:pPr lvl="1">
              <a:lnSpc>
                <a:spcPct val="150000"/>
              </a:lnSpc>
            </a:pPr>
            <a:r>
              <a:rPr lang="en-AU" sz="3000" dirty="0"/>
              <a:t>A non-touch technique is a vital component of achieving asepsis</a:t>
            </a:r>
          </a:p>
          <a:p>
            <a:pPr lvl="1">
              <a:lnSpc>
                <a:spcPct val="150000"/>
              </a:lnSpc>
            </a:pPr>
            <a:endParaRPr lang="en-AU" sz="30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71867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400" b="1" dirty="0"/>
              <a:t>References</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0" y="1323926"/>
            <a:ext cx="11903978" cy="4672058"/>
          </a:xfrm>
          <a:ln>
            <a:noFill/>
          </a:ln>
        </p:spPr>
        <p:txBody>
          <a:bodyPr>
            <a:normAutofit/>
          </a:bodyPr>
          <a:lstStyle/>
          <a:p>
            <a:pPr marL="457200" indent="-457200">
              <a:spcAft>
                <a:spcPts val="1200"/>
              </a:spcAft>
            </a:pPr>
            <a:r>
              <a:rPr lang="en-US" sz="1800" dirty="0">
                <a:effectLst/>
                <a:latin typeface="Calibri" panose="020F0502020204030204" pitchFamily="34" charset="0"/>
                <a:ea typeface="Calibri" panose="020F0502020204030204" pitchFamily="34" charset="0"/>
              </a:rPr>
              <a:t>National Health and Medical Research Council. </a:t>
            </a:r>
            <a:r>
              <a:rPr lang="en-US" sz="1800" i="1" dirty="0">
                <a:effectLst/>
                <a:latin typeface="Calibri" panose="020F0502020204030204" pitchFamily="34" charset="0"/>
                <a:ea typeface="Calibri" panose="020F0502020204030204" pitchFamily="34" charset="0"/>
              </a:rPr>
              <a:t>Australian Guidelines for the Prevention and Control of Infection in Healthcare</a:t>
            </a:r>
            <a:r>
              <a:rPr lang="en-US" sz="1800" dirty="0">
                <a:effectLst/>
                <a:latin typeface="Calibri" panose="020F0502020204030204" pitchFamily="34" charset="0"/>
                <a:ea typeface="Calibri" panose="020F0502020204030204" pitchFamily="34" charset="0"/>
              </a:rPr>
              <a:t>. National Health and Medical Research Council; 2019.</a:t>
            </a:r>
            <a:endParaRPr lang="en-AU" sz="1800" dirty="0">
              <a:effectLst/>
              <a:latin typeface="Calibri" panose="020F0502020204030204" pitchFamily="34" charset="0"/>
              <a:ea typeface="Calibri" panose="020F0502020204030204" pitchFamily="34" charset="0"/>
            </a:endParaRPr>
          </a:p>
          <a:p>
            <a:pPr marL="457200" indent="-457200">
              <a:spcAft>
                <a:spcPts val="1200"/>
              </a:spcAft>
            </a:pPr>
            <a:r>
              <a:rPr lang="en-US" sz="1800" dirty="0">
                <a:effectLst/>
                <a:latin typeface="Calibri" panose="020F0502020204030204" pitchFamily="34" charset="0"/>
                <a:ea typeface="Calibri" panose="020F0502020204030204" pitchFamily="34" charset="0"/>
              </a:rPr>
              <a:t>Australian Commission on Safety and Quality in Health Care. Healthcare-Associated Infection Program Accessed 15 March, 2024. </a:t>
            </a:r>
            <a:r>
              <a:rPr lang="en-US" sz="1800" u="sng" dirty="0">
                <a:solidFill>
                  <a:srgbClr val="0000FF"/>
                </a:solidFill>
                <a:effectLst/>
                <a:latin typeface="Calibri" panose="020F0502020204030204" pitchFamily="34" charset="0"/>
                <a:ea typeface="Calibri" panose="020F0502020204030204" pitchFamily="34" charset="0"/>
                <a:hlinkClick r:id="rId2"/>
              </a:rPr>
              <a:t>https://www.safetyandquality.gov.au/our-work/healthcare-associated-infection-program</a:t>
            </a:r>
            <a:endParaRPr lang="en-AU" sz="1800" dirty="0">
              <a:effectLst/>
              <a:latin typeface="Calibri" panose="020F0502020204030204" pitchFamily="34" charset="0"/>
              <a:ea typeface="Calibri" panose="020F0502020204030204" pitchFamily="34" charset="0"/>
            </a:endParaRPr>
          </a:p>
          <a:p>
            <a:pPr marL="457200" indent="-457200">
              <a:spcAft>
                <a:spcPts val="1200"/>
              </a:spcAft>
            </a:pPr>
            <a:r>
              <a:rPr lang="en-US" sz="1800" dirty="0">
                <a:effectLst/>
                <a:latin typeface="Calibri" panose="020F0502020204030204" pitchFamily="34" charset="0"/>
                <a:ea typeface="Calibri" panose="020F0502020204030204" pitchFamily="34" charset="0"/>
              </a:rPr>
              <a:t>Australian Commission on Safety and Quality in Health Care. Principles for aseptic technique: Information for healthcare workers. ACSQHC. Accessed 3 April, 2024. </a:t>
            </a:r>
            <a:r>
              <a:rPr lang="en-US" sz="1800" u="sng" dirty="0">
                <a:solidFill>
                  <a:srgbClr val="0000FF"/>
                </a:solidFill>
                <a:effectLst/>
                <a:latin typeface="Calibri" panose="020F0502020204030204" pitchFamily="34" charset="0"/>
                <a:ea typeface="Calibri" panose="020F0502020204030204" pitchFamily="34" charset="0"/>
                <a:hlinkClick r:id="rId3"/>
              </a:rPr>
              <a:t>https://www.safetyandquality.gov.au/sites/default/files/2022-01/principles_for_aseptic_technique-_information_for_healthcare_workers_-_december_2021.pdf</a:t>
            </a:r>
            <a:endParaRPr lang="en-AU" sz="1800" dirty="0">
              <a:effectLst/>
              <a:latin typeface="Calibri" panose="020F0502020204030204" pitchFamily="34" charset="0"/>
              <a:ea typeface="Calibri" panose="020F0502020204030204" pitchFamily="34" charset="0"/>
            </a:endParaRPr>
          </a:p>
          <a:p>
            <a:pPr marL="457200" indent="-457200">
              <a:spcAft>
                <a:spcPts val="1200"/>
              </a:spcAft>
            </a:pPr>
            <a:r>
              <a:rPr lang="en-US" sz="1800" dirty="0">
                <a:effectLst/>
                <a:latin typeface="Calibri" panose="020F0502020204030204" pitchFamily="34" charset="0"/>
                <a:ea typeface="Calibri" panose="020F0502020204030204" pitchFamily="34" charset="0"/>
              </a:rPr>
              <a:t>Australian Commission on Safety and Quality in Health Care. National Hand Hygiene Initiative Manual. Sydney NSW: Australian Commission on Safety and Quality in Health Care; 2020.</a:t>
            </a:r>
            <a:endParaRPr lang="en-AU" sz="1800" dirty="0">
              <a:effectLst/>
              <a:latin typeface="Calibri" panose="020F0502020204030204" pitchFamily="34" charset="0"/>
              <a:ea typeface="Calibri" panose="020F0502020204030204" pitchFamily="34" charset="0"/>
            </a:endParaRPr>
          </a:p>
          <a:p>
            <a:pPr marL="457200" indent="-457200">
              <a:spcAft>
                <a:spcPts val="1200"/>
              </a:spcAft>
            </a:pPr>
            <a:r>
              <a:rPr lang="en-US" sz="1800" dirty="0">
                <a:effectLst/>
                <a:latin typeface="Calibri" panose="020F0502020204030204" pitchFamily="34" charset="0"/>
                <a:ea typeface="Calibri" panose="020F0502020204030204" pitchFamily="34" charset="0"/>
              </a:rPr>
              <a:t>Australian College of Operating Room Nurses (ACORN). </a:t>
            </a:r>
            <a:r>
              <a:rPr lang="en-US" sz="1800" i="1" dirty="0">
                <a:effectLst/>
                <a:latin typeface="Calibri" panose="020F0502020204030204" pitchFamily="34" charset="0"/>
                <a:ea typeface="Calibri" panose="020F0502020204030204" pitchFamily="34" charset="0"/>
              </a:rPr>
              <a:t>The New ACORN Standards: 2023 Standards for Safe and Quality Care in the Perioperative Environment (SSQCPE) for individuals. </a:t>
            </a:r>
            <a:r>
              <a:rPr lang="en-US" sz="1800" dirty="0">
                <a:effectLst/>
                <a:latin typeface="Calibri" panose="020F0502020204030204" pitchFamily="34" charset="0"/>
                <a:ea typeface="Calibri" panose="020F0502020204030204" pitchFamily="34" charset="0"/>
              </a:rPr>
              <a:t>. vol 1. Surgical hand antisepsis, gowning and gloving. ACORN; 2023.</a:t>
            </a:r>
            <a:endParaRPr lang="en-AU" sz="1800" dirty="0">
              <a:effectLst/>
              <a:latin typeface="Calibri" panose="020F0502020204030204" pitchFamily="34" charset="0"/>
              <a:ea typeface="Calibri" panose="020F0502020204030204" pitchFamily="34" charset="0"/>
            </a:endParaRPr>
          </a:p>
          <a:p>
            <a:pPr marL="0" marR="0" indent="0" algn="l"/>
            <a:endParaRPr lang="en-AU" sz="2400" b="0" i="0" dirty="0">
              <a:solidFill>
                <a:srgbClr val="000000"/>
              </a:solidFill>
              <a:effectLst/>
              <a:highlight>
                <a:srgbClr val="FFFFFF"/>
              </a:highlight>
              <a:latin typeface="system-ui"/>
            </a:endParaRPr>
          </a:p>
          <a:p>
            <a:pPr lvl="1">
              <a:lnSpc>
                <a:spcPct val="150000"/>
              </a:lnSpc>
            </a:pPr>
            <a:endParaRPr lang="en-AU" sz="3000" dirty="0"/>
          </a:p>
          <a:p>
            <a:pPr marL="457200" lvl="1" indent="0">
              <a:lnSpc>
                <a:spcPct val="150000"/>
              </a:lnSpc>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5">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5820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5356889" y="2388947"/>
            <a:ext cx="5448285" cy="1249394"/>
          </a:xfrm>
        </p:spPr>
        <p:txBody>
          <a:bodyPr anchor="ctr">
            <a:normAutofit/>
          </a:bodyPr>
          <a:lstStyle/>
          <a:p>
            <a:pPr algn="l"/>
            <a:r>
              <a:rPr lang="en-AU" sz="6600" b="1" dirty="0"/>
              <a:t>ACIPC Office</a:t>
            </a:r>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440" y="181976"/>
            <a:ext cx="2522591" cy="687406"/>
          </a:xfrm>
          <a:prstGeom prst="rect">
            <a:avLst/>
          </a:prstGeom>
        </p:spPr>
      </p:pic>
      <p:pic>
        <p:nvPicPr>
          <p:cNvPr id="5" name="Picture 4" descr="Background pattern&#10;&#10;Description automatically generated">
            <a:extLst>
              <a:ext uri="{FF2B5EF4-FFF2-40B4-BE49-F238E27FC236}">
                <a16:creationId xmlns:a16="http://schemas.microsoft.com/office/drawing/2014/main" id="{51BCD22D-02B0-42A6-8875-7545A475EA75}"/>
              </a:ext>
            </a:extLst>
          </p:cNvPr>
          <p:cNvPicPr>
            <a:picLocks noChangeAspect="1"/>
          </p:cNvPicPr>
          <p:nvPr/>
        </p:nvPicPr>
        <p:blipFill rotWithShape="1">
          <a:blip r:embed="rId3">
            <a:extLst>
              <a:ext uri="{28A0092B-C50C-407E-A947-70E740481C1C}">
                <a14:useLocalDpi xmlns:a14="http://schemas.microsoft.com/office/drawing/2010/main" val="0"/>
              </a:ext>
            </a:extLst>
          </a:blip>
          <a:srcRect l="35825" b="38275"/>
          <a:stretch/>
        </p:blipFill>
        <p:spPr>
          <a:xfrm>
            <a:off x="0" y="-10814"/>
            <a:ext cx="5048655" cy="6868813"/>
          </a:xfrm>
          <a:prstGeom prst="rect">
            <a:avLst/>
          </a:prstGeom>
        </p:spPr>
      </p:pic>
      <p:sp>
        <p:nvSpPr>
          <p:cNvPr id="4" name="TextBox 3">
            <a:extLst>
              <a:ext uri="{FF2B5EF4-FFF2-40B4-BE49-F238E27FC236}">
                <a16:creationId xmlns:a16="http://schemas.microsoft.com/office/drawing/2014/main" id="{9A7A09BF-E51A-4C1D-B111-16FE4F6A4038}"/>
              </a:ext>
            </a:extLst>
          </p:cNvPr>
          <p:cNvSpPr txBox="1"/>
          <p:nvPr/>
        </p:nvSpPr>
        <p:spPr>
          <a:xfrm>
            <a:off x="5356889" y="3560261"/>
            <a:ext cx="6528142" cy="2308324"/>
          </a:xfrm>
          <a:prstGeom prst="rect">
            <a:avLst/>
          </a:prstGeom>
          <a:noFill/>
        </p:spPr>
        <p:txBody>
          <a:bodyPr wrap="square" rtlCol="0">
            <a:spAutoFit/>
          </a:bodyPr>
          <a:lstStyle/>
          <a:p>
            <a:r>
              <a:rPr lang="en-AU" b="1" dirty="0"/>
              <a:t>Australasian College for Infection Prevention and Control </a:t>
            </a:r>
          </a:p>
          <a:p>
            <a:r>
              <a:rPr lang="en-AU" dirty="0"/>
              <a:t>Level 6</a:t>
            </a:r>
          </a:p>
          <a:p>
            <a:r>
              <a:rPr lang="en-AU" dirty="0"/>
              <a:t>152 Macquarie Steet</a:t>
            </a:r>
          </a:p>
          <a:p>
            <a:r>
              <a:rPr lang="en-AU" dirty="0"/>
              <a:t>Hobart TAS 7000</a:t>
            </a:r>
          </a:p>
          <a:p>
            <a:endParaRPr lang="en-AU" dirty="0"/>
          </a:p>
          <a:p>
            <a:r>
              <a:rPr lang="en-AU" dirty="0"/>
              <a:t>03 6281 9239</a:t>
            </a:r>
          </a:p>
          <a:p>
            <a:r>
              <a:rPr lang="en-AU" dirty="0">
                <a:hlinkClick r:id="rId4"/>
              </a:rPr>
              <a:t>office@acipc.org.au</a:t>
            </a:r>
            <a:endParaRPr lang="en-AU" dirty="0"/>
          </a:p>
          <a:p>
            <a:r>
              <a:rPr lang="en-AU" dirty="0" err="1"/>
              <a:t>www.acipc.org.au</a:t>
            </a:r>
            <a:endParaRPr lang="en-AU" dirty="0"/>
          </a:p>
        </p:txBody>
      </p:sp>
    </p:spTree>
    <p:extLst>
      <p:ext uri="{BB962C8B-B14F-4D97-AF65-F5344CB8AC3E}">
        <p14:creationId xmlns:p14="http://schemas.microsoft.com/office/powerpoint/2010/main" val="824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Why practice Aseptic Technique?</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AU" sz="2800" b="1" dirty="0"/>
              <a:t>Aseptic Technique is required for all invasive procedures:</a:t>
            </a:r>
          </a:p>
          <a:p>
            <a:pPr marL="457200" lvl="1" indent="0">
              <a:buNone/>
            </a:pPr>
            <a:endParaRPr lang="en-AU" sz="2800" b="1" dirty="0"/>
          </a:p>
          <a:p>
            <a:pPr lvl="1"/>
            <a:r>
              <a:rPr lang="en-AU" sz="2800" dirty="0"/>
              <a:t>To reduce the risk of healthcare-associated infections (HAIs).</a:t>
            </a:r>
          </a:p>
          <a:p>
            <a:pPr marL="457200" lvl="1" indent="0">
              <a:buNone/>
            </a:pPr>
            <a:endParaRPr lang="en-AU" sz="2800" dirty="0"/>
          </a:p>
          <a:p>
            <a:pPr lvl="1"/>
            <a:r>
              <a:rPr lang="en-AU" sz="2800" dirty="0"/>
              <a:t>To significantly improve the practice of clinicians performing procedures</a:t>
            </a:r>
          </a:p>
          <a:p>
            <a:pPr marL="457200" lvl="1" indent="0">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3583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Aseptic Technique and HAIs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AU" sz="2800" b="1" dirty="0"/>
              <a:t>Healthcare-associated infections (HAIs) are:</a:t>
            </a:r>
          </a:p>
          <a:p>
            <a:pPr marL="457200" lvl="1" indent="0">
              <a:buNone/>
            </a:pPr>
            <a:endParaRPr lang="en-AU" sz="2800" b="1" dirty="0"/>
          </a:p>
          <a:p>
            <a:pPr lvl="1">
              <a:lnSpc>
                <a:spcPct val="150000"/>
              </a:lnSpc>
            </a:pPr>
            <a:r>
              <a:rPr lang="en-AU" sz="2800" dirty="0"/>
              <a:t>Infections acquired in healthcare facilities</a:t>
            </a:r>
          </a:p>
          <a:p>
            <a:pPr lvl="1">
              <a:lnSpc>
                <a:spcPct val="150000"/>
              </a:lnSpc>
            </a:pPr>
            <a:r>
              <a:rPr lang="en-AU" sz="2800" dirty="0"/>
              <a:t>Infections that occur as a result of a healthcare intervention</a:t>
            </a:r>
          </a:p>
          <a:p>
            <a:pPr lvl="1">
              <a:lnSpc>
                <a:spcPct val="150000"/>
              </a:lnSpc>
            </a:pPr>
            <a:r>
              <a:rPr lang="en-AU" sz="2800" dirty="0"/>
              <a:t>Caused by the transfer of pathogens to a patient during an intervention</a:t>
            </a:r>
          </a:p>
          <a:p>
            <a:pPr lvl="1">
              <a:lnSpc>
                <a:spcPct val="150000"/>
              </a:lnSpc>
            </a:pPr>
            <a:r>
              <a:rPr lang="en-AU" sz="2800" dirty="0"/>
              <a:t>May manifest after people leave the healthcare facility</a:t>
            </a:r>
          </a:p>
          <a:p>
            <a:pPr marL="457200" lvl="1" indent="0">
              <a:buNone/>
            </a:pPr>
            <a:endParaRPr lang="en-AU"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217942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Preventing Infections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fontScale="92500" lnSpcReduction="10000"/>
          </a:bodyPr>
          <a:lstStyle/>
          <a:p>
            <a:pPr marL="457200" lvl="1" indent="0">
              <a:buNone/>
            </a:pPr>
            <a:r>
              <a:rPr lang="en-AU" sz="2800" b="1" dirty="0"/>
              <a:t>Infections can be prevented using Aseptic Technique.</a:t>
            </a:r>
          </a:p>
          <a:p>
            <a:pPr lvl="1">
              <a:lnSpc>
                <a:spcPct val="150000"/>
              </a:lnSpc>
            </a:pPr>
            <a:r>
              <a:rPr lang="en-AU" sz="2800" dirty="0"/>
              <a:t>Correct Aseptic Technique prevents contamination and the transfer of pathogens from hands, surfaces and equipment to the patient during a procedure</a:t>
            </a:r>
          </a:p>
          <a:p>
            <a:pPr lvl="1">
              <a:lnSpc>
                <a:spcPct val="150000"/>
              </a:lnSpc>
            </a:pPr>
            <a:r>
              <a:rPr lang="en-AU" sz="2800" dirty="0"/>
              <a:t>Correct Aseptic Technique requires key parts and key sites to always be protected</a:t>
            </a:r>
          </a:p>
          <a:p>
            <a:pPr lvl="1">
              <a:lnSpc>
                <a:spcPct val="150000"/>
              </a:lnSpc>
            </a:pPr>
            <a:r>
              <a:rPr lang="en-AU" sz="2800" dirty="0"/>
              <a:t>Key parts must only come into contact with other key parts and/or key sites</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389153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CAE597-0727-442F-9F93-229A763C6CCD}"/>
              </a:ext>
            </a:extLst>
          </p:cNvPr>
          <p:cNvSpPr>
            <a:spLocks noGrp="1"/>
          </p:cNvSpPr>
          <p:nvPr>
            <p:ph sz="half" idx="1"/>
          </p:nvPr>
        </p:nvSpPr>
        <p:spPr>
          <a:xfrm>
            <a:off x="285198" y="1481676"/>
            <a:ext cx="5181600" cy="4399242"/>
          </a:xfrm>
          <a:ln>
            <a:noFill/>
          </a:ln>
        </p:spPr>
        <p:txBody>
          <a:bodyPr>
            <a:normAutofit/>
          </a:bodyPr>
          <a:lstStyle/>
          <a:p>
            <a:pPr marL="0" indent="0">
              <a:lnSpc>
                <a:spcPct val="120000"/>
              </a:lnSpc>
              <a:spcBef>
                <a:spcPts val="1200"/>
              </a:spcBef>
              <a:spcAft>
                <a:spcPts val="1200"/>
              </a:spcAft>
              <a:buNone/>
            </a:pPr>
            <a:r>
              <a:rPr lang="en-AU" sz="3200" b="1" dirty="0"/>
              <a:t>Key sites include:</a:t>
            </a:r>
          </a:p>
          <a:p>
            <a:pPr>
              <a:lnSpc>
                <a:spcPct val="120000"/>
              </a:lnSpc>
              <a:spcBef>
                <a:spcPts val="1200"/>
              </a:spcBef>
              <a:spcAft>
                <a:spcPts val="1200"/>
              </a:spcAft>
            </a:pPr>
            <a:r>
              <a:rPr lang="en-AU" dirty="0"/>
              <a:t>Non-intact skin </a:t>
            </a:r>
          </a:p>
          <a:p>
            <a:pPr>
              <a:lnSpc>
                <a:spcPct val="120000"/>
              </a:lnSpc>
              <a:spcBef>
                <a:spcPts val="1200"/>
              </a:spcBef>
              <a:spcAft>
                <a:spcPts val="1200"/>
              </a:spcAft>
            </a:pPr>
            <a:r>
              <a:rPr lang="en-AU" dirty="0"/>
              <a:t>Access sites for medical devices</a:t>
            </a:r>
          </a:p>
          <a:p>
            <a:pPr>
              <a:lnSpc>
                <a:spcPct val="120000"/>
              </a:lnSpc>
              <a:spcBef>
                <a:spcPts val="1200"/>
              </a:spcBef>
              <a:spcAft>
                <a:spcPts val="1200"/>
              </a:spcAft>
            </a:pPr>
            <a:r>
              <a:rPr lang="en-AU" dirty="0"/>
              <a:t>Insertion sites</a:t>
            </a:r>
          </a:p>
          <a:p>
            <a:pPr>
              <a:lnSpc>
                <a:spcPct val="120000"/>
              </a:lnSpc>
              <a:spcBef>
                <a:spcPts val="1200"/>
              </a:spcBef>
              <a:spcAft>
                <a:spcPts val="1200"/>
              </a:spcAft>
            </a:pPr>
            <a:endParaRPr lang="en-AU" sz="2000" dirty="0"/>
          </a:p>
          <a:p>
            <a:pPr marL="457200" lvl="1" indent="0">
              <a:buNone/>
            </a:pPr>
            <a:endParaRPr lang="en-AU" sz="2000" dirty="0"/>
          </a:p>
        </p:txBody>
      </p:sp>
      <p:sp>
        <p:nvSpPr>
          <p:cNvPr id="6" name="Content Placeholder 5">
            <a:extLst>
              <a:ext uri="{FF2B5EF4-FFF2-40B4-BE49-F238E27FC236}">
                <a16:creationId xmlns:a16="http://schemas.microsoft.com/office/drawing/2014/main" id="{E828B050-FB55-4E0E-A424-F91C3FB33004}"/>
              </a:ext>
            </a:extLst>
          </p:cNvPr>
          <p:cNvSpPr>
            <a:spLocks noGrp="1"/>
          </p:cNvSpPr>
          <p:nvPr>
            <p:ph sz="half" idx="2"/>
          </p:nvPr>
        </p:nvSpPr>
        <p:spPr>
          <a:xfrm>
            <a:off x="6356758" y="1481676"/>
            <a:ext cx="5181600" cy="3724275"/>
          </a:xfrm>
          <a:ln>
            <a:noFill/>
          </a:ln>
        </p:spPr>
        <p:txBody>
          <a:bodyPr>
            <a:normAutofit/>
          </a:bodyPr>
          <a:lstStyle/>
          <a:p>
            <a:endParaRPr lang="en-AU" dirty="0"/>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0" y="5995988"/>
            <a:ext cx="12293600" cy="862011"/>
          </a:xfrm>
          <a:prstGeom prst="rect">
            <a:avLst/>
          </a:prstGeom>
        </p:spPr>
      </p:pic>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258904" y="194184"/>
            <a:ext cx="8415313" cy="908731"/>
          </a:xfrm>
          <a:noFill/>
          <a:ln>
            <a:noFill/>
          </a:ln>
        </p:spPr>
        <p:txBody>
          <a:bodyPr/>
          <a:lstStyle/>
          <a:p>
            <a:r>
              <a:rPr lang="en-AU" b="1" dirty="0"/>
              <a:t>Key Sites</a:t>
            </a:r>
          </a:p>
        </p:txBody>
      </p:sp>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3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CAE597-0727-442F-9F93-229A763C6CCD}"/>
              </a:ext>
            </a:extLst>
          </p:cNvPr>
          <p:cNvSpPr>
            <a:spLocks noGrp="1"/>
          </p:cNvSpPr>
          <p:nvPr>
            <p:ph sz="half" idx="1"/>
          </p:nvPr>
        </p:nvSpPr>
        <p:spPr>
          <a:xfrm>
            <a:off x="285198" y="1481676"/>
            <a:ext cx="5810802" cy="4399242"/>
          </a:xfrm>
          <a:ln>
            <a:noFill/>
          </a:ln>
        </p:spPr>
        <p:txBody>
          <a:bodyPr>
            <a:normAutofit fontScale="85000" lnSpcReduction="20000"/>
          </a:bodyPr>
          <a:lstStyle/>
          <a:p>
            <a:pPr marL="0" indent="0">
              <a:lnSpc>
                <a:spcPct val="120000"/>
              </a:lnSpc>
              <a:spcBef>
                <a:spcPts val="1200"/>
              </a:spcBef>
              <a:spcAft>
                <a:spcPts val="1200"/>
              </a:spcAft>
              <a:buNone/>
            </a:pPr>
            <a:r>
              <a:rPr lang="en-AU" sz="3200" b="1" dirty="0"/>
              <a:t>Key parts are the sterile components of equipment used during a procedure.</a:t>
            </a:r>
          </a:p>
          <a:p>
            <a:pPr>
              <a:lnSpc>
                <a:spcPct val="120000"/>
              </a:lnSpc>
              <a:spcBef>
                <a:spcPts val="1200"/>
              </a:spcBef>
              <a:spcAft>
                <a:spcPts val="1200"/>
              </a:spcAft>
            </a:pPr>
            <a:r>
              <a:rPr lang="en-AU" sz="3800" dirty="0"/>
              <a:t>IV bungs</a:t>
            </a:r>
          </a:p>
          <a:p>
            <a:pPr>
              <a:lnSpc>
                <a:spcPct val="120000"/>
              </a:lnSpc>
              <a:spcBef>
                <a:spcPts val="1200"/>
              </a:spcBef>
              <a:spcAft>
                <a:spcPts val="1200"/>
              </a:spcAft>
            </a:pPr>
            <a:r>
              <a:rPr lang="en-AU" sz="3800" dirty="0"/>
              <a:t>Needle hubs</a:t>
            </a:r>
          </a:p>
          <a:p>
            <a:pPr>
              <a:lnSpc>
                <a:spcPct val="120000"/>
              </a:lnSpc>
              <a:spcBef>
                <a:spcPts val="1200"/>
              </a:spcBef>
              <a:spcAft>
                <a:spcPts val="1200"/>
              </a:spcAft>
            </a:pPr>
            <a:r>
              <a:rPr lang="en-AU" sz="3800" dirty="0"/>
              <a:t>Syringe tips</a:t>
            </a:r>
          </a:p>
          <a:p>
            <a:pPr>
              <a:lnSpc>
                <a:spcPct val="120000"/>
              </a:lnSpc>
              <a:spcBef>
                <a:spcPts val="1200"/>
              </a:spcBef>
              <a:spcAft>
                <a:spcPts val="1200"/>
              </a:spcAft>
            </a:pPr>
            <a:r>
              <a:rPr lang="en-AU" sz="3800" dirty="0"/>
              <a:t>Dressing packs</a:t>
            </a:r>
            <a:endParaRPr lang="en-AU" sz="2400" dirty="0"/>
          </a:p>
          <a:p>
            <a:pPr marL="457200" lvl="1" indent="0">
              <a:buNone/>
            </a:pPr>
            <a:endParaRPr lang="en-AU" sz="2000" dirty="0"/>
          </a:p>
        </p:txBody>
      </p:sp>
      <p:sp>
        <p:nvSpPr>
          <p:cNvPr id="6" name="Content Placeholder 5">
            <a:extLst>
              <a:ext uri="{FF2B5EF4-FFF2-40B4-BE49-F238E27FC236}">
                <a16:creationId xmlns:a16="http://schemas.microsoft.com/office/drawing/2014/main" id="{E828B050-FB55-4E0E-A424-F91C3FB33004}"/>
              </a:ext>
            </a:extLst>
          </p:cNvPr>
          <p:cNvSpPr>
            <a:spLocks noGrp="1"/>
          </p:cNvSpPr>
          <p:nvPr>
            <p:ph sz="half" idx="2"/>
          </p:nvPr>
        </p:nvSpPr>
        <p:spPr>
          <a:xfrm>
            <a:off x="6356758" y="1481676"/>
            <a:ext cx="5181600" cy="3724275"/>
          </a:xfrm>
          <a:ln>
            <a:noFill/>
          </a:ln>
        </p:spPr>
        <p:txBody>
          <a:bodyPr>
            <a:normAutofit fontScale="85000" lnSpcReduction="20000"/>
          </a:bodyPr>
          <a:lstStyle/>
          <a:p>
            <a:endParaRPr lang="en-AU" dirty="0"/>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0" y="5995988"/>
            <a:ext cx="12293600" cy="862011"/>
          </a:xfrm>
          <a:prstGeom prst="rect">
            <a:avLst/>
          </a:prstGeom>
        </p:spPr>
      </p:pic>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258904" y="194184"/>
            <a:ext cx="8415313" cy="908731"/>
          </a:xfrm>
          <a:noFill/>
          <a:ln>
            <a:noFill/>
          </a:ln>
        </p:spPr>
        <p:txBody>
          <a:bodyPr/>
          <a:lstStyle/>
          <a:p>
            <a:r>
              <a:rPr lang="en-AU" b="1" dirty="0"/>
              <a:t>Key Parts</a:t>
            </a:r>
          </a:p>
        </p:txBody>
      </p:sp>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3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Preventing Infections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AU" sz="2800" b="1" dirty="0"/>
              <a:t>Infection Prevention Considerations During Aseptic Technique</a:t>
            </a:r>
            <a:endParaRPr lang="en-AU" sz="2800" dirty="0"/>
          </a:p>
          <a:p>
            <a:pPr lvl="1">
              <a:lnSpc>
                <a:spcPct val="150000"/>
              </a:lnSpc>
            </a:pPr>
            <a:r>
              <a:rPr lang="en-AU" sz="2800" dirty="0"/>
              <a:t>Sequencing</a:t>
            </a:r>
          </a:p>
          <a:p>
            <a:pPr lvl="1">
              <a:lnSpc>
                <a:spcPct val="150000"/>
              </a:lnSpc>
            </a:pPr>
            <a:r>
              <a:rPr lang="en-AU" sz="2800" dirty="0"/>
              <a:t>Environmental controls</a:t>
            </a:r>
          </a:p>
          <a:p>
            <a:pPr lvl="1">
              <a:lnSpc>
                <a:spcPct val="150000"/>
              </a:lnSpc>
            </a:pPr>
            <a:r>
              <a:rPr lang="en-AU" sz="2800" dirty="0"/>
              <a:t>Hand Hygiene</a:t>
            </a:r>
          </a:p>
          <a:p>
            <a:pPr lvl="1">
              <a:lnSpc>
                <a:spcPct val="150000"/>
              </a:lnSpc>
            </a:pPr>
            <a:r>
              <a:rPr lang="en-AU" sz="2800" dirty="0"/>
              <a:t>Maintenance of aseptic fields</a:t>
            </a:r>
          </a:p>
          <a:p>
            <a:pPr lvl="1">
              <a:lnSpc>
                <a:spcPct val="150000"/>
              </a:lnSpc>
            </a:pPr>
            <a:r>
              <a:rPr lang="en-AU" sz="2800" dirty="0"/>
              <a:t>Personal Protective Equipment (PPE)</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
        <p:nvSpPr>
          <p:cNvPr id="5" name="Footer Placeholder 4">
            <a:extLst>
              <a:ext uri="{FF2B5EF4-FFF2-40B4-BE49-F238E27FC236}">
                <a16:creationId xmlns:a16="http://schemas.microsoft.com/office/drawing/2014/main" id="{8C4A5603-A757-2F10-C286-831129C3829F}"/>
              </a:ext>
            </a:extLst>
          </p:cNvPr>
          <p:cNvSpPr>
            <a:spLocks noGrp="1"/>
          </p:cNvSpPr>
          <p:nvPr>
            <p:ph type="ftr" sz="quarter" idx="11"/>
          </p:nvPr>
        </p:nvSpPr>
        <p:spPr>
          <a:xfrm>
            <a:off x="258904" y="5542701"/>
            <a:ext cx="6503126" cy="365125"/>
          </a:xfrm>
        </p:spPr>
        <p:txBody>
          <a:bodyPr/>
          <a:lstStyle/>
          <a:p>
            <a:pPr algn="l"/>
            <a:endParaRPr lang="en-AU" dirty="0"/>
          </a:p>
        </p:txBody>
      </p:sp>
    </p:spTree>
    <p:extLst>
      <p:ext uri="{BB962C8B-B14F-4D97-AF65-F5344CB8AC3E}">
        <p14:creationId xmlns:p14="http://schemas.microsoft.com/office/powerpoint/2010/main" val="1814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67fe1fb-a778-4607-880f-66c4ec81c6ad" xsi:nil="true"/>
    <lcf76f155ced4ddcb4097134ff3c332f xmlns="614eb5ac-d6cd-4f59-a3aa-744c9766c7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EAB278AFA82D4A97ABAF74DF46C099" ma:contentTypeVersion="18" ma:contentTypeDescription="Create a new document." ma:contentTypeScope="" ma:versionID="7138f30c9f76f33d64bd2c6c365cd27b">
  <xsd:schema xmlns:xsd="http://www.w3.org/2001/XMLSchema" xmlns:xs="http://www.w3.org/2001/XMLSchema" xmlns:p="http://schemas.microsoft.com/office/2006/metadata/properties" xmlns:ns2="614eb5ac-d6cd-4f59-a3aa-744c9766c7ff" xmlns:ns3="767fe1fb-a778-4607-880f-66c4ec81c6ad" targetNamespace="http://schemas.microsoft.com/office/2006/metadata/properties" ma:root="true" ma:fieldsID="e443e81537f9ab56f88242c5704198df" ns2:_="" ns3:_="">
    <xsd:import namespace="614eb5ac-d6cd-4f59-a3aa-744c9766c7ff"/>
    <xsd:import namespace="767fe1fb-a778-4607-880f-66c4ec81c6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eb5ac-d6cd-4f59-a3aa-744c9766c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12c2ea-3e67-4785-8bf5-4f19be5ece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7fe1fb-a778-4607-880f-66c4ec81c6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4620d9-cf6e-4e80-bb36-7d0e92f1d687}" ma:internalName="TaxCatchAll" ma:showField="CatchAllData" ma:web="767fe1fb-a778-4607-880f-66c4ec81c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B2D8B-64C2-4A6A-BB05-BA076BF4AD53}">
  <ds:schemaRefs>
    <ds:schemaRef ds:uri="http://schemas.microsoft.com/sharepoint/v3/contenttype/forms"/>
  </ds:schemaRefs>
</ds:datastoreItem>
</file>

<file path=customXml/itemProps2.xml><?xml version="1.0" encoding="utf-8"?>
<ds:datastoreItem xmlns:ds="http://schemas.openxmlformats.org/officeDocument/2006/customXml" ds:itemID="{13125216-BC98-4F2D-82C5-DDEA814F3382}">
  <ds:schemaRefs>
    <ds:schemaRef ds:uri="614eb5ac-d6cd-4f59-a3aa-744c9766c7ff"/>
    <ds:schemaRef ds:uri="767fe1fb-a778-4607-880f-66c4ec81c6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9591F7-F694-4A68-996C-8FA8ACC9B36C}"/>
</file>

<file path=docProps/app.xml><?xml version="1.0" encoding="utf-8"?>
<Properties xmlns="http://schemas.openxmlformats.org/officeDocument/2006/extended-properties" xmlns:vt="http://schemas.openxmlformats.org/officeDocument/2006/docPropsVTypes">
  <Template>Office Theme</Template>
  <TotalTime>270</TotalTime>
  <Words>1790</Words>
  <Application>Microsoft Macintosh PowerPoint</Application>
  <PresentationFormat>Widescreen</PresentationFormat>
  <Paragraphs>193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system-ui</vt:lpstr>
      <vt:lpstr>Office Theme</vt:lpstr>
      <vt:lpstr>Aseptic Technique</vt:lpstr>
      <vt:lpstr>PowerPoint Presentation</vt:lpstr>
      <vt:lpstr>What is Aseptic Technique</vt:lpstr>
      <vt:lpstr>Why practice Aseptic Technique?</vt:lpstr>
      <vt:lpstr>Aseptic Technique and HAIs</vt:lpstr>
      <vt:lpstr>Preventing Infections</vt:lpstr>
      <vt:lpstr>Key Sites</vt:lpstr>
      <vt:lpstr>Key Parts</vt:lpstr>
      <vt:lpstr>Preventing Infections</vt:lpstr>
      <vt:lpstr>Sequencing</vt:lpstr>
      <vt:lpstr>Environmental Controls</vt:lpstr>
      <vt:lpstr>Hand Hygiene</vt:lpstr>
      <vt:lpstr>Routine hand hygiene</vt:lpstr>
      <vt:lpstr>Routine hand hygiene</vt:lpstr>
      <vt:lpstr>Surgical Hand Hygiene</vt:lpstr>
      <vt:lpstr>Personal Protective Equipment (PPE)</vt:lpstr>
      <vt:lpstr>Personal Protective Equipment (PPE)</vt:lpstr>
      <vt:lpstr>Aseptic Field Management</vt:lpstr>
      <vt:lpstr>General Aseptic Fields</vt:lpstr>
      <vt:lpstr>Critical Aseptic Fields</vt:lpstr>
      <vt:lpstr>Micro-Critical Aseptic Fields</vt:lpstr>
      <vt:lpstr>Non-touch technique</vt:lpstr>
      <vt:lpstr>Types of Procedures</vt:lpstr>
      <vt:lpstr>Types of Procedures</vt:lpstr>
      <vt:lpstr>Performing a procedure</vt:lpstr>
      <vt:lpstr>Part 1: Risk Assessment</vt:lpstr>
      <vt:lpstr>Part 2: Preparation</vt:lpstr>
      <vt:lpstr>Part 3: The procedure</vt:lpstr>
      <vt:lpstr>Part 4: Decontamination</vt:lpstr>
      <vt:lpstr>Summary</vt:lpstr>
      <vt:lpstr>References</vt:lpstr>
      <vt:lpstr>ACIPC Office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Kerri Pursell</dc:creator>
  <cp:lastModifiedBy>Karen McKenna</cp:lastModifiedBy>
  <cp:revision>6</cp:revision>
  <dcterms:created xsi:type="dcterms:W3CDTF">2021-09-28T04:22:57Z</dcterms:created>
  <dcterms:modified xsi:type="dcterms:W3CDTF">2024-06-13T02:53:54Z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0x010100C766657FF37C1C43A151EF84B8C13B3F</vt:lpwstr>
  </property>
  <property fmtid="{D5CDD505-2E9C-101B-9397-08002B2CF9AE}" pid="3" name="MediaServiceImageTags">
    <vt:lpwstr/>
  </property>
</Properties>
</file>