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36513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270137"/>
            <a:ext cx="1146283" cy="370396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8075636/" TargetMode="External"/><Relationship Id="rId2" Type="http://schemas.openxmlformats.org/officeDocument/2006/relationships/hyperlink" Target="https://www.cdc.gov/malaria/stori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atmalaria.org/blog/moms-and-malari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Malaria bites..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b="1" dirty="0"/>
              <a:t>Peter Massey</a:t>
            </a:r>
          </a:p>
          <a:p>
            <a:r>
              <a:rPr lang="en-AU" b="1" dirty="0"/>
              <a:t>CNC Public Health</a:t>
            </a:r>
          </a:p>
          <a:p>
            <a:r>
              <a:rPr lang="en-AU" b="1" dirty="0"/>
              <a:t>Hunter New England Population Health, NSW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166" y="323850"/>
            <a:ext cx="5366334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9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of the findings about malaria: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851" y="1498600"/>
            <a:ext cx="8821931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areas were most at risk from malaria?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Villages next to marshes and swampy areas and near the hospital…..</a:t>
            </a:r>
          </a:p>
          <a:p>
            <a:r>
              <a:rPr lang="en-AU" dirty="0"/>
              <a:t>And the hospital campus !!</a:t>
            </a:r>
          </a:p>
          <a:p>
            <a:r>
              <a:rPr lang="en-AU" dirty="0"/>
              <a:t>Staff, family, visitors and patients were being infected with malaria at the hospital.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251858"/>
            <a:ext cx="4628432" cy="3466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251858"/>
            <a:ext cx="5195604" cy="34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24" y="295734"/>
            <a:ext cx="3453151" cy="2610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955" y="119857"/>
            <a:ext cx="3457224" cy="3316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511" y="2203448"/>
            <a:ext cx="5215732" cy="348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100" y="3948111"/>
            <a:ext cx="3810000" cy="254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366" y="2846387"/>
            <a:ext cx="2528145" cy="33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prevent malaria infection in the hospital and the campus?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Bed nets for patients…..</a:t>
            </a:r>
          </a:p>
          <a:p>
            <a:r>
              <a:rPr lang="en-AU" dirty="0"/>
              <a:t>Insect screen on windows….</a:t>
            </a:r>
          </a:p>
          <a:p>
            <a:r>
              <a:rPr lang="en-AU" dirty="0"/>
              <a:t>Rapid diagnosis and treatment….</a:t>
            </a:r>
          </a:p>
          <a:p>
            <a:r>
              <a:rPr lang="en-AU" dirty="0"/>
              <a:t>Insecticides……</a:t>
            </a:r>
          </a:p>
          <a:p>
            <a:r>
              <a:rPr lang="en-AU" dirty="0"/>
              <a:t>Avoiding mosquito bites when outside, </a:t>
            </a:r>
            <a:r>
              <a:rPr lang="en-AU" dirty="0" err="1"/>
              <a:t>eg</a:t>
            </a:r>
            <a:r>
              <a:rPr lang="en-AU" dirty="0"/>
              <a:t> when cooking or seeing family…</a:t>
            </a:r>
          </a:p>
          <a:p>
            <a:endParaRPr lang="en-AU" dirty="0"/>
          </a:p>
          <a:p>
            <a:r>
              <a:rPr lang="en-AU" dirty="0"/>
              <a:t>All come with challenges</a:t>
            </a:r>
          </a:p>
          <a:p>
            <a:pPr lvl="1"/>
            <a:r>
              <a:rPr lang="en-AU" dirty="0"/>
              <a:t>Ambulances at </a:t>
            </a:r>
            <a:r>
              <a:rPr lang="en-AU" dirty="0" err="1"/>
              <a:t>Atoifi</a:t>
            </a:r>
            <a:endParaRPr lang="en-AU" dirty="0"/>
          </a:p>
          <a:p>
            <a:pPr lvl="1"/>
            <a:r>
              <a:rPr lang="en-AU" dirty="0"/>
              <a:t>Multi purposes for nets</a:t>
            </a:r>
          </a:p>
          <a:p>
            <a:pPr lvl="1"/>
            <a:r>
              <a:rPr lang="en-AU" dirty="0"/>
              <a:t>Staffing for malaria tests</a:t>
            </a:r>
          </a:p>
          <a:p>
            <a:pPr lvl="1"/>
            <a:r>
              <a:rPr lang="en-AU" dirty="0"/>
              <a:t>Real life on the ground and in the wards.</a:t>
            </a:r>
          </a:p>
        </p:txBody>
      </p:sp>
    </p:spTree>
    <p:extLst>
      <p:ext uri="{BB962C8B-B14F-4D97-AF65-F5344CB8AC3E}">
        <p14:creationId xmlns:p14="http://schemas.microsoft.com/office/powerpoint/2010/main" val="406348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wisdom gained: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62100"/>
            <a:ext cx="8915400" cy="4708037"/>
          </a:xfrm>
        </p:spPr>
        <p:txBody>
          <a:bodyPr/>
          <a:lstStyle/>
          <a:p>
            <a:r>
              <a:rPr lang="en-AU" dirty="0"/>
              <a:t>Listen to concerns from locals, listen carefully and explore further</a:t>
            </a:r>
          </a:p>
          <a:p>
            <a:r>
              <a:rPr lang="en-AU" dirty="0"/>
              <a:t>Boxes of completed forms under desks can be a treasure trove of new understanding</a:t>
            </a:r>
          </a:p>
          <a:p>
            <a:r>
              <a:rPr lang="en-AU" dirty="0"/>
              <a:t>Infection prevention is complicated</a:t>
            </a:r>
          </a:p>
          <a:p>
            <a:pPr lvl="1"/>
            <a:r>
              <a:rPr lang="en-AU" dirty="0"/>
              <a:t>Resources, or lack of resources</a:t>
            </a:r>
          </a:p>
          <a:p>
            <a:pPr lvl="1"/>
            <a:r>
              <a:rPr lang="en-AU" dirty="0"/>
              <a:t>Human behaviour</a:t>
            </a:r>
          </a:p>
          <a:p>
            <a:pPr lvl="1"/>
            <a:r>
              <a:rPr lang="en-AU" dirty="0"/>
              <a:t>Systems that put people (staff, patients, visitors) at risk</a:t>
            </a:r>
          </a:p>
          <a:p>
            <a:r>
              <a:rPr lang="en-AU" dirty="0"/>
              <a:t>Share stories as we all can learn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174" y="2633418"/>
            <a:ext cx="2396797" cy="22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4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4" name="Group 3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5" name="Rectangle 4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7" name="Rectangle 4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tanding in a body of water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88E75F96-1D8B-42FD-DACD-DD2797EA6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2117" b="197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8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A06D5-C2DB-3F33-98A1-A305B4F6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962400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EFFFF"/>
                </a:solidFill>
              </a:rPr>
              <a:t>Always was always will be….</a:t>
            </a:r>
          </a:p>
        </p:txBody>
      </p:sp>
    </p:spTree>
    <p:extLst>
      <p:ext uri="{BB962C8B-B14F-4D97-AF65-F5344CB8AC3E}">
        <p14:creationId xmlns:p14="http://schemas.microsoft.com/office/powerpoint/2010/main" val="128155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4784237"/>
          </a:xfrm>
        </p:spPr>
        <p:txBody>
          <a:bodyPr/>
          <a:lstStyle/>
          <a:p>
            <a:r>
              <a:rPr lang="en-AU" dirty="0"/>
              <a:t>Malaria is an acute febrile illness that can be life-threatening</a:t>
            </a:r>
          </a:p>
          <a:p>
            <a:r>
              <a:rPr lang="en-AU" dirty="0"/>
              <a:t>Malaria is caused by parasites (Plasmodium) that are transmitted to people through the bites of infected female Anopheles mosquitoes. It is preventable and curable.</a:t>
            </a:r>
          </a:p>
          <a:p>
            <a:r>
              <a:rPr lang="en-AU" dirty="0"/>
              <a:t>There are 5 parasite species that cause malaria in humans, and 2 of these species – </a:t>
            </a:r>
            <a:r>
              <a:rPr lang="en-AU" i="1" dirty="0"/>
              <a:t>P. falciparum</a:t>
            </a:r>
            <a:r>
              <a:rPr lang="en-AU" dirty="0"/>
              <a:t> and </a:t>
            </a:r>
            <a:r>
              <a:rPr lang="en-AU" i="1" dirty="0"/>
              <a:t>P. vivax</a:t>
            </a:r>
            <a:r>
              <a:rPr lang="en-AU" dirty="0"/>
              <a:t> – pose the greatest threat. </a:t>
            </a:r>
            <a:r>
              <a:rPr lang="en-AU" i="1" dirty="0"/>
              <a:t>P. falciparum</a:t>
            </a:r>
            <a:r>
              <a:rPr lang="en-AU" dirty="0"/>
              <a:t> is the deadliest malaria parasite and the most prevalent on the African continent. </a:t>
            </a:r>
            <a:r>
              <a:rPr lang="en-AU" i="1" dirty="0"/>
              <a:t>P. vivax</a:t>
            </a:r>
            <a:r>
              <a:rPr lang="en-AU" dirty="0"/>
              <a:t> is the dominant malaria parasite in most countries outside of sub-Saharan Africa.</a:t>
            </a:r>
          </a:p>
          <a:p>
            <a:r>
              <a:rPr lang="en-AU" dirty="0"/>
              <a:t>In 2021, there were an estimated 247 million cases of malaria worldwide.</a:t>
            </a:r>
          </a:p>
          <a:p>
            <a:r>
              <a:rPr lang="en-AU" dirty="0"/>
              <a:t>The estimated number of malaria deaths stood at 619 000 in 2021.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200" y="5130800"/>
            <a:ext cx="2222500" cy="14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9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Malaria signs, symptoms &amp;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4784237"/>
          </a:xfrm>
        </p:spPr>
        <p:txBody>
          <a:bodyPr>
            <a:normAutofit/>
          </a:bodyPr>
          <a:lstStyle/>
          <a:p>
            <a:r>
              <a:rPr lang="en-AU" dirty="0"/>
              <a:t>The first symptoms – fever, headache and chills – usually appear 10–15 days after the infective mosquito bite and may be mild and difficult to recognize as malaria. </a:t>
            </a:r>
          </a:p>
          <a:p>
            <a:r>
              <a:rPr lang="en-AU" dirty="0"/>
              <a:t>Fever; Chills; General feeling of discomfort; Headache; Nausea and vomiting; Diarrhoea; Abdominal pain; Muscle or joint pain; Fatigue; Rapid breathing; Rapid heart rate; Cough. Malaria “attack”</a:t>
            </a:r>
          </a:p>
          <a:p>
            <a:r>
              <a:rPr lang="en-AU" dirty="0"/>
              <a:t>Left untreated, </a:t>
            </a:r>
            <a:r>
              <a:rPr lang="en-AU" i="1" dirty="0"/>
              <a:t>P. falciparum</a:t>
            </a:r>
            <a:r>
              <a:rPr lang="en-AU" dirty="0"/>
              <a:t> malaria can progress to severe illness and death within a period of 24 hours.</a:t>
            </a:r>
          </a:p>
          <a:p>
            <a:r>
              <a:rPr lang="en-AU" dirty="0"/>
              <a:t>Malaria in returned travellers: </a:t>
            </a:r>
            <a:r>
              <a:rPr lang="en-AU" dirty="0">
                <a:hlinkClick r:id="rId2"/>
              </a:rPr>
              <a:t>CDC - Malaria - People With Malaria Speak</a:t>
            </a:r>
            <a:endParaRPr lang="en-AU" dirty="0"/>
          </a:p>
          <a:p>
            <a:r>
              <a:rPr lang="en-AU" dirty="0">
                <a:hlinkClick r:id="rId3"/>
              </a:rPr>
              <a:t>Inadequate chemoprophylaxis and the risk of malaria - PubMed (nih.gov)</a:t>
            </a:r>
            <a:endParaRPr lang="en-AU" dirty="0"/>
          </a:p>
          <a:p>
            <a:r>
              <a:rPr lang="en-AU" dirty="0">
                <a:hlinkClick r:id="rId4"/>
              </a:rPr>
              <a:t>Moms &amp; Malaria: The Impact of Malaria on Families – United To Beat Malaria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13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Malaria in Malaita, Solomon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25600"/>
            <a:ext cx="8915400" cy="4902200"/>
          </a:xfrm>
        </p:spPr>
        <p:txBody>
          <a:bodyPr>
            <a:normAutofit/>
          </a:bodyPr>
          <a:lstStyle/>
          <a:p>
            <a:pPr fontAlgn="base"/>
            <a:r>
              <a:rPr lang="en-AU" dirty="0"/>
              <a:t>Malaria is endemic in Solomon Islands and high rates are seen in Malaita.</a:t>
            </a:r>
          </a:p>
          <a:p>
            <a:pPr fontAlgn="base"/>
            <a:r>
              <a:rPr lang="en-AU" dirty="0"/>
              <a:t>In the 1960s, a malaria intervention called ‘indoor residual spraying’ – spraying the inside of homes with insecticide to kill mosquitoes – was popular in the Solomon Islands because mosquitoes typically entered homes late at night. But mosquitoes are a challenging foe, and it was soon realised the mosquitoes had adapted their behaviour to try to avoid the insecticide sprayed inside homes.</a:t>
            </a:r>
          </a:p>
          <a:p>
            <a:pPr fontAlgn="base"/>
            <a:r>
              <a:rPr lang="en-AU" dirty="0"/>
              <a:t>The Solomon Islands is the first country in which mosquito behavioural resistance was shown, where the mosquito changes its behaviour to avoid the insecticide - Professor Tom </a:t>
            </a:r>
            <a:r>
              <a:rPr lang="en-AU" dirty="0" err="1"/>
              <a:t>Burkot</a:t>
            </a:r>
            <a:r>
              <a:rPr lang="en-AU" dirty="0"/>
              <a:t>, a vector biologist at </a:t>
            </a:r>
            <a:r>
              <a:rPr lang="en-AU" dirty="0" err="1"/>
              <a:t>AITHM</a:t>
            </a:r>
            <a:r>
              <a:rPr lang="en-AU" dirty="0"/>
              <a:t>/</a:t>
            </a:r>
            <a:r>
              <a:rPr lang="en-AU" dirty="0" err="1"/>
              <a:t>JCU</a:t>
            </a:r>
            <a:r>
              <a:rPr lang="en-AU" dirty="0"/>
              <a:t>. The mosquitoes shifted their feeding behaviour from feeding indoors late at night to feeding outdoors early in the evening.</a:t>
            </a:r>
          </a:p>
          <a:p>
            <a:pPr fontAlgn="base"/>
            <a:r>
              <a:rPr lang="en-AU" dirty="0"/>
              <a:t>a more effective intervention was introduced in the mid-1990s that replaced indoor residual spraying in many homes in the Solomon Islands with insecticide treated bed nets.</a:t>
            </a:r>
          </a:p>
          <a:p>
            <a:pPr fontAlgn="base"/>
            <a:r>
              <a:rPr lang="en-AU" dirty="0"/>
              <a:t>But…..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635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990" y="3768502"/>
            <a:ext cx="5483010" cy="2873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Malaria in Malaita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418" y="1547812"/>
            <a:ext cx="451485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638" y="2483643"/>
            <a:ext cx="4812312" cy="36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2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543300"/>
            <a:ext cx="4421188" cy="2941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5" y="533400"/>
            <a:ext cx="4514850" cy="3009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0" y="2400300"/>
            <a:ext cx="4743450" cy="26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0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Rapid detection and treatment are key, along with vector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 an ideal world rapid detection tests and village level treatment options would be available across areas that have malaria…..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The reality is that people need to walk, be carried, or paddle to a small number of hospitals and clinics</a:t>
            </a:r>
          </a:p>
          <a:p>
            <a:r>
              <a:rPr lang="en-AU" dirty="0" err="1"/>
              <a:t>Atoifi</a:t>
            </a:r>
            <a:r>
              <a:rPr lang="en-AU" dirty="0"/>
              <a:t> Adventist Hospital, a remote hospital we have been supporting with public health research capacity building, a laboratory scientist noted a decline in the number of malaria cases and the proportion of cases due to </a:t>
            </a:r>
            <a:r>
              <a:rPr lang="en-AU" i="1" dirty="0" err="1"/>
              <a:t>Plasmoduim</a:t>
            </a:r>
            <a:r>
              <a:rPr lang="en-AU" i="1" dirty="0"/>
              <a:t> falciparum </a:t>
            </a:r>
            <a:r>
              <a:rPr lang="en-AU" dirty="0"/>
              <a:t>(Pf) between 2008 and 2013. However, the laboratory data had not been analysed.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32" y="2540000"/>
            <a:ext cx="3138312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was found….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84300"/>
            <a:ext cx="8915400" cy="4885837"/>
          </a:xfrm>
        </p:spPr>
        <p:txBody>
          <a:bodyPr/>
          <a:lstStyle/>
          <a:p>
            <a:r>
              <a:rPr lang="en-AU" dirty="0"/>
              <a:t>About 10,000 people living in ~150 villages in the area the hospital is located</a:t>
            </a:r>
          </a:p>
          <a:p>
            <a:r>
              <a:rPr lang="en-AU" dirty="0"/>
              <a:t>The hospital lab examined 35,608 blood films during 2008-2013</a:t>
            </a:r>
          </a:p>
          <a:p>
            <a:r>
              <a:rPr lang="en-AU" dirty="0"/>
              <a:t>Cases of malaria decreased over time (now increasing again)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665190"/>
            <a:ext cx="6638925" cy="36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39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795</Words>
  <Application>Microsoft Macintosh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Malaria bites..</vt:lpstr>
      <vt:lpstr>Always was always will be….</vt:lpstr>
      <vt:lpstr>Some background</vt:lpstr>
      <vt:lpstr>Malaria signs, symptoms &amp; impacts</vt:lpstr>
      <vt:lpstr>Malaria in Malaita, Solomon Islands</vt:lpstr>
      <vt:lpstr>Malaria in Malaita</vt:lpstr>
      <vt:lpstr>PowerPoint Presentation</vt:lpstr>
      <vt:lpstr>Rapid detection and treatment are key, along with vector control</vt:lpstr>
      <vt:lpstr>What was found….</vt:lpstr>
      <vt:lpstr>Some of the findings about malaria:</vt:lpstr>
      <vt:lpstr>What areas were most at risk from malaria?</vt:lpstr>
      <vt:lpstr>PowerPoint Presentation</vt:lpstr>
      <vt:lpstr>How to prevent malaria infection in the hospital and the campus?</vt:lpstr>
      <vt:lpstr>Some wisdom gained:</vt:lpstr>
    </vt:vector>
  </TitlesOfParts>
  <Company>HNELHD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 bites..</dc:title>
  <dc:creator>Peter Massey (Hunter New England LHD)</dc:creator>
  <cp:lastModifiedBy>Peter Massey</cp:lastModifiedBy>
  <cp:revision>23</cp:revision>
  <dcterms:created xsi:type="dcterms:W3CDTF">2023-03-27T03:16:35Z</dcterms:created>
  <dcterms:modified xsi:type="dcterms:W3CDTF">2023-03-28T00:40:04Z</dcterms:modified>
</cp:coreProperties>
</file>