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2" r:id="rId6"/>
    <p:sldId id="273" r:id="rId7"/>
    <p:sldId id="274" r:id="rId8"/>
    <p:sldId id="260" r:id="rId9"/>
    <p:sldId id="261" r:id="rId10"/>
    <p:sldId id="262" r:id="rId11"/>
    <p:sldId id="267" r:id="rId12"/>
    <p:sldId id="270" r:id="rId13"/>
    <p:sldId id="269" r:id="rId14"/>
    <p:sldId id="271" r:id="rId15"/>
    <p:sldId id="268" r:id="rId16"/>
    <p:sldId id="275" r:id="rId17"/>
    <p:sldId id="289" r:id="rId18"/>
    <p:sldId id="276" r:id="rId19"/>
    <p:sldId id="263" r:id="rId20"/>
    <p:sldId id="280" r:id="rId21"/>
    <p:sldId id="278" r:id="rId22"/>
    <p:sldId id="277" r:id="rId23"/>
    <p:sldId id="279" r:id="rId24"/>
    <p:sldId id="264" r:id="rId25"/>
    <p:sldId id="265" r:id="rId26"/>
    <p:sldId id="266" r:id="rId27"/>
    <p:sldId id="281" r:id="rId28"/>
    <p:sldId id="283" r:id="rId29"/>
    <p:sldId id="282" r:id="rId30"/>
    <p:sldId id="284" r:id="rId31"/>
    <p:sldId id="285" r:id="rId32"/>
    <p:sldId id="286" r:id="rId33"/>
    <p:sldId id="291" r:id="rId34"/>
    <p:sldId id="287" r:id="rId35"/>
    <p:sldId id="288" r:id="rId36"/>
    <p:sldId id="290"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50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A829B883-4CDF-44E2-B5AE-4FD99437C792}" type="datetimeFigureOut">
              <a:rPr lang="en-AU" smtClean="0"/>
              <a:pPr/>
              <a:t>15/06/2017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474698-0CE8-4C04-B618-29BFB17256AA}"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829B883-4CDF-44E2-B5AE-4FD99437C792}" type="datetimeFigureOut">
              <a:rPr lang="en-AU" smtClean="0"/>
              <a:pPr/>
              <a:t>15/06/2017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474698-0CE8-4C04-B618-29BFB17256AA}"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829B883-4CDF-44E2-B5AE-4FD99437C792}" type="datetimeFigureOut">
              <a:rPr lang="en-AU" smtClean="0"/>
              <a:pPr/>
              <a:t>15/06/2017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474698-0CE8-4C04-B618-29BFB17256AA}"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829B883-4CDF-44E2-B5AE-4FD99437C792}" type="datetimeFigureOut">
              <a:rPr lang="en-AU" smtClean="0"/>
              <a:pPr/>
              <a:t>15/06/2017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474698-0CE8-4C04-B618-29BFB17256AA}" type="slidenum">
              <a:rPr lang="en-AU" smtClean="0"/>
              <a:pPr/>
              <a:t>‹#›</a:t>
            </a:fld>
            <a:endParaRPr lang="en-AU"/>
          </a:p>
        </p:txBody>
      </p:sp>
      <p:pic>
        <p:nvPicPr>
          <p:cNvPr id="409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1481919" cy="1772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29B883-4CDF-44E2-B5AE-4FD99437C792}" type="datetimeFigureOut">
              <a:rPr lang="en-AU" smtClean="0"/>
              <a:pPr/>
              <a:t>15/06/2017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474698-0CE8-4C04-B618-29BFB17256AA}"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A829B883-4CDF-44E2-B5AE-4FD99437C792}" type="datetimeFigureOut">
              <a:rPr lang="en-AU" smtClean="0"/>
              <a:pPr/>
              <a:t>15/06/2017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A474698-0CE8-4C04-B618-29BFB17256AA}"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A829B883-4CDF-44E2-B5AE-4FD99437C792}" type="datetimeFigureOut">
              <a:rPr lang="en-AU" smtClean="0"/>
              <a:pPr/>
              <a:t>15/06/2017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A474698-0CE8-4C04-B618-29BFB17256AA}"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A829B883-4CDF-44E2-B5AE-4FD99437C792}" type="datetimeFigureOut">
              <a:rPr lang="en-AU" smtClean="0"/>
              <a:pPr/>
              <a:t>15/06/2017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A474698-0CE8-4C04-B618-29BFB17256AA}"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29B883-4CDF-44E2-B5AE-4FD99437C792}" type="datetimeFigureOut">
              <a:rPr lang="en-AU" smtClean="0"/>
              <a:pPr/>
              <a:t>15/06/2017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A474698-0CE8-4C04-B618-29BFB17256AA}"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29B883-4CDF-44E2-B5AE-4FD99437C792}" type="datetimeFigureOut">
              <a:rPr lang="en-AU" smtClean="0"/>
              <a:pPr/>
              <a:t>15/06/2017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A474698-0CE8-4C04-B618-29BFB17256AA}"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29B883-4CDF-44E2-B5AE-4FD99437C792}" type="datetimeFigureOut">
              <a:rPr lang="en-AU" smtClean="0"/>
              <a:pPr/>
              <a:t>15/06/2017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A474698-0CE8-4C04-B618-29BFB17256AA}"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29B883-4CDF-44E2-B5AE-4FD99437C792}" type="datetimeFigureOut">
              <a:rPr lang="en-AU" smtClean="0"/>
              <a:pPr/>
              <a:t>15/06/2017</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474698-0CE8-4C04-B618-29BFB17256AA}"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hha.org.au/UserFiles/file/How_To_HandRub_Poster(1).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hha.org.au/UserFiles/file/Posters/How_To_HandWash_Poster_100102.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0" y="0"/>
            <a:ext cx="45720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683568" y="2780928"/>
            <a:ext cx="7772400" cy="1470025"/>
          </a:xfrm>
        </p:spPr>
        <p:txBody>
          <a:bodyPr/>
          <a:lstStyle/>
          <a:p>
            <a:r>
              <a:rPr lang="en-AU" dirty="0"/>
              <a:t>Applying Aseptic Technique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Hand Hygiene</a:t>
            </a:r>
          </a:p>
        </p:txBody>
      </p:sp>
      <p:sp>
        <p:nvSpPr>
          <p:cNvPr id="3" name="Content Placeholder 2"/>
          <p:cNvSpPr>
            <a:spLocks noGrp="1"/>
          </p:cNvSpPr>
          <p:nvPr>
            <p:ph idx="1"/>
          </p:nvPr>
        </p:nvSpPr>
        <p:spPr/>
        <p:txBody>
          <a:bodyPr>
            <a:normAutofit fontScale="92500" lnSpcReduction="20000"/>
          </a:bodyPr>
          <a:lstStyle/>
          <a:p>
            <a:r>
              <a:rPr lang="en-AU" dirty="0"/>
              <a:t>Effective hand hygiene is an essential component of Aseptic Technique. </a:t>
            </a:r>
          </a:p>
          <a:p>
            <a:r>
              <a:rPr lang="en-AU" dirty="0"/>
              <a:t>Dependant on the procedure about to be performed either routine or surgical hand hygiene is required.</a:t>
            </a:r>
          </a:p>
          <a:p>
            <a:r>
              <a:rPr lang="en-AU" dirty="0"/>
              <a:t>Routine Hand Hygiene refers to the use of soap/solution and water or an alcohol based hand rub.</a:t>
            </a:r>
          </a:p>
          <a:p>
            <a:r>
              <a:rPr lang="en-AU" dirty="0"/>
              <a:t>Surgical hand scrub requires the use of an approved antimicrobial skin cleanser or waterless hand rub formulation.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3501008"/>
            <a:ext cx="2834048" cy="2325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AU" dirty="0"/>
              <a:t>Routine Hand Hygiene</a:t>
            </a:r>
          </a:p>
        </p:txBody>
      </p:sp>
      <p:sp>
        <p:nvSpPr>
          <p:cNvPr id="3" name="Content Placeholder 2"/>
          <p:cNvSpPr>
            <a:spLocks noGrp="1"/>
          </p:cNvSpPr>
          <p:nvPr>
            <p:ph idx="1"/>
          </p:nvPr>
        </p:nvSpPr>
        <p:spPr>
          <a:xfrm>
            <a:off x="467544" y="1545467"/>
            <a:ext cx="8229600" cy="1811525"/>
          </a:xfrm>
        </p:spPr>
        <p:txBody>
          <a:bodyPr>
            <a:normAutofit fontScale="77500" lnSpcReduction="20000"/>
          </a:bodyPr>
          <a:lstStyle/>
          <a:p>
            <a:pPr>
              <a:lnSpc>
                <a:spcPct val="120000"/>
              </a:lnSpc>
              <a:buNone/>
            </a:pPr>
            <a:r>
              <a:rPr lang="en-AU" sz="3000" b="1" dirty="0"/>
              <a:t>Use of alcohol-based hand rub</a:t>
            </a:r>
            <a:endParaRPr lang="en-AU" sz="3000" dirty="0"/>
          </a:p>
          <a:p>
            <a:pPr>
              <a:lnSpc>
                <a:spcPct val="120000"/>
              </a:lnSpc>
            </a:pPr>
            <a:r>
              <a:rPr lang="en-AU" sz="2600" dirty="0"/>
              <a:t>Apply the amount of alcohol-based hand rub recommended by the manufacturer onto dry hands.</a:t>
            </a:r>
          </a:p>
          <a:p>
            <a:pPr>
              <a:lnSpc>
                <a:spcPct val="120000"/>
              </a:lnSpc>
            </a:pPr>
            <a:r>
              <a:rPr lang="en-AU" sz="2600" dirty="0"/>
              <a:t>Rub hands together so that the solution comes into contact with all surfaces of the hand.</a:t>
            </a:r>
          </a:p>
        </p:txBody>
      </p:sp>
      <p:sp>
        <p:nvSpPr>
          <p:cNvPr id="4" name="TextBox 3"/>
          <p:cNvSpPr txBox="1"/>
          <p:nvPr/>
        </p:nvSpPr>
        <p:spPr>
          <a:xfrm>
            <a:off x="3635896" y="3501008"/>
            <a:ext cx="4392488" cy="1938992"/>
          </a:xfrm>
          <a:prstGeom prst="rect">
            <a:avLst/>
          </a:prstGeom>
          <a:noFill/>
        </p:spPr>
        <p:txBody>
          <a:bodyPr wrap="square" rtlCol="0">
            <a:spAutoFit/>
          </a:bodyPr>
          <a:lstStyle/>
          <a:p>
            <a:pPr marL="342900" indent="-342900">
              <a:buFont typeface="Arial" panose="020B0604020202020204" pitchFamily="34" charset="0"/>
              <a:buChar char="•"/>
            </a:pPr>
            <a:r>
              <a:rPr lang="en-AU" sz="2000" dirty="0"/>
              <a:t>Pay particular attention to the tips of the fingers, the thumbs and the areas between the fingers.</a:t>
            </a:r>
          </a:p>
          <a:p>
            <a:pPr marL="342900" indent="-342900">
              <a:buFont typeface="Arial" panose="020B0604020202020204" pitchFamily="34" charset="0"/>
              <a:buChar char="•"/>
            </a:pPr>
            <a:r>
              <a:rPr lang="en-AU" sz="2000" dirty="0"/>
              <a:t>Continue rubbing until the solution has evaporated and the hands are dry (</a:t>
            </a:r>
            <a:r>
              <a:rPr lang="en-AU" sz="2000" dirty="0" err="1"/>
              <a:t>approx</a:t>
            </a:r>
            <a:r>
              <a:rPr lang="en-AU" sz="2000" dirty="0"/>
              <a:t> 20-30 </a:t>
            </a:r>
            <a:r>
              <a:rPr lang="en-AU" sz="2000" dirty="0" err="1"/>
              <a:t>secs</a:t>
            </a:r>
            <a:r>
              <a:rPr lang="en-AU" sz="2000"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Routine Hand Hygiene</a:t>
            </a:r>
          </a:p>
        </p:txBody>
      </p:sp>
      <p:pic>
        <p:nvPicPr>
          <p:cNvPr id="1026" name="Picture 2" descr="http://www.hha.org.au/UserFiles/image/HowToHandRubMed.jpg">
            <a:hlinkClick r:id="rId2"/>
          </p:cNvPr>
          <p:cNvPicPr>
            <a:picLocks noChangeAspect="1" noChangeArrowheads="1"/>
          </p:cNvPicPr>
          <p:nvPr/>
        </p:nvPicPr>
        <p:blipFill>
          <a:blip r:embed="rId3" cstate="print"/>
          <a:srcRect/>
          <a:stretch>
            <a:fillRect/>
          </a:stretch>
        </p:blipFill>
        <p:spPr bwMode="auto">
          <a:xfrm>
            <a:off x="3059832" y="1340768"/>
            <a:ext cx="3333750" cy="4838701"/>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Routine Hand Hygiene</a:t>
            </a:r>
          </a:p>
        </p:txBody>
      </p:sp>
      <p:sp>
        <p:nvSpPr>
          <p:cNvPr id="3" name="Content Placeholder 2"/>
          <p:cNvSpPr>
            <a:spLocks noGrp="1"/>
          </p:cNvSpPr>
          <p:nvPr>
            <p:ph idx="1"/>
          </p:nvPr>
        </p:nvSpPr>
        <p:spPr/>
        <p:txBody>
          <a:bodyPr>
            <a:normAutofit fontScale="92500" lnSpcReduction="20000"/>
          </a:bodyPr>
          <a:lstStyle/>
          <a:p>
            <a:pPr>
              <a:buNone/>
            </a:pPr>
            <a:r>
              <a:rPr lang="en-AU" b="1" dirty="0"/>
              <a:t>Using soap (including antimicrobial soap) and water</a:t>
            </a:r>
            <a:endParaRPr lang="en-AU" dirty="0"/>
          </a:p>
          <a:p>
            <a:r>
              <a:rPr lang="en-AU" dirty="0"/>
              <a:t>Wet hands under tepid running water and apply the recommended amount of liquid soap.</a:t>
            </a:r>
          </a:p>
          <a:p>
            <a:r>
              <a:rPr lang="en-AU" dirty="0"/>
              <a:t>Rub hands together for a minimum of 15 seconds so that the solution comes into contact with all surfaces of the hand, paying particular attention to the tips of the fingers, the thumbs and the areas between the fingers.</a:t>
            </a:r>
          </a:p>
          <a:p>
            <a:r>
              <a:rPr lang="en-AU" dirty="0"/>
              <a:t>Rinse hands thoroughly under running water, then pat dry with single-use towels.</a:t>
            </a:r>
          </a:p>
          <a:p>
            <a:endParaRPr lang="en-A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Routine Hand Hygiene</a:t>
            </a:r>
          </a:p>
        </p:txBody>
      </p:sp>
      <p:pic>
        <p:nvPicPr>
          <p:cNvPr id="28674" name="Picture 2" descr="http://www.hha.org.au/UserFiles/image/HHAHowToHandWashMed(1).jpg">
            <a:hlinkClick r:id="rId2"/>
          </p:cNvPr>
          <p:cNvPicPr>
            <a:picLocks noChangeAspect="1" noChangeArrowheads="1"/>
          </p:cNvPicPr>
          <p:nvPr/>
        </p:nvPicPr>
        <p:blipFill>
          <a:blip r:embed="rId3" cstate="print"/>
          <a:srcRect/>
          <a:stretch>
            <a:fillRect/>
          </a:stretch>
        </p:blipFill>
        <p:spPr bwMode="auto">
          <a:xfrm>
            <a:off x="2905125" y="1484784"/>
            <a:ext cx="3333750" cy="4810125"/>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Surgical Hand Hygiene</a:t>
            </a:r>
          </a:p>
        </p:txBody>
      </p:sp>
      <p:sp>
        <p:nvSpPr>
          <p:cNvPr id="3" name="Content Placeholder 2"/>
          <p:cNvSpPr>
            <a:spLocks noGrp="1"/>
          </p:cNvSpPr>
          <p:nvPr>
            <p:ph idx="1"/>
          </p:nvPr>
        </p:nvSpPr>
        <p:spPr/>
        <p:txBody>
          <a:bodyPr>
            <a:normAutofit/>
          </a:bodyPr>
          <a:lstStyle/>
          <a:p>
            <a:r>
              <a:rPr lang="en-AU" dirty="0"/>
              <a:t>Surgical hand preparations reduce the release of skin bacteria from the hands for the duration of the procedure. </a:t>
            </a:r>
          </a:p>
          <a:p>
            <a:r>
              <a:rPr lang="en-AU" dirty="0"/>
              <a:t>Surgical hand preparation must eliminate the transient and reduce the resident flora. </a:t>
            </a:r>
          </a:p>
          <a:p>
            <a:r>
              <a:rPr lang="en-AU" dirty="0"/>
              <a:t>See your facility’s specific policies and procedures on which product and methods of surgical hand hygiene must be followed.</a:t>
            </a:r>
          </a:p>
          <a:p>
            <a:endParaRPr lang="en-A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Protective Personal Equipment (PPE)</a:t>
            </a:r>
          </a:p>
        </p:txBody>
      </p:sp>
      <p:sp>
        <p:nvSpPr>
          <p:cNvPr id="3" name="Content Placeholder 2"/>
          <p:cNvSpPr>
            <a:spLocks noGrp="1"/>
          </p:cNvSpPr>
          <p:nvPr>
            <p:ph idx="1"/>
          </p:nvPr>
        </p:nvSpPr>
        <p:spPr/>
        <p:txBody>
          <a:bodyPr>
            <a:normAutofit fontScale="85000" lnSpcReduction="10000"/>
          </a:bodyPr>
          <a:lstStyle/>
          <a:p>
            <a:pPr>
              <a:buNone/>
            </a:pPr>
            <a:r>
              <a:rPr lang="en-AU" b="1" dirty="0"/>
              <a:t>Glove use:</a:t>
            </a:r>
          </a:p>
          <a:p>
            <a:r>
              <a:rPr lang="en-AU" dirty="0"/>
              <a:t>Gloves are single-use items. </a:t>
            </a:r>
          </a:p>
          <a:p>
            <a:r>
              <a:rPr lang="en-AU" dirty="0"/>
              <a:t>If it is necessary to touch key parts or key sites directly, </a:t>
            </a:r>
            <a:r>
              <a:rPr lang="en-AU" b="1" dirty="0"/>
              <a:t>sterile gloves </a:t>
            </a:r>
            <a:r>
              <a:rPr lang="en-AU" dirty="0"/>
              <a:t>must be used to minimise the risk of contamination. </a:t>
            </a:r>
          </a:p>
          <a:p>
            <a:r>
              <a:rPr lang="en-AU" dirty="0"/>
              <a:t>If key parts or key sites are not touched directly non-sterile gloves may be necessary to protect the clinician from blood or body fluids or exposure to toxic drugs during administration.</a:t>
            </a:r>
          </a:p>
          <a:p>
            <a:r>
              <a:rPr lang="en-AU" dirty="0"/>
              <a:t>Gloves do not replace the need for hand hygiene. Hand hygiene must be performed before and after glove use.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Gloves (cont’d)</a:t>
            </a:r>
          </a:p>
        </p:txBody>
      </p:sp>
      <p:sp>
        <p:nvSpPr>
          <p:cNvPr id="3" name="Content Placeholder 2"/>
          <p:cNvSpPr>
            <a:spLocks noGrp="1"/>
          </p:cNvSpPr>
          <p:nvPr>
            <p:ph idx="1"/>
          </p:nvPr>
        </p:nvSpPr>
        <p:spPr/>
        <p:txBody>
          <a:bodyPr>
            <a:normAutofit lnSpcReduction="10000"/>
          </a:bodyPr>
          <a:lstStyle/>
          <a:p>
            <a:r>
              <a:rPr lang="en-US" dirty="0"/>
              <a:t>Selection of sterile or non-sterile gloves is also dependent upon clinician competency. </a:t>
            </a:r>
          </a:p>
          <a:p>
            <a:r>
              <a:rPr lang="en-US" dirty="0"/>
              <a:t>When preparing for the procedure clinicians should assess their own competence and experience in performing the procedure and determine whether touching of key parts or sites is required. </a:t>
            </a:r>
          </a:p>
          <a:p>
            <a:r>
              <a:rPr lang="en-US" dirty="0"/>
              <a:t>If touching may take place sterile gloves are required.</a:t>
            </a:r>
            <a:endParaRPr lang="en-AU" dirty="0"/>
          </a:p>
        </p:txBody>
      </p:sp>
    </p:spTree>
    <p:extLst>
      <p:ext uri="{BB962C8B-B14F-4D97-AF65-F5344CB8AC3E}">
        <p14:creationId xmlns:p14="http://schemas.microsoft.com/office/powerpoint/2010/main" val="987936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Other PPE</a:t>
            </a:r>
          </a:p>
        </p:txBody>
      </p:sp>
      <p:sp>
        <p:nvSpPr>
          <p:cNvPr id="3" name="Content Placeholder 2"/>
          <p:cNvSpPr>
            <a:spLocks noGrp="1"/>
          </p:cNvSpPr>
          <p:nvPr>
            <p:ph idx="1"/>
          </p:nvPr>
        </p:nvSpPr>
        <p:spPr/>
        <p:txBody>
          <a:bodyPr>
            <a:normAutofit fontScale="92500" lnSpcReduction="20000"/>
          </a:bodyPr>
          <a:lstStyle/>
          <a:p>
            <a:r>
              <a:rPr lang="en-AU" dirty="0"/>
              <a:t>Protective Personal Equipment (other than gloves) may be required if indicated to reduce the risk of blood and body fluid exposure to the clinician.</a:t>
            </a:r>
          </a:p>
          <a:p>
            <a:r>
              <a:rPr lang="en-AU" b="1" dirty="0"/>
              <a:t>Maximum barrier precautions </a:t>
            </a:r>
            <a:r>
              <a:rPr lang="en-AU" dirty="0"/>
              <a:t>may be required during some procedures (such as CVC insertion) to reduce the risk to the patient of acquiring a healthcare associated infection.</a:t>
            </a:r>
          </a:p>
          <a:p>
            <a:r>
              <a:rPr lang="en-AU" dirty="0"/>
              <a:t>Refer to your local policy and procedures to determine if </a:t>
            </a:r>
            <a:r>
              <a:rPr lang="en-AU" b="1" dirty="0"/>
              <a:t>maximum barrier precautions </a:t>
            </a:r>
            <a:r>
              <a:rPr lang="en-AU" dirty="0"/>
              <a:t>are necessary.</a:t>
            </a:r>
          </a:p>
        </p:txBody>
      </p:sp>
    </p:spTree>
    <p:extLst>
      <p:ext uri="{BB962C8B-B14F-4D97-AF65-F5344CB8AC3E}">
        <p14:creationId xmlns:p14="http://schemas.microsoft.com/office/powerpoint/2010/main" val="1668613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Aseptic Field Management</a:t>
            </a:r>
          </a:p>
        </p:txBody>
      </p:sp>
      <p:sp>
        <p:nvSpPr>
          <p:cNvPr id="3" name="Content Placeholder 2"/>
          <p:cNvSpPr>
            <a:spLocks noGrp="1"/>
          </p:cNvSpPr>
          <p:nvPr>
            <p:ph idx="1"/>
          </p:nvPr>
        </p:nvSpPr>
        <p:spPr/>
        <p:txBody>
          <a:bodyPr>
            <a:normAutofit/>
          </a:bodyPr>
          <a:lstStyle/>
          <a:p>
            <a:r>
              <a:rPr lang="en-AU" dirty="0"/>
              <a:t>Prior to commencing a procedure requiring AT, it is imperative the clinician determines the aseptic field required and how that field will need to be managed.</a:t>
            </a:r>
          </a:p>
          <a:p>
            <a:r>
              <a:rPr lang="en-AU" dirty="0"/>
              <a:t>The aseptic field must be managed to ensure that key parts and key sites are protected. </a:t>
            </a:r>
          </a:p>
          <a:p>
            <a:r>
              <a:rPr lang="en-AU" dirty="0"/>
              <a:t>The aseptic field should be prepared as close as possible to the time of actual use. </a:t>
            </a:r>
          </a:p>
          <a:p>
            <a:endParaRPr lang="en-AU" dirty="0"/>
          </a:p>
          <a:p>
            <a:endParaRPr lang="en-A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is Aseptic Technique?</a:t>
            </a:r>
          </a:p>
        </p:txBody>
      </p:sp>
      <p:sp>
        <p:nvSpPr>
          <p:cNvPr id="3" name="Content Placeholder 2"/>
          <p:cNvSpPr>
            <a:spLocks noGrp="1"/>
          </p:cNvSpPr>
          <p:nvPr>
            <p:ph idx="1"/>
          </p:nvPr>
        </p:nvSpPr>
        <p:spPr/>
        <p:txBody>
          <a:bodyPr>
            <a:normAutofit fontScale="92500" lnSpcReduction="10000"/>
          </a:bodyPr>
          <a:lstStyle/>
          <a:p>
            <a:r>
              <a:rPr lang="en-AU" b="1" dirty="0"/>
              <a:t>Aseptic technique</a:t>
            </a:r>
            <a:r>
              <a:rPr lang="en-AU" dirty="0"/>
              <a:t> aims to prevent pathogenic organisms, in sufficient quantity to cause infection, from being introduced to susceptible sites by hands, surfaces and equipment. (National Health and Medical Research Council, 2010)</a:t>
            </a:r>
          </a:p>
          <a:p>
            <a:r>
              <a:rPr lang="en-AU" b="1" dirty="0"/>
              <a:t>Aseptic technique </a:t>
            </a:r>
            <a:r>
              <a:rPr lang="en-AU" dirty="0"/>
              <a:t>protects patients during invasive clinical procedures by employing infection control measures that minimise, as far as practicably possible, the presence of pathogenic microorganisms.</a:t>
            </a:r>
          </a:p>
          <a:p>
            <a:endParaRPr lang="en-A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Aseptic Field Management</a:t>
            </a:r>
          </a:p>
        </p:txBody>
      </p:sp>
      <p:sp>
        <p:nvSpPr>
          <p:cNvPr id="3" name="Content Placeholder 2"/>
          <p:cNvSpPr>
            <a:spLocks noGrp="1"/>
          </p:cNvSpPr>
          <p:nvPr>
            <p:ph idx="1"/>
          </p:nvPr>
        </p:nvSpPr>
        <p:spPr/>
        <p:txBody>
          <a:bodyPr>
            <a:normAutofit fontScale="85000" lnSpcReduction="20000"/>
          </a:bodyPr>
          <a:lstStyle/>
          <a:p>
            <a:r>
              <a:rPr lang="en-AU" dirty="0"/>
              <a:t>The clinician should select a tray or trolley of an appropriate size to ensure key parts are adequately contained within the aseptic field. </a:t>
            </a:r>
          </a:p>
          <a:p>
            <a:r>
              <a:rPr lang="en-AU" dirty="0"/>
              <a:t>The tray or trolley must </a:t>
            </a:r>
            <a:r>
              <a:rPr lang="en-AU"/>
              <a:t>be cleaned </a:t>
            </a:r>
            <a:r>
              <a:rPr lang="en-AU" dirty="0"/>
              <a:t>appropriately and allowed to dry before placing any items in or on the tray or trolley. If a surface remains wet then asepsis will be compromised.</a:t>
            </a:r>
          </a:p>
          <a:p>
            <a:r>
              <a:rPr lang="en-AU" dirty="0"/>
              <a:t>The aseptic field may also need to be extended by draping the patient. The sterile drape will provide additional work space where sterile equipment may be placed as well as protecting the key site from contamination.</a:t>
            </a:r>
          </a:p>
          <a:p>
            <a:endParaRPr lang="en-AU" dirty="0"/>
          </a:p>
        </p:txBody>
      </p:sp>
    </p:spTree>
    <p:extLst>
      <p:ext uri="{BB962C8B-B14F-4D97-AF65-F5344CB8AC3E}">
        <p14:creationId xmlns:p14="http://schemas.microsoft.com/office/powerpoint/2010/main" val="1369340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General Aseptic Fields</a:t>
            </a:r>
          </a:p>
        </p:txBody>
      </p:sp>
      <p:sp>
        <p:nvSpPr>
          <p:cNvPr id="3" name="Content Placeholder 2"/>
          <p:cNvSpPr>
            <a:spLocks noGrp="1"/>
          </p:cNvSpPr>
          <p:nvPr>
            <p:ph idx="1"/>
          </p:nvPr>
        </p:nvSpPr>
        <p:spPr/>
        <p:txBody>
          <a:bodyPr>
            <a:normAutofit fontScale="85000" lnSpcReduction="20000"/>
          </a:bodyPr>
          <a:lstStyle/>
          <a:p>
            <a:pPr marL="0" indent="0">
              <a:lnSpc>
                <a:spcPct val="115000"/>
              </a:lnSpc>
              <a:spcAft>
                <a:spcPts val="0"/>
              </a:spcAft>
              <a:buNone/>
            </a:pPr>
            <a:r>
              <a:rPr lang="en-AU" b="1" i="1" dirty="0">
                <a:ea typeface="Calibri"/>
                <a:cs typeface="Calibri"/>
              </a:rPr>
              <a:t>General aseptic fields are used when-</a:t>
            </a:r>
            <a:endParaRPr lang="en-AU" dirty="0">
              <a:ea typeface="Calibri"/>
              <a:cs typeface="Times New Roman"/>
            </a:endParaRPr>
          </a:p>
          <a:p>
            <a:pPr lvl="0">
              <a:buFont typeface="Symbol"/>
              <a:buChar char=""/>
            </a:pPr>
            <a:r>
              <a:rPr lang="en-AU" dirty="0">
                <a:cs typeface="Calibri"/>
              </a:rPr>
              <a:t>key parts are easily protected by critical micro aseptic fields and non-touch technique</a:t>
            </a:r>
            <a:endParaRPr lang="en-AU" dirty="0"/>
          </a:p>
          <a:p>
            <a:pPr lvl="0">
              <a:buFont typeface="Symbol"/>
              <a:buChar char=""/>
            </a:pPr>
            <a:r>
              <a:rPr lang="en-AU" dirty="0">
                <a:cs typeface="Calibri"/>
              </a:rPr>
              <a:t>the main aseptic field does not have to be managed as a key part</a:t>
            </a:r>
            <a:endParaRPr lang="en-AU" dirty="0"/>
          </a:p>
          <a:p>
            <a:pPr marL="0" indent="0">
              <a:buNone/>
            </a:pPr>
            <a:r>
              <a:rPr lang="en-AU" dirty="0">
                <a:ea typeface="Calibri"/>
              </a:rPr>
              <a:t>Asepsis of the immediate procedure environment is therefore promoted by general aseptic field management.</a:t>
            </a:r>
            <a:endParaRPr lang="en-AU" dirty="0"/>
          </a:p>
          <a:p>
            <a:pPr marL="0" indent="0">
              <a:buNone/>
            </a:pPr>
            <a:r>
              <a:rPr lang="en-AU" i="1" dirty="0">
                <a:ea typeface="Calibri"/>
              </a:rPr>
              <a:t>Note: Management of the general aseptic field does require key parts be protected by a Critical Micro Aseptic field. </a:t>
            </a:r>
            <a:endParaRPr lang="en-AU" i="1" dirty="0"/>
          </a:p>
        </p:txBody>
      </p:sp>
    </p:spTree>
    <p:extLst>
      <p:ext uri="{BB962C8B-B14F-4D97-AF65-F5344CB8AC3E}">
        <p14:creationId xmlns:p14="http://schemas.microsoft.com/office/powerpoint/2010/main" val="4121734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What is a Critical Micro Aseptic Field?</a:t>
            </a:r>
          </a:p>
        </p:txBody>
      </p:sp>
      <p:sp>
        <p:nvSpPr>
          <p:cNvPr id="3" name="Content Placeholder 2"/>
          <p:cNvSpPr>
            <a:spLocks noGrp="1"/>
          </p:cNvSpPr>
          <p:nvPr>
            <p:ph idx="1"/>
          </p:nvPr>
        </p:nvSpPr>
        <p:spPr/>
        <p:txBody>
          <a:bodyPr/>
          <a:lstStyle/>
          <a:p>
            <a:r>
              <a:rPr lang="en-AU" dirty="0">
                <a:ea typeface="Calibri"/>
              </a:rPr>
              <a:t>Critical micro aseptic fields are those key parts protected by syringe caps, sheathed needles, covers or packaging.</a:t>
            </a:r>
            <a:endParaRPr lang="en-AU" dirty="0"/>
          </a:p>
        </p:txBody>
      </p:sp>
    </p:spTree>
    <p:extLst>
      <p:ext uri="{BB962C8B-B14F-4D97-AF65-F5344CB8AC3E}">
        <p14:creationId xmlns:p14="http://schemas.microsoft.com/office/powerpoint/2010/main" val="17317455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Critical Aseptic Fields</a:t>
            </a:r>
          </a:p>
        </p:txBody>
      </p:sp>
      <p:sp>
        <p:nvSpPr>
          <p:cNvPr id="3" name="Content Placeholder 2"/>
          <p:cNvSpPr>
            <a:spLocks noGrp="1"/>
          </p:cNvSpPr>
          <p:nvPr>
            <p:ph idx="1"/>
          </p:nvPr>
        </p:nvSpPr>
        <p:spPr/>
        <p:txBody>
          <a:bodyPr>
            <a:normAutofit fontScale="92500" lnSpcReduction="10000"/>
          </a:bodyPr>
          <a:lstStyle/>
          <a:p>
            <a:pPr marL="0" indent="0">
              <a:buNone/>
            </a:pPr>
            <a:r>
              <a:rPr lang="en-AU" b="1" i="1" dirty="0"/>
              <a:t>Critical aseptic fields are used when-</a:t>
            </a:r>
            <a:endParaRPr lang="en-AU" dirty="0"/>
          </a:p>
          <a:p>
            <a:pPr lvl="0"/>
            <a:r>
              <a:rPr lang="en-AU" dirty="0"/>
              <a:t>key parts/sites are large or numerous and can’t be easily protected by covers or caps or can’t be handled with a non-touch technique </a:t>
            </a:r>
          </a:p>
          <a:p>
            <a:pPr lvl="0"/>
            <a:r>
              <a:rPr lang="en-AU" dirty="0"/>
              <a:t>invasive procedures require a large aseptic working area</a:t>
            </a:r>
          </a:p>
          <a:p>
            <a:pPr marL="0" indent="0">
              <a:buNone/>
            </a:pPr>
            <a:r>
              <a:rPr lang="en-AU" dirty="0"/>
              <a:t>Management of the critical aseptic field requires only sterilised equipment to be placed in the aseptic field; sterile gloves are required to maintain asepsis.</a:t>
            </a:r>
          </a:p>
          <a:p>
            <a:endParaRPr lang="en-AU" dirty="0"/>
          </a:p>
        </p:txBody>
      </p:sp>
    </p:spTree>
    <p:extLst>
      <p:ext uri="{BB962C8B-B14F-4D97-AF65-F5344CB8AC3E}">
        <p14:creationId xmlns:p14="http://schemas.microsoft.com/office/powerpoint/2010/main" val="19247888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Non-touch Technique</a:t>
            </a:r>
          </a:p>
        </p:txBody>
      </p:sp>
      <p:sp>
        <p:nvSpPr>
          <p:cNvPr id="3" name="Content Placeholder 2"/>
          <p:cNvSpPr>
            <a:spLocks noGrp="1"/>
          </p:cNvSpPr>
          <p:nvPr>
            <p:ph idx="1"/>
          </p:nvPr>
        </p:nvSpPr>
        <p:spPr/>
        <p:txBody>
          <a:bodyPr>
            <a:normAutofit fontScale="85000" lnSpcReduction="10000"/>
          </a:bodyPr>
          <a:lstStyle/>
          <a:p>
            <a:r>
              <a:rPr lang="en-AU" dirty="0"/>
              <a:t>Non-touch technique is an important component of AT, even when sterile gloves are used. </a:t>
            </a:r>
          </a:p>
          <a:p>
            <a:r>
              <a:rPr lang="en-AU" dirty="0"/>
              <a:t>It is well documented that hand hygiene is not always correctly performed and that even correctly performed hand hygiene cannot always remove all pathogenic organisms. Therefore, a non-touch technique is a vital component of achieving asepsis. </a:t>
            </a:r>
          </a:p>
          <a:p>
            <a:r>
              <a:rPr lang="en-AU" dirty="0"/>
              <a:t>Non-touch technique is a technique where the clinician’s hands do not touch, and thereby contaminate, key parts and key sites. The safest way to protect a key part is not to touch it.</a:t>
            </a:r>
          </a:p>
          <a:p>
            <a:endParaRPr lang="en-A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Sequencing</a:t>
            </a:r>
          </a:p>
        </p:txBody>
      </p:sp>
      <p:sp>
        <p:nvSpPr>
          <p:cNvPr id="3" name="Content Placeholder 2"/>
          <p:cNvSpPr>
            <a:spLocks noGrp="1"/>
          </p:cNvSpPr>
          <p:nvPr>
            <p:ph idx="1"/>
          </p:nvPr>
        </p:nvSpPr>
        <p:spPr/>
        <p:txBody>
          <a:bodyPr>
            <a:normAutofit fontScale="92500" lnSpcReduction="20000"/>
          </a:bodyPr>
          <a:lstStyle/>
          <a:p>
            <a:r>
              <a:rPr lang="en-AU" dirty="0"/>
              <a:t>When performing a procedure, practice must be sequenced to ensure an efficient, logical and safe order of procedure events. </a:t>
            </a:r>
          </a:p>
          <a:p>
            <a:r>
              <a:rPr lang="en-AU" dirty="0"/>
              <a:t>Practice guidelines provide direction as to the correct order in which preparation and completion of the procedure should be undertaken. </a:t>
            </a:r>
          </a:p>
          <a:p>
            <a:r>
              <a:rPr lang="en-AU" dirty="0"/>
              <a:t>Clinicians should be familiar with the sequence of these events prior to commencing the procedure to ensure preparation for the procedure is complete and to ensure adherence to AT.</a:t>
            </a:r>
          </a:p>
          <a:p>
            <a:endParaRPr lang="en-A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Preparing for a Procedure</a:t>
            </a:r>
          </a:p>
        </p:txBody>
      </p:sp>
      <p:sp>
        <p:nvSpPr>
          <p:cNvPr id="3" name="Content Placeholder 2"/>
          <p:cNvSpPr>
            <a:spLocks noGrp="1"/>
          </p:cNvSpPr>
          <p:nvPr>
            <p:ph idx="1"/>
          </p:nvPr>
        </p:nvSpPr>
        <p:spPr/>
        <p:txBody>
          <a:bodyPr>
            <a:normAutofit fontScale="77500" lnSpcReduction="20000"/>
          </a:bodyPr>
          <a:lstStyle/>
          <a:p>
            <a:pPr marL="0" indent="0">
              <a:buNone/>
            </a:pPr>
            <a:r>
              <a:rPr lang="en-AU" b="1" dirty="0"/>
              <a:t>Risk Assessment</a:t>
            </a:r>
          </a:p>
          <a:p>
            <a:r>
              <a:rPr lang="en-AU" dirty="0"/>
              <a:t>Several factors will influence the type of aseptic technique that will be required for a particular procedure.</a:t>
            </a:r>
          </a:p>
          <a:p>
            <a:r>
              <a:rPr lang="en-AU" dirty="0"/>
              <a:t>Before preparing for the procedure the clinician needs to determine:</a:t>
            </a:r>
          </a:p>
          <a:p>
            <a:pPr lvl="1"/>
            <a:r>
              <a:rPr lang="en-AU" dirty="0"/>
              <a:t>The complexity of the procedure</a:t>
            </a:r>
          </a:p>
          <a:p>
            <a:pPr lvl="1"/>
            <a:r>
              <a:rPr lang="en-AU" dirty="0"/>
              <a:t>Their own skill/experience and competency at performing the procedure</a:t>
            </a:r>
          </a:p>
          <a:p>
            <a:pPr lvl="1"/>
            <a:r>
              <a:rPr lang="en-AU" dirty="0"/>
              <a:t>The key parts and key sites associated with that procedure</a:t>
            </a:r>
          </a:p>
          <a:p>
            <a:pPr lvl="1"/>
            <a:r>
              <a:rPr lang="en-AU" dirty="0"/>
              <a:t>Whether the key parts or key sites need to be touched</a:t>
            </a:r>
          </a:p>
          <a:p>
            <a:pPr lvl="1"/>
            <a:r>
              <a:rPr lang="en-AU" dirty="0"/>
              <a:t>What are the appropriate infection prevention measures to protect key parts and key sites.</a:t>
            </a:r>
          </a:p>
          <a:p>
            <a:endParaRPr lang="en-AU" dirty="0"/>
          </a:p>
          <a:p>
            <a:endParaRPr lang="en-A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Types of Procedures</a:t>
            </a:r>
          </a:p>
        </p:txBody>
      </p:sp>
      <p:sp>
        <p:nvSpPr>
          <p:cNvPr id="3" name="Content Placeholder 2"/>
          <p:cNvSpPr>
            <a:spLocks noGrp="1"/>
          </p:cNvSpPr>
          <p:nvPr>
            <p:ph idx="1"/>
          </p:nvPr>
        </p:nvSpPr>
        <p:spPr/>
        <p:txBody>
          <a:bodyPr>
            <a:normAutofit/>
          </a:bodyPr>
          <a:lstStyle/>
          <a:p>
            <a:pPr marL="0" indent="0">
              <a:buNone/>
            </a:pPr>
            <a:r>
              <a:rPr lang="en-AU" dirty="0"/>
              <a:t>Depending on the clinicians assessment of the complexity, their competency, duration and number of key parts and sites associated with a procedure, there are two types of Aseptic Technique.</a:t>
            </a:r>
          </a:p>
          <a:p>
            <a:pPr marL="514350" indent="-514350">
              <a:buAutoNum type="arabicPeriod"/>
            </a:pPr>
            <a:r>
              <a:rPr lang="en-AU" dirty="0"/>
              <a:t>Standard AT</a:t>
            </a:r>
          </a:p>
          <a:p>
            <a:pPr marL="514350" indent="-514350">
              <a:buAutoNum type="arabicPeriod"/>
            </a:pPr>
            <a:r>
              <a:rPr lang="en-AU" dirty="0"/>
              <a:t>Surgical AT</a:t>
            </a:r>
          </a:p>
        </p:txBody>
      </p:sp>
    </p:spTree>
    <p:extLst>
      <p:ext uri="{BB962C8B-B14F-4D97-AF65-F5344CB8AC3E}">
        <p14:creationId xmlns:p14="http://schemas.microsoft.com/office/powerpoint/2010/main" val="6338584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b="1" i="1" dirty="0"/>
              <a:t>Standard AT</a:t>
            </a:r>
            <a:endParaRPr lang="en-AU" dirty="0"/>
          </a:p>
        </p:txBody>
      </p:sp>
      <p:sp>
        <p:nvSpPr>
          <p:cNvPr id="3" name="Content Placeholder 2"/>
          <p:cNvSpPr>
            <a:spLocks noGrp="1"/>
          </p:cNvSpPr>
          <p:nvPr>
            <p:ph idx="1"/>
          </p:nvPr>
        </p:nvSpPr>
        <p:spPr/>
        <p:txBody>
          <a:bodyPr>
            <a:normAutofit fontScale="77500" lnSpcReduction="20000"/>
          </a:bodyPr>
          <a:lstStyle/>
          <a:p>
            <a:r>
              <a:rPr lang="en-AU" dirty="0"/>
              <a:t>Standard AT is required for clinical procedures that are:</a:t>
            </a:r>
          </a:p>
          <a:p>
            <a:pPr>
              <a:buFontTx/>
              <a:buChar char="-"/>
            </a:pPr>
            <a:r>
              <a:rPr lang="en-AU" dirty="0"/>
              <a:t>technically simple</a:t>
            </a:r>
          </a:p>
          <a:p>
            <a:pPr>
              <a:buFontTx/>
              <a:buChar char="-"/>
            </a:pPr>
            <a:r>
              <a:rPr lang="en-AU" dirty="0"/>
              <a:t>short in duration (approximately less than 20 minutes) </a:t>
            </a:r>
          </a:p>
          <a:p>
            <a:pPr>
              <a:buFontTx/>
              <a:buChar char="-"/>
            </a:pPr>
            <a:r>
              <a:rPr lang="en-AU" dirty="0"/>
              <a:t>involve relatively few and small key sites and key parts</a:t>
            </a:r>
          </a:p>
          <a:p>
            <a:pPr marL="0" indent="0">
              <a:buNone/>
            </a:pPr>
            <a:r>
              <a:rPr lang="en-AU" dirty="0"/>
              <a:t>The clinician should also feel competent and experienced to perform the procedure </a:t>
            </a:r>
            <a:r>
              <a:rPr lang="en-AU" b="1" dirty="0"/>
              <a:t>without</a:t>
            </a:r>
            <a:r>
              <a:rPr lang="en-AU" dirty="0"/>
              <a:t> touching key sites or parts.</a:t>
            </a:r>
          </a:p>
          <a:p>
            <a:pPr marL="0" indent="0">
              <a:buNone/>
            </a:pPr>
            <a:endParaRPr lang="en-AU" dirty="0"/>
          </a:p>
          <a:p>
            <a:pPr marL="0" indent="0">
              <a:buNone/>
            </a:pPr>
            <a:r>
              <a:rPr lang="en-AU" dirty="0"/>
              <a:t>Standard AT requires a </a:t>
            </a:r>
            <a:r>
              <a:rPr lang="en-AU" b="1" dirty="0"/>
              <a:t>main general aseptic field </a:t>
            </a:r>
            <a:r>
              <a:rPr lang="en-AU" dirty="0"/>
              <a:t>and may permit the use of </a:t>
            </a:r>
            <a:r>
              <a:rPr lang="en-AU" b="1" dirty="0"/>
              <a:t>non-sterile gloves </a:t>
            </a:r>
            <a:r>
              <a:rPr lang="en-AU" dirty="0"/>
              <a:t>if no contact is being made with key parts and sites. The use of critical micro aseptic fields and a non-touch technique is essential to protect key parts and key sites</a:t>
            </a:r>
          </a:p>
        </p:txBody>
      </p:sp>
    </p:spTree>
    <p:extLst>
      <p:ext uri="{BB962C8B-B14F-4D97-AF65-F5344CB8AC3E}">
        <p14:creationId xmlns:p14="http://schemas.microsoft.com/office/powerpoint/2010/main" val="13049332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b="1" i="1" dirty="0"/>
              <a:t>Surgical AT</a:t>
            </a:r>
            <a:endParaRPr lang="en-AU" dirty="0"/>
          </a:p>
        </p:txBody>
      </p:sp>
      <p:sp>
        <p:nvSpPr>
          <p:cNvPr id="3" name="Content Placeholder 2"/>
          <p:cNvSpPr>
            <a:spLocks noGrp="1"/>
          </p:cNvSpPr>
          <p:nvPr>
            <p:ph idx="1"/>
          </p:nvPr>
        </p:nvSpPr>
        <p:spPr/>
        <p:txBody>
          <a:bodyPr>
            <a:normAutofit fontScale="85000" lnSpcReduction="10000"/>
          </a:bodyPr>
          <a:lstStyle/>
          <a:p>
            <a:r>
              <a:rPr lang="en-AU" dirty="0"/>
              <a:t>Surgical AT is required when procedures are:</a:t>
            </a:r>
          </a:p>
          <a:p>
            <a:pPr lvl="1"/>
            <a:r>
              <a:rPr lang="en-AU" dirty="0"/>
              <a:t>technically complex, </a:t>
            </a:r>
          </a:p>
          <a:p>
            <a:pPr lvl="1"/>
            <a:r>
              <a:rPr lang="en-AU" dirty="0"/>
              <a:t>long in duration (longer than 20 minutes) </a:t>
            </a:r>
          </a:p>
          <a:p>
            <a:pPr lvl="1"/>
            <a:r>
              <a:rPr lang="en-AU" dirty="0"/>
              <a:t>involve large open key sites or numerous key parts</a:t>
            </a:r>
          </a:p>
          <a:p>
            <a:pPr marL="457200" lvl="1" indent="0">
              <a:buNone/>
            </a:pPr>
            <a:r>
              <a:rPr lang="en-AU" dirty="0"/>
              <a:t>OR </a:t>
            </a:r>
          </a:p>
          <a:p>
            <a:pPr lvl="1"/>
            <a:r>
              <a:rPr lang="en-AU" dirty="0"/>
              <a:t>if the clinician is inexperienced or does not feel confident to perform the procedure </a:t>
            </a:r>
            <a:r>
              <a:rPr lang="en-AU" b="1" dirty="0"/>
              <a:t>without</a:t>
            </a:r>
            <a:r>
              <a:rPr lang="en-AU" dirty="0"/>
              <a:t> touching key sites or parts</a:t>
            </a:r>
          </a:p>
          <a:p>
            <a:pPr marL="457200" lvl="1" indent="0">
              <a:buNone/>
            </a:pPr>
            <a:r>
              <a:rPr lang="en-AU" dirty="0"/>
              <a:t>To counter these risks, a </a:t>
            </a:r>
            <a:r>
              <a:rPr lang="en-AU" b="1" dirty="0"/>
              <a:t>main critical aseptic field </a:t>
            </a:r>
            <a:r>
              <a:rPr lang="en-AU" dirty="0"/>
              <a:t>and </a:t>
            </a:r>
            <a:r>
              <a:rPr lang="en-AU" b="1" dirty="0"/>
              <a:t>sterile gloves </a:t>
            </a:r>
            <a:r>
              <a:rPr lang="en-AU" dirty="0"/>
              <a:t>are required and often full barrier precautions. Surgical AT should still utilise critical micro aseptic fields and non-touch technique where practical to do so.</a:t>
            </a:r>
          </a:p>
          <a:p>
            <a:endParaRPr lang="en-AU" dirty="0"/>
          </a:p>
        </p:txBody>
      </p:sp>
    </p:spTree>
    <p:extLst>
      <p:ext uri="{BB962C8B-B14F-4D97-AF65-F5344CB8AC3E}">
        <p14:creationId xmlns:p14="http://schemas.microsoft.com/office/powerpoint/2010/main" val="3403180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Why practice Aseptic Technique?</a:t>
            </a:r>
          </a:p>
        </p:txBody>
      </p:sp>
      <p:sp>
        <p:nvSpPr>
          <p:cNvPr id="3" name="Content Placeholder 2"/>
          <p:cNvSpPr>
            <a:spLocks noGrp="1"/>
          </p:cNvSpPr>
          <p:nvPr>
            <p:ph idx="1"/>
          </p:nvPr>
        </p:nvSpPr>
        <p:spPr/>
        <p:txBody>
          <a:bodyPr>
            <a:normAutofit/>
          </a:bodyPr>
          <a:lstStyle/>
          <a:p>
            <a:r>
              <a:rPr lang="en-AU" dirty="0"/>
              <a:t>Aseptic technique reduces the risk of health care associated infections.</a:t>
            </a:r>
          </a:p>
          <a:p>
            <a:r>
              <a:rPr lang="en-AU" dirty="0"/>
              <a:t>Aseptic technique is required for all invasive procedures.</a:t>
            </a:r>
          </a:p>
          <a:p>
            <a:r>
              <a:rPr lang="en-AU" dirty="0"/>
              <a:t>Aseptic technique has been shown to significantly improve </a:t>
            </a:r>
            <a:r>
              <a:rPr lang="en-AU"/>
              <a:t>the practice of clinicians </a:t>
            </a:r>
            <a:r>
              <a:rPr lang="en-AU" dirty="0"/>
              <a:t>performing procedures and reduce the risk of infection.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AU" dirty="0"/>
              <a:t>Part 1. Preparation</a:t>
            </a:r>
          </a:p>
        </p:txBody>
      </p:sp>
      <p:sp>
        <p:nvSpPr>
          <p:cNvPr id="3" name="Content Placeholder 2"/>
          <p:cNvSpPr>
            <a:spLocks noGrp="1"/>
          </p:cNvSpPr>
          <p:nvPr>
            <p:ph idx="1"/>
          </p:nvPr>
        </p:nvSpPr>
        <p:spPr/>
        <p:txBody>
          <a:bodyPr/>
          <a:lstStyle/>
          <a:p>
            <a:r>
              <a:rPr lang="en-AU" dirty="0"/>
              <a:t>Once the clinician has determined whether the procedure requires standard or surgical AT they should apply any environmental control measures required and ensure access to the appropriate PPE. </a:t>
            </a:r>
          </a:p>
          <a:p>
            <a:endParaRPr lang="en-AU" dirty="0"/>
          </a:p>
        </p:txBody>
      </p:sp>
    </p:spTree>
    <p:extLst>
      <p:ext uri="{BB962C8B-B14F-4D97-AF65-F5344CB8AC3E}">
        <p14:creationId xmlns:p14="http://schemas.microsoft.com/office/powerpoint/2010/main" val="10564219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AU" dirty="0"/>
              <a:t>Part 2. Perform the Procedure</a:t>
            </a:r>
          </a:p>
        </p:txBody>
      </p:sp>
      <p:sp>
        <p:nvSpPr>
          <p:cNvPr id="3" name="Content Placeholder 2"/>
          <p:cNvSpPr>
            <a:spLocks noGrp="1"/>
          </p:cNvSpPr>
          <p:nvPr>
            <p:ph idx="1"/>
          </p:nvPr>
        </p:nvSpPr>
        <p:spPr/>
        <p:txBody>
          <a:bodyPr/>
          <a:lstStyle/>
          <a:p>
            <a:r>
              <a:rPr lang="en-AU" dirty="0"/>
              <a:t>The procedure should be performed ensuring all key parts/components are protected at all times.</a:t>
            </a:r>
          </a:p>
          <a:p>
            <a:r>
              <a:rPr lang="en-AU" dirty="0"/>
              <a:t>Sterile items must only be used once and disposed into waste bag.</a:t>
            </a:r>
          </a:p>
          <a:p>
            <a:r>
              <a:rPr lang="en-AU" dirty="0"/>
              <a:t>Only sterile items may come in contact with key sites and sterile items must not come into contact with non-sterile items.</a:t>
            </a:r>
          </a:p>
        </p:txBody>
      </p:sp>
    </p:spTree>
    <p:extLst>
      <p:ext uri="{BB962C8B-B14F-4D97-AF65-F5344CB8AC3E}">
        <p14:creationId xmlns:p14="http://schemas.microsoft.com/office/powerpoint/2010/main" val="8493484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AU" dirty="0"/>
              <a:t>Part 3. Waste Management </a:t>
            </a:r>
          </a:p>
        </p:txBody>
      </p:sp>
      <p:sp>
        <p:nvSpPr>
          <p:cNvPr id="3" name="Content Placeholder 2"/>
          <p:cNvSpPr>
            <a:spLocks noGrp="1"/>
          </p:cNvSpPr>
          <p:nvPr>
            <p:ph idx="1"/>
          </p:nvPr>
        </p:nvSpPr>
        <p:spPr/>
        <p:txBody>
          <a:bodyPr>
            <a:normAutofit/>
          </a:bodyPr>
          <a:lstStyle/>
          <a:p>
            <a:r>
              <a:rPr lang="en-AU" dirty="0"/>
              <a:t>On completion of the procedure the clinician should remove their gloves (if used) and perform hand hygiene. </a:t>
            </a:r>
          </a:p>
          <a:p>
            <a:r>
              <a:rPr lang="en-AU" dirty="0"/>
              <a:t>Dispose of all waste (including sharps) in the appropriate receptacle.</a:t>
            </a:r>
          </a:p>
        </p:txBody>
      </p:sp>
    </p:spTree>
    <p:extLst>
      <p:ext uri="{BB962C8B-B14F-4D97-AF65-F5344CB8AC3E}">
        <p14:creationId xmlns:p14="http://schemas.microsoft.com/office/powerpoint/2010/main" val="36624780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Part 4. Cleaning of Equipment</a:t>
            </a:r>
          </a:p>
        </p:txBody>
      </p:sp>
      <p:sp>
        <p:nvSpPr>
          <p:cNvPr id="3" name="Content Placeholder 2"/>
          <p:cNvSpPr>
            <a:spLocks noGrp="1"/>
          </p:cNvSpPr>
          <p:nvPr>
            <p:ph idx="1"/>
          </p:nvPr>
        </p:nvSpPr>
        <p:spPr/>
        <p:txBody>
          <a:bodyPr>
            <a:normAutofit fontScale="85000" lnSpcReduction="20000"/>
          </a:bodyPr>
          <a:lstStyle/>
          <a:p>
            <a:r>
              <a:rPr lang="en-AU" dirty="0"/>
              <a:t>On completion of the aseptic procedure and once hand hygiene has been performed, all equipment used during procedure should be thoroughly cleaned using detergent and when required followed by a disinfectant. </a:t>
            </a:r>
          </a:p>
          <a:p>
            <a:r>
              <a:rPr lang="en-AU" dirty="0"/>
              <a:t>Cleaning followed by disinfection may be a two step or two in one process. </a:t>
            </a:r>
          </a:p>
          <a:p>
            <a:r>
              <a:rPr lang="en-AU" dirty="0"/>
              <a:t>Ensure all touch surfaces that have been used are cleaned well. </a:t>
            </a:r>
          </a:p>
          <a:p>
            <a:r>
              <a:rPr lang="en-AU" dirty="0"/>
              <a:t>Cleaned equipment should be allowed to dry properly before being put away. On completion of cleaning hand hygiene should be performed.</a:t>
            </a:r>
          </a:p>
        </p:txBody>
      </p:sp>
    </p:spTree>
    <p:extLst>
      <p:ext uri="{BB962C8B-B14F-4D97-AF65-F5344CB8AC3E}">
        <p14:creationId xmlns:p14="http://schemas.microsoft.com/office/powerpoint/2010/main" val="16995763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Summary</a:t>
            </a:r>
          </a:p>
        </p:txBody>
      </p:sp>
      <p:sp>
        <p:nvSpPr>
          <p:cNvPr id="3" name="Content Placeholder 2"/>
          <p:cNvSpPr>
            <a:spLocks noGrp="1"/>
          </p:cNvSpPr>
          <p:nvPr>
            <p:ph idx="1"/>
          </p:nvPr>
        </p:nvSpPr>
        <p:spPr/>
        <p:txBody>
          <a:bodyPr>
            <a:normAutofit fontScale="92500"/>
          </a:bodyPr>
          <a:lstStyle/>
          <a:p>
            <a:r>
              <a:rPr lang="en-AU" dirty="0"/>
              <a:t>Aseptic technique is required for all invasive procedures.</a:t>
            </a:r>
          </a:p>
          <a:p>
            <a:r>
              <a:rPr lang="en-AU" dirty="0"/>
              <a:t>Aseptic technique reduces the risk of patients acquiring an infection by ensuring asepsis of hands, surfaces and equipment, thus minimising the risk of introduction of pathogenic material into susceptible sites on the patient.</a:t>
            </a:r>
          </a:p>
          <a:p>
            <a:r>
              <a:rPr lang="en-AU" dirty="0"/>
              <a:t>Risk assessment is required to determine appropriate aseptic technique.</a:t>
            </a:r>
          </a:p>
          <a:p>
            <a:endParaRPr lang="en-A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Summary</a:t>
            </a:r>
          </a:p>
        </p:txBody>
      </p:sp>
      <p:sp>
        <p:nvSpPr>
          <p:cNvPr id="3" name="Content Placeholder 2"/>
          <p:cNvSpPr>
            <a:spLocks noGrp="1"/>
          </p:cNvSpPr>
          <p:nvPr>
            <p:ph idx="1"/>
          </p:nvPr>
        </p:nvSpPr>
        <p:spPr/>
        <p:txBody>
          <a:bodyPr>
            <a:normAutofit fontScale="77500" lnSpcReduction="20000"/>
          </a:bodyPr>
          <a:lstStyle/>
          <a:p>
            <a:r>
              <a:rPr lang="en-AU" dirty="0"/>
              <a:t>Standard AT is required for clinical procedures that are technically simple, short in duration and involve relatively few and small key sites and key parts and the clinician is experienced and competent to perform the procedure </a:t>
            </a:r>
            <a:r>
              <a:rPr lang="en-AU" i="1" dirty="0"/>
              <a:t>without</a:t>
            </a:r>
            <a:r>
              <a:rPr lang="en-AU" dirty="0"/>
              <a:t> touching key sites or parts.</a:t>
            </a:r>
          </a:p>
          <a:p>
            <a:r>
              <a:rPr lang="en-AU" dirty="0"/>
              <a:t>Surgical AT is required when procedures are technically complex, long in duration, involve large open key sites or numerous key parts or the clinician is inexperienced at performing the procedure and </a:t>
            </a:r>
            <a:r>
              <a:rPr lang="en-AU" i="1" dirty="0"/>
              <a:t>may require </a:t>
            </a:r>
            <a:r>
              <a:rPr lang="en-AU" dirty="0"/>
              <a:t>touching of key sites or parts.</a:t>
            </a:r>
          </a:p>
          <a:p>
            <a:r>
              <a:rPr lang="en-AU" dirty="0"/>
              <a:t>Key sites and key parts should be protected at all times.</a:t>
            </a:r>
          </a:p>
          <a:p>
            <a:r>
              <a:rPr lang="en-AU" dirty="0"/>
              <a:t>Non-touch technique is a vital component of achieving asepsis.</a:t>
            </a:r>
          </a:p>
          <a:p>
            <a:endParaRPr lang="en-AU" dirty="0"/>
          </a:p>
          <a:p>
            <a:endParaRPr lang="en-A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References</a:t>
            </a:r>
          </a:p>
        </p:txBody>
      </p:sp>
      <p:sp>
        <p:nvSpPr>
          <p:cNvPr id="3" name="Content Placeholder 2"/>
          <p:cNvSpPr>
            <a:spLocks noGrp="1"/>
          </p:cNvSpPr>
          <p:nvPr>
            <p:ph idx="1"/>
          </p:nvPr>
        </p:nvSpPr>
        <p:spPr/>
        <p:txBody>
          <a:bodyPr>
            <a:normAutofit fontScale="40000" lnSpcReduction="20000"/>
          </a:bodyPr>
          <a:lstStyle/>
          <a:p>
            <a:pPr marL="0" indent="0">
              <a:buNone/>
            </a:pPr>
            <a:r>
              <a:rPr lang="en-AU" dirty="0"/>
              <a:t>References:</a:t>
            </a:r>
          </a:p>
          <a:p>
            <a:pPr marL="0" indent="0">
              <a:buNone/>
            </a:pPr>
            <a:r>
              <a:rPr lang="en-AU" dirty="0"/>
              <a:t>1. Australian Commission on Safety and Quality in Health Care (ACSQHC). Windows into Safety and Quality in Health Care. Sydney, July 2009.</a:t>
            </a:r>
          </a:p>
          <a:p>
            <a:pPr marL="0" indent="0">
              <a:buNone/>
            </a:pPr>
            <a:r>
              <a:rPr lang="en-AU" dirty="0"/>
              <a:t>2. National Health and Medical Research Council (NHMRC). Australian Guidelines for the Prevention and Control of Infection in Healthcare. Commonwealth of Australia. Canberra 2010.</a:t>
            </a:r>
          </a:p>
          <a:p>
            <a:pPr marL="0" indent="0">
              <a:buNone/>
            </a:pPr>
            <a:r>
              <a:rPr lang="en-AU" dirty="0"/>
              <a:t>3. Hart S. Using an aseptic technique to reduce the risk of infection. </a:t>
            </a:r>
            <a:r>
              <a:rPr lang="en-AU" dirty="0" err="1"/>
              <a:t>Nurs</a:t>
            </a:r>
            <a:r>
              <a:rPr lang="en-AU" dirty="0"/>
              <a:t> Stand. Aug 1-7 2007;21(47):43-48.</a:t>
            </a:r>
          </a:p>
          <a:p>
            <a:pPr marL="0" indent="0">
              <a:buNone/>
            </a:pPr>
            <a:r>
              <a:rPr lang="en-AU" dirty="0"/>
              <a:t>4. Preston RM. Aseptic technique: evidence-based approach for patient safety. British Journal of Nursing. May 26-Jun 8 2005;14(10):540-542, 544-546.</a:t>
            </a:r>
          </a:p>
          <a:p>
            <a:pPr marL="0" indent="0">
              <a:buNone/>
            </a:pPr>
            <a:r>
              <a:rPr lang="en-AU" dirty="0"/>
              <a:t>5. </a:t>
            </a:r>
            <a:r>
              <a:rPr lang="en-AU" dirty="0" err="1"/>
              <a:t>Flodgren</a:t>
            </a:r>
            <a:r>
              <a:rPr lang="en-AU" dirty="0"/>
              <a:t> G, </a:t>
            </a:r>
            <a:r>
              <a:rPr lang="en-AU" dirty="0" err="1"/>
              <a:t>Conterno</a:t>
            </a:r>
            <a:r>
              <a:rPr lang="en-AU" dirty="0"/>
              <a:t> LO, Mayhew A, Omar O, Pereira CR, </a:t>
            </a:r>
            <a:r>
              <a:rPr lang="en-AU" dirty="0" err="1"/>
              <a:t>Shepperd</a:t>
            </a:r>
            <a:r>
              <a:rPr lang="en-AU" dirty="0"/>
              <a:t> S. Interventions to improve professional adherence to guidelines for prevention of device-related infections. Cochrane Database of Systematic Reviews. 2013;3:CD006559.</a:t>
            </a:r>
          </a:p>
          <a:p>
            <a:pPr marL="0" indent="0">
              <a:buNone/>
            </a:pPr>
            <a:r>
              <a:rPr lang="en-AU" dirty="0"/>
              <a:t>6. Rowley S, Clare S, Macqueen S, </a:t>
            </a:r>
            <a:r>
              <a:rPr lang="en-AU" dirty="0" err="1"/>
              <a:t>Molyneux</a:t>
            </a:r>
            <a:r>
              <a:rPr lang="en-AU" dirty="0"/>
              <a:t> R. ANTT v2: An updated practice framework for aseptic technique. British Journal of Nursing. 2010;19(5):S5-11.</a:t>
            </a:r>
          </a:p>
          <a:p>
            <a:pPr marL="0" indent="0">
              <a:buNone/>
            </a:pPr>
            <a:r>
              <a:rPr lang="en-AU" dirty="0"/>
              <a:t>7. Rowley S, Clare S. ANTT: a standard approach to aseptic technique. Nursing Times. 2011;107(36):12-14.</a:t>
            </a:r>
          </a:p>
          <a:p>
            <a:pPr marL="0" indent="0">
              <a:buNone/>
            </a:pPr>
            <a:r>
              <a:rPr lang="en-AU" dirty="0"/>
              <a:t>8. O'Grady N, Alexander M, Burns L, et al. Guidelines for the prevention of intravascular catheter-related infections. Am J Infect Control. May 2011;39(4 </a:t>
            </a:r>
            <a:r>
              <a:rPr lang="en-AU" dirty="0" err="1"/>
              <a:t>Suppl</a:t>
            </a:r>
            <a:r>
              <a:rPr lang="en-AU" dirty="0"/>
              <a:t> 1):S1-34. </a:t>
            </a:r>
            <a:r>
              <a:rPr lang="en-AU" dirty="0" err="1"/>
              <a:t>doi</a:t>
            </a:r>
            <a:r>
              <a:rPr lang="en-AU" dirty="0"/>
              <a:t>: 10.1016/j.ajic.2011.1001.1003.</a:t>
            </a:r>
          </a:p>
          <a:p>
            <a:pPr marL="0" indent="0">
              <a:buNone/>
            </a:pPr>
            <a:r>
              <a:rPr lang="en-AU" dirty="0"/>
              <a:t>9. Hand Hygiene Australia. Hand Hygiene Australia Manual. 3rd ed. Melbourne 2013.</a:t>
            </a:r>
          </a:p>
          <a:p>
            <a:pPr marL="0" indent="0">
              <a:buNone/>
            </a:pPr>
            <a:r>
              <a:rPr lang="en-AU" dirty="0"/>
              <a:t>10. World Health Organisation (WHO). WHO Guidelines on Hand Hygiene in Health Care. In: World Alliance for Patient Safety, ed. First Global Patient Safety Challenge Clean Care is Safer Care. Geneva: World Health Organisation Press; 2009.</a:t>
            </a:r>
          </a:p>
          <a:p>
            <a:pPr marL="0" indent="0">
              <a:buNone/>
            </a:pPr>
            <a:r>
              <a:rPr lang="en-AU" dirty="0"/>
              <a:t>11. Flores A. Sterile versus non-sterile glove use and aseptic technique. </a:t>
            </a:r>
            <a:r>
              <a:rPr lang="en-AU" dirty="0" err="1"/>
              <a:t>Nurs</a:t>
            </a:r>
            <a:r>
              <a:rPr lang="en-AU" dirty="0"/>
              <a:t> Stand. Oct 15-21 2008;23(6):35-39.</a:t>
            </a:r>
          </a:p>
          <a:p>
            <a:endParaRPr lang="en-AU" dirty="0"/>
          </a:p>
          <a:p>
            <a:endParaRPr lang="en-AU" dirty="0"/>
          </a:p>
          <a:p>
            <a:endParaRPr lang="en-AU" dirty="0"/>
          </a:p>
        </p:txBody>
      </p:sp>
    </p:spTree>
    <p:extLst>
      <p:ext uri="{BB962C8B-B14F-4D97-AF65-F5344CB8AC3E}">
        <p14:creationId xmlns:p14="http://schemas.microsoft.com/office/powerpoint/2010/main" val="4078422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Aseptic Technique and HAI</a:t>
            </a:r>
          </a:p>
        </p:txBody>
      </p:sp>
      <p:sp>
        <p:nvSpPr>
          <p:cNvPr id="3" name="Content Placeholder 2"/>
          <p:cNvSpPr>
            <a:spLocks noGrp="1"/>
          </p:cNvSpPr>
          <p:nvPr>
            <p:ph idx="1"/>
          </p:nvPr>
        </p:nvSpPr>
        <p:spPr/>
        <p:txBody>
          <a:bodyPr>
            <a:normAutofit/>
          </a:bodyPr>
          <a:lstStyle/>
          <a:p>
            <a:r>
              <a:rPr lang="en-AU" dirty="0"/>
              <a:t>Healthcare associated infections (HAI) are infections acquired in healthcare facilities and infections that occur as a result of healthcare interventions. </a:t>
            </a:r>
          </a:p>
          <a:p>
            <a:r>
              <a:rPr lang="en-AU" dirty="0"/>
              <a:t>HAIs are caused by the transfer of pathogens to a patient during a healthcare intervention.</a:t>
            </a:r>
          </a:p>
          <a:p>
            <a:r>
              <a:rPr lang="en-AU" dirty="0"/>
              <a:t>HAIs may manifest after people leave the healthcare facility.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Preventing Infections using Aseptic Technique</a:t>
            </a:r>
          </a:p>
        </p:txBody>
      </p:sp>
      <p:sp>
        <p:nvSpPr>
          <p:cNvPr id="3" name="Content Placeholder 2"/>
          <p:cNvSpPr>
            <a:spLocks noGrp="1"/>
          </p:cNvSpPr>
          <p:nvPr>
            <p:ph idx="1"/>
          </p:nvPr>
        </p:nvSpPr>
        <p:spPr/>
        <p:txBody>
          <a:bodyPr>
            <a:normAutofit lnSpcReduction="10000"/>
          </a:bodyPr>
          <a:lstStyle/>
          <a:p>
            <a:r>
              <a:rPr lang="en-AU" dirty="0"/>
              <a:t>Correct Aseptic Technique prevents contamination and transfer of pathogens from hands, surfaces and equipment to the patient during procedures.</a:t>
            </a:r>
          </a:p>
          <a:p>
            <a:r>
              <a:rPr lang="en-AU" dirty="0"/>
              <a:t>Correct Aseptic Technique requires </a:t>
            </a:r>
            <a:r>
              <a:rPr lang="en-AU" i="1" dirty="0"/>
              <a:t>key parts </a:t>
            </a:r>
            <a:r>
              <a:rPr lang="en-AU" dirty="0"/>
              <a:t>and </a:t>
            </a:r>
            <a:r>
              <a:rPr lang="en-AU" i="1" dirty="0"/>
              <a:t>key sites </a:t>
            </a:r>
            <a:r>
              <a:rPr lang="en-AU" dirty="0"/>
              <a:t>to be identified and protected at all times. </a:t>
            </a:r>
          </a:p>
          <a:p>
            <a:r>
              <a:rPr lang="en-AU" dirty="0"/>
              <a:t>Key parts must only come into contact with other key parts and / or key sites. </a:t>
            </a:r>
          </a:p>
          <a:p>
            <a:endParaRPr lang="en-A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are Key Sites?</a:t>
            </a:r>
          </a:p>
        </p:txBody>
      </p:sp>
      <p:sp>
        <p:nvSpPr>
          <p:cNvPr id="3" name="Content Placeholder 2"/>
          <p:cNvSpPr>
            <a:spLocks noGrp="1"/>
          </p:cNvSpPr>
          <p:nvPr>
            <p:ph idx="1"/>
          </p:nvPr>
        </p:nvSpPr>
        <p:spPr/>
        <p:txBody>
          <a:bodyPr/>
          <a:lstStyle/>
          <a:p>
            <a:r>
              <a:rPr lang="en-AU" b="1" dirty="0"/>
              <a:t>Key sites </a:t>
            </a:r>
            <a:r>
              <a:rPr lang="en-AU" dirty="0"/>
              <a:t>include any non-intact skin and insertion or access sites for medical devices connected to the patient. </a:t>
            </a:r>
          </a:p>
          <a:p>
            <a:r>
              <a:rPr lang="en-AU" dirty="0"/>
              <a:t>Examples include insertion/access sites of intravenous devices, urinary devices, open wounds etc. </a:t>
            </a: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52120" y="4221088"/>
            <a:ext cx="2327895" cy="2470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are Key Parts?</a:t>
            </a:r>
          </a:p>
        </p:txBody>
      </p:sp>
      <p:sp>
        <p:nvSpPr>
          <p:cNvPr id="3" name="Content Placeholder 2"/>
          <p:cNvSpPr>
            <a:spLocks noGrp="1"/>
          </p:cNvSpPr>
          <p:nvPr>
            <p:ph idx="1"/>
          </p:nvPr>
        </p:nvSpPr>
        <p:spPr/>
        <p:txBody>
          <a:bodyPr/>
          <a:lstStyle/>
          <a:p>
            <a:r>
              <a:rPr lang="en-AU" b="1" dirty="0"/>
              <a:t>Key parts </a:t>
            </a:r>
            <a:r>
              <a:rPr lang="en-AU" dirty="0"/>
              <a:t>are the sterile components of equipment used during the procedure. </a:t>
            </a:r>
          </a:p>
          <a:p>
            <a:r>
              <a:rPr lang="en-AU" dirty="0"/>
              <a:t>Examples include bungs, needle hubs, syringe tips, dressing packs etc. </a:t>
            </a: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4088" y="3861048"/>
            <a:ext cx="3038475" cy="282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Preventing Infections using Aseptic Technique</a:t>
            </a:r>
          </a:p>
        </p:txBody>
      </p:sp>
      <p:sp>
        <p:nvSpPr>
          <p:cNvPr id="3" name="Content Placeholder 2"/>
          <p:cNvSpPr>
            <a:spLocks noGrp="1"/>
          </p:cNvSpPr>
          <p:nvPr>
            <p:ph idx="1"/>
          </p:nvPr>
        </p:nvSpPr>
        <p:spPr/>
        <p:txBody>
          <a:bodyPr>
            <a:normAutofit lnSpcReduction="10000"/>
          </a:bodyPr>
          <a:lstStyle/>
          <a:p>
            <a:r>
              <a:rPr lang="en-AU" dirty="0"/>
              <a:t>There are several key Infection Control components to consider when performing any invasive procedure:</a:t>
            </a:r>
          </a:p>
          <a:p>
            <a:pPr marL="971550" lvl="1" indent="-514350">
              <a:buFont typeface="+mj-lt"/>
              <a:buAutoNum type="arabicPeriod"/>
            </a:pPr>
            <a:r>
              <a:rPr lang="en-AU" dirty="0"/>
              <a:t>Environmental Control</a:t>
            </a:r>
          </a:p>
          <a:p>
            <a:pPr marL="971550" lvl="1" indent="-514350">
              <a:buFont typeface="+mj-lt"/>
              <a:buAutoNum type="arabicPeriod"/>
            </a:pPr>
            <a:r>
              <a:rPr lang="en-AU" dirty="0"/>
              <a:t>Hand Hygiene</a:t>
            </a:r>
          </a:p>
          <a:p>
            <a:pPr marL="971550" lvl="1" indent="-514350">
              <a:buFont typeface="+mj-lt"/>
              <a:buAutoNum type="arabicPeriod"/>
            </a:pPr>
            <a:r>
              <a:rPr lang="en-AU" dirty="0"/>
              <a:t>PPE Selection</a:t>
            </a:r>
          </a:p>
          <a:p>
            <a:pPr marL="971550" lvl="1" indent="-514350">
              <a:buFont typeface="+mj-lt"/>
              <a:buAutoNum type="arabicPeriod"/>
            </a:pPr>
            <a:r>
              <a:rPr lang="en-AU" dirty="0"/>
              <a:t>Aseptic Field Management</a:t>
            </a:r>
          </a:p>
          <a:p>
            <a:pPr marL="971550" lvl="1" indent="-514350">
              <a:buFont typeface="+mj-lt"/>
              <a:buAutoNum type="arabicPeriod"/>
            </a:pPr>
            <a:r>
              <a:rPr lang="en-AU" dirty="0"/>
              <a:t>Non-touch technique</a:t>
            </a:r>
          </a:p>
          <a:p>
            <a:pPr marL="971550" lvl="1" indent="-514350">
              <a:buFont typeface="+mj-lt"/>
              <a:buAutoNum type="arabicPeriod"/>
            </a:pPr>
            <a:r>
              <a:rPr lang="en-AU" dirty="0"/>
              <a:t>Sequencing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Environmental Control</a:t>
            </a:r>
          </a:p>
        </p:txBody>
      </p:sp>
      <p:sp>
        <p:nvSpPr>
          <p:cNvPr id="3" name="Content Placeholder 2"/>
          <p:cNvSpPr>
            <a:spLocks noGrp="1"/>
          </p:cNvSpPr>
          <p:nvPr>
            <p:ph idx="1"/>
          </p:nvPr>
        </p:nvSpPr>
        <p:spPr/>
        <p:txBody>
          <a:bodyPr>
            <a:normAutofit lnSpcReduction="10000"/>
          </a:bodyPr>
          <a:lstStyle/>
          <a:p>
            <a:r>
              <a:rPr lang="en-AU" dirty="0"/>
              <a:t>Prior to aseptic procedures, clinicians must ensure that there are no avoidable nearby environmental risk factors, this might include (but is not limited to):</a:t>
            </a:r>
          </a:p>
          <a:p>
            <a:pPr lvl="1"/>
            <a:r>
              <a:rPr lang="en-AU" dirty="0"/>
              <a:t>bed making</a:t>
            </a:r>
          </a:p>
          <a:p>
            <a:pPr lvl="1"/>
            <a:r>
              <a:rPr lang="en-AU" dirty="0"/>
              <a:t>patients using commodes</a:t>
            </a:r>
          </a:p>
          <a:p>
            <a:pPr lvl="1"/>
            <a:r>
              <a:rPr lang="en-AU" dirty="0"/>
              <a:t>waste management</a:t>
            </a:r>
          </a:p>
          <a:p>
            <a:pPr lvl="1"/>
            <a:r>
              <a:rPr lang="en-AU" dirty="0"/>
              <a:t>cleaning of the nearby environment</a:t>
            </a:r>
          </a:p>
          <a:p>
            <a:pPr lvl="1"/>
            <a:r>
              <a:rPr lang="en-AU" dirty="0"/>
              <a:t>patient bed curtains across work area</a:t>
            </a:r>
          </a:p>
          <a:p>
            <a:endParaRPr lang="en-AU"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5983</TotalTime>
  <Words>2447</Words>
  <Application>Microsoft Office PowerPoint</Application>
  <PresentationFormat>On-screen Show (4:3)</PresentationFormat>
  <Paragraphs>168</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Symbol</vt:lpstr>
      <vt:lpstr>Times New Roman</vt:lpstr>
      <vt:lpstr>Office Theme</vt:lpstr>
      <vt:lpstr>Applying Aseptic Technique </vt:lpstr>
      <vt:lpstr>What is Aseptic Technique?</vt:lpstr>
      <vt:lpstr>Why practice Aseptic Technique?</vt:lpstr>
      <vt:lpstr>Aseptic Technique and HAI</vt:lpstr>
      <vt:lpstr>Preventing Infections using Aseptic Technique</vt:lpstr>
      <vt:lpstr>What are Key Sites?</vt:lpstr>
      <vt:lpstr>What are Key Parts?</vt:lpstr>
      <vt:lpstr>Preventing Infections using Aseptic Technique</vt:lpstr>
      <vt:lpstr>Environmental Control</vt:lpstr>
      <vt:lpstr>Hand Hygiene</vt:lpstr>
      <vt:lpstr>Routine Hand Hygiene</vt:lpstr>
      <vt:lpstr>Routine Hand Hygiene</vt:lpstr>
      <vt:lpstr>Routine Hand Hygiene</vt:lpstr>
      <vt:lpstr>Routine Hand Hygiene</vt:lpstr>
      <vt:lpstr>Surgical Hand Hygiene</vt:lpstr>
      <vt:lpstr>Protective Personal Equipment (PPE)</vt:lpstr>
      <vt:lpstr>Gloves (cont’d)</vt:lpstr>
      <vt:lpstr>Other PPE</vt:lpstr>
      <vt:lpstr>Aseptic Field Management</vt:lpstr>
      <vt:lpstr>Aseptic Field Management</vt:lpstr>
      <vt:lpstr>General Aseptic Fields</vt:lpstr>
      <vt:lpstr>What is a Critical Micro Aseptic Field?</vt:lpstr>
      <vt:lpstr>Critical Aseptic Fields</vt:lpstr>
      <vt:lpstr>Non-touch Technique</vt:lpstr>
      <vt:lpstr>Sequencing</vt:lpstr>
      <vt:lpstr>Preparing for a Procedure</vt:lpstr>
      <vt:lpstr>Types of Procedures</vt:lpstr>
      <vt:lpstr>Standard AT</vt:lpstr>
      <vt:lpstr>Surgical AT</vt:lpstr>
      <vt:lpstr>Part 1. Preparation</vt:lpstr>
      <vt:lpstr>Part 2. Perform the Procedure</vt:lpstr>
      <vt:lpstr>Part 3. Waste Management </vt:lpstr>
      <vt:lpstr>Part 4. Cleaning of Equipment</vt:lpstr>
      <vt:lpstr>Summary</vt:lpstr>
      <vt:lpstr>Summary</vt:lpstr>
      <vt:lpstr>References</vt:lpstr>
    </vt:vector>
  </TitlesOfParts>
  <Company>Austin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Aseptic Technique</dc:title>
  <dc:creator>LocalUser</dc:creator>
  <cp:lastModifiedBy>Sara Grealy</cp:lastModifiedBy>
  <cp:revision>120</cp:revision>
  <dcterms:created xsi:type="dcterms:W3CDTF">2014-03-18T05:33:11Z</dcterms:created>
  <dcterms:modified xsi:type="dcterms:W3CDTF">2017-06-15T06:08:02Z</dcterms:modified>
</cp:coreProperties>
</file>